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0.xml" ContentType="application/vnd.openxmlformats-officedocument.drawingml.chart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theme/themeOverride2.xml" ContentType="application/vnd.openxmlformats-officedocument.themeOverride+xml"/>
  <Override PartName="/ppt/charts/chart12.xml" ContentType="application/vnd.openxmlformats-officedocument.drawingml.chart+xml"/>
  <Override PartName="/ppt/theme/themeOverride3.xml" ContentType="application/vnd.openxmlformats-officedocument.themeOverride+xml"/>
  <Override PartName="/ppt/charts/chart1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4.xml" ContentType="application/vnd.openxmlformats-officedocument.drawingml.chart+xml"/>
  <Override PartName="/ppt/notesSlides/notesSlide7.xml" ContentType="application/vnd.openxmlformats-officedocument.presentationml.notesSlide+xml"/>
  <Override PartName="/ppt/charts/chart1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notesSlides/notesSlide8.xml" ContentType="application/vnd.openxmlformats-officedocument.presentationml.notesSlide+xml"/>
  <Override PartName="/ppt/charts/chart25.xml" ContentType="application/vnd.openxmlformats-officedocument.drawingml.chart+xml"/>
  <Override PartName="/ppt/notesSlides/notesSlide9.xml" ContentType="application/vnd.openxmlformats-officedocument.presentationml.notesSlide+xml"/>
  <Override PartName="/ppt/charts/chart26.xml" ContentType="application/vnd.openxmlformats-officedocument.drawingml.chart+xml"/>
  <Override PartName="/ppt/notesSlides/notesSlide10.xml" ContentType="application/vnd.openxmlformats-officedocument.presentationml.notesSlide+xml"/>
  <Override PartName="/ppt/charts/chart27.xml" ContentType="application/vnd.openxmlformats-officedocument.drawingml.chart+xml"/>
  <Override PartName="/ppt/notesSlides/notesSlide11.xml" ContentType="application/vnd.openxmlformats-officedocument.presentationml.notesSlide+xml"/>
  <Override PartName="/ppt/charts/chart28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9.xml" ContentType="application/vnd.openxmlformats-officedocument.drawingml.chart+xml"/>
  <Override PartName="/ppt/notesSlides/notesSlide14.xml" ContentType="application/vnd.openxmlformats-officedocument.presentationml.notesSlide+xml"/>
  <Override PartName="/ppt/charts/chart30.xml" ContentType="application/vnd.openxmlformats-officedocument.drawingml.chart+xml"/>
  <Override PartName="/ppt/notesSlides/notesSlide15.xml" ContentType="application/vnd.openxmlformats-officedocument.presentationml.notesSlide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notesSlides/notesSlide16.xml" ContentType="application/vnd.openxmlformats-officedocument.presentationml.notesSlide+xml"/>
  <Override PartName="/ppt/charts/chart33.xml" ContentType="application/vnd.openxmlformats-officedocument.drawingml.chart+xml"/>
  <Override PartName="/ppt/theme/themeOverride4.xml" ContentType="application/vnd.openxmlformats-officedocument.themeOverride+xml"/>
  <Override PartName="/ppt/charts/chart3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7.xml" ContentType="application/vnd.openxmlformats-officedocument.presentationml.notesSlide+xml"/>
  <Override PartName="/ppt/charts/chart35.xml" ContentType="application/vnd.openxmlformats-officedocument.drawingml.chart+xml"/>
  <Override PartName="/ppt/notesSlides/notesSlide18.xml" ContentType="application/vnd.openxmlformats-officedocument.presentationml.notesSlide+xml"/>
  <Override PartName="/ppt/charts/chart36.xml" ContentType="application/vnd.openxmlformats-officedocument.drawingml.chart+xml"/>
  <Override PartName="/ppt/theme/themeOverride5.xml" ContentType="application/vnd.openxmlformats-officedocument.themeOverride+xml"/>
  <Override PartName="/ppt/charts/chart37.xml" ContentType="application/vnd.openxmlformats-officedocument.drawingml.chart+xml"/>
  <Override PartName="/ppt/theme/themeOverride6.xml" ContentType="application/vnd.openxmlformats-officedocument.themeOverride+xml"/>
  <Override PartName="/ppt/charts/chart38.xml" ContentType="application/vnd.openxmlformats-officedocument.drawingml.chart+xml"/>
  <Override PartName="/ppt/theme/themeOverride7.xml" ContentType="application/vnd.openxmlformats-officedocument.themeOverride+xml"/>
  <Override PartName="/ppt/charts/chart39.xml" ContentType="application/vnd.openxmlformats-officedocument.drawingml.chart+xml"/>
  <Override PartName="/ppt/theme/themeOverride8.xml" ContentType="application/vnd.openxmlformats-officedocument.themeOverride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notesSlides/notesSlide19.xml" ContentType="application/vnd.openxmlformats-officedocument.presentationml.notesSlide+xml"/>
  <Override PartName="/ppt/charts/chart44.xml" ContentType="application/vnd.openxmlformats-officedocument.drawingml.chart+xml"/>
  <Override PartName="/ppt/notesSlides/notesSlide20.xml" ContentType="application/vnd.openxmlformats-officedocument.presentationml.notesSlide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theme/themeOverride9.xml" ContentType="application/vnd.openxmlformats-officedocument.themeOverride+xml"/>
  <Override PartName="/ppt/charts/chart47.xml" ContentType="application/vnd.openxmlformats-officedocument.drawingml.chart+xml"/>
  <Override PartName="/ppt/theme/themeOverride10.xml" ContentType="application/vnd.openxmlformats-officedocument.themeOverride+xml"/>
  <Override PartName="/ppt/charts/chart48.xml" ContentType="application/vnd.openxmlformats-officedocument.drawingml.chart+xml"/>
  <Override PartName="/ppt/theme/themeOverride11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notesSlides/notesSlide23.xml" ContentType="application/vnd.openxmlformats-officedocument.presentationml.notesSlide+xml"/>
  <Override PartName="/ppt/charts/chart51.xml" ContentType="application/vnd.openxmlformats-officedocument.drawingml.chart+xml"/>
  <Override PartName="/ppt/theme/themeOverride12.xml" ContentType="application/vnd.openxmlformats-officedocument.themeOverride+xml"/>
  <Override PartName="/ppt/notesSlides/notesSlide24.xml" ContentType="application/vnd.openxmlformats-officedocument.presentationml.notesSlide+xml"/>
  <Override PartName="/ppt/charts/chart52.xml" ContentType="application/vnd.openxmlformats-officedocument.drawingml.chart+xml"/>
  <Override PartName="/ppt/notesSlides/notesSlide25.xml" ContentType="application/vnd.openxmlformats-officedocument.presentationml.notesSlide+xml"/>
  <Override PartName="/ppt/charts/chart53.xml" ContentType="application/vnd.openxmlformats-officedocument.drawingml.chart+xml"/>
  <Override PartName="/ppt/theme/themeOverride13.xml" ContentType="application/vnd.openxmlformats-officedocument.themeOverride+xml"/>
  <Override PartName="/ppt/charts/chart5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6.xml" ContentType="application/vnd.openxmlformats-officedocument.presentationml.notesSlide+xml"/>
  <Override PartName="/ppt/charts/chart55.xml" ContentType="application/vnd.openxmlformats-officedocument.drawingml.chart+xml"/>
  <Override PartName="/ppt/notesSlides/notesSlide27.xml" ContentType="application/vnd.openxmlformats-officedocument.presentationml.notesSlide+xml"/>
  <Override PartName="/ppt/charts/chart56.xml" ContentType="application/vnd.openxmlformats-officedocument.drawingml.chart+xml"/>
  <Override PartName="/ppt/notesSlides/notesSlide28.xml" ContentType="application/vnd.openxmlformats-officedocument.presentationml.notesSlide+xml"/>
  <Override PartName="/ppt/charts/chart57.xml" ContentType="application/vnd.openxmlformats-officedocument.drawingml.chart+xml"/>
  <Override PartName="/ppt/notesSlides/notesSlide29.xml" ContentType="application/vnd.openxmlformats-officedocument.presentationml.notesSlide+xml"/>
  <Override PartName="/ppt/charts/chart58.xml" ContentType="application/vnd.openxmlformats-officedocument.drawingml.chart+xml"/>
  <Override PartName="/ppt/notesSlides/notesSlide30.xml" ContentType="application/vnd.openxmlformats-officedocument.presentationml.notesSlide+xml"/>
  <Override PartName="/ppt/charts/chart59.xml" ContentType="application/vnd.openxmlformats-officedocument.drawingml.chart+xml"/>
  <Override PartName="/ppt/notesSlides/notesSlide31.xml" ContentType="application/vnd.openxmlformats-officedocument.presentationml.notesSlide+xml"/>
  <Override PartName="/ppt/charts/chart60.xml" ContentType="application/vnd.openxmlformats-officedocument.drawingml.chart+xml"/>
  <Override PartName="/ppt/notesSlides/notesSlide32.xml" ContentType="application/vnd.openxmlformats-officedocument.presentationml.notesSlide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notesSlides/notesSlide33.xml" ContentType="application/vnd.openxmlformats-officedocument.presentationml.notesSlide+xml"/>
  <Override PartName="/ppt/charts/chart6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4.xml" ContentType="application/vnd.openxmlformats-officedocument.presentationml.notesSlide+xml"/>
  <Override PartName="/ppt/charts/chart64.xml" ContentType="application/vnd.openxmlformats-officedocument.drawingml.chart+xml"/>
  <Override PartName="/ppt/notesSlides/notesSlide35.xml" ContentType="application/vnd.openxmlformats-officedocument.presentationml.notesSlide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notesSlides/notesSlide36.xml" ContentType="application/vnd.openxmlformats-officedocument.presentationml.notesSlide+xml"/>
  <Override PartName="/ppt/charts/chart67.xml" ContentType="application/vnd.openxmlformats-officedocument.drawingml.chart+xml"/>
  <Override PartName="/ppt/theme/themeOverride14.xml" ContentType="application/vnd.openxmlformats-officedocument.themeOverride+xml"/>
  <Override PartName="/ppt/charts/chart6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9.xml" ContentType="application/vnd.openxmlformats-officedocument.drawingml.chart+xml"/>
  <Override PartName="/ppt/theme/themeOverride15.xml" ContentType="application/vnd.openxmlformats-officedocument.themeOverride+xml"/>
  <Override PartName="/ppt/notesSlides/notesSlide37.xml" ContentType="application/vnd.openxmlformats-officedocument.presentationml.notesSlide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theme/themeOverride16.xml" ContentType="application/vnd.openxmlformats-officedocument.themeOverride+xml"/>
  <Override PartName="/ppt/charts/chart73.xml" ContentType="application/vnd.openxmlformats-officedocument.drawingml.chart+xml"/>
  <Override PartName="/ppt/charts/chart74.xml" ContentType="application/vnd.openxmlformats-officedocument.drawingml.chart+xml"/>
  <Override PartName="/ppt/charts/chart75.xml" ContentType="application/vnd.openxmlformats-officedocument.drawingml.chart+xml"/>
  <Override PartName="/ppt/notesSlides/notesSlide38.xml" ContentType="application/vnd.openxmlformats-officedocument.presentationml.notesSlide+xml"/>
  <Override PartName="/ppt/charts/chart76.xml" ContentType="application/vnd.openxmlformats-officedocument.drawingml.chart+xml"/>
  <Override PartName="/ppt/theme/themeOverride17.xml" ContentType="application/vnd.openxmlformats-officedocument.themeOverride+xml"/>
  <Override PartName="/ppt/charts/chart7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8.xml" ContentType="application/vnd.openxmlformats-officedocument.drawingml.chart+xml"/>
  <Override PartName="/ppt/notesSlides/notesSlide39.xml" ContentType="application/vnd.openxmlformats-officedocument.presentationml.notesSlide+xml"/>
  <Override PartName="/ppt/charts/chart79.xml" ContentType="application/vnd.openxmlformats-officedocument.drawingml.chart+xml"/>
  <Override PartName="/ppt/charts/chart80.xml" ContentType="application/vnd.openxmlformats-officedocument.drawingml.chart+xml"/>
  <Override PartName="/ppt/notesSlides/notesSlide40.xml" ContentType="application/vnd.openxmlformats-officedocument.presentationml.notesSlide+xml"/>
  <Override PartName="/ppt/charts/chart81.xml" ContentType="application/vnd.openxmlformats-officedocument.drawingml.chart+xml"/>
  <Override PartName="/ppt/notesSlides/notesSlide41.xml" ContentType="application/vnd.openxmlformats-officedocument.presentationml.notesSlide+xml"/>
  <Override PartName="/ppt/charts/chart82.xml" ContentType="application/vnd.openxmlformats-officedocument.drawingml.chart+xml"/>
  <Override PartName="/ppt/charts/chart83.xml" ContentType="application/vnd.openxmlformats-officedocument.drawingml.chart+xml"/>
  <Override PartName="/ppt/notesSlides/notesSlide42.xml" ContentType="application/vnd.openxmlformats-officedocument.presentationml.notesSlide+xml"/>
  <Override PartName="/ppt/charts/chart84.xml" ContentType="application/vnd.openxmlformats-officedocument.drawingml.chart+xml"/>
  <Override PartName="/ppt/charts/chart85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3.xml" ContentType="application/vnd.openxmlformats-officedocument.presentationml.notesSlide+xml"/>
  <Override PartName="/ppt/charts/chart86.xml" ContentType="application/vnd.openxmlformats-officedocument.drawingml.chart+xml"/>
  <Override PartName="/ppt/notesSlides/notesSlide44.xml" ContentType="application/vnd.openxmlformats-officedocument.presentationml.notesSlide+xml"/>
  <Override PartName="/ppt/charts/chart87.xml" ContentType="application/vnd.openxmlformats-officedocument.drawingml.chart+xml"/>
  <Override PartName="/ppt/charts/chart8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45.xml" ContentType="application/vnd.openxmlformats-officedocument.presentationml.notesSlide+xml"/>
  <Override PartName="/ppt/charts/chart89.xml" ContentType="application/vnd.openxmlformats-officedocument.drawingml.chart+xml"/>
  <Override PartName="/ppt/charts/chart90.xml" ContentType="application/vnd.openxmlformats-officedocument.drawingml.chart+xml"/>
  <Override PartName="/ppt/notesSlides/notesSlide46.xml" ContentType="application/vnd.openxmlformats-officedocument.presentationml.notesSlide+xml"/>
  <Override PartName="/ppt/charts/chart91.xml" ContentType="application/vnd.openxmlformats-officedocument.drawingml.chart+xml"/>
  <Override PartName="/ppt/charts/chart9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47.xml" ContentType="application/vnd.openxmlformats-officedocument.presentationml.notesSlide+xml"/>
  <Override PartName="/ppt/charts/chart93.xml" ContentType="application/vnd.openxmlformats-officedocument.drawingml.chart+xml"/>
  <Override PartName="/ppt/notesSlides/notesSlide48.xml" ContentType="application/vnd.openxmlformats-officedocument.presentationml.notesSlide+xml"/>
  <Override PartName="/ppt/charts/chart94.xml" ContentType="application/vnd.openxmlformats-officedocument.drawingml.chart+xml"/>
  <Override PartName="/ppt/notesSlides/notesSlide49.xml" ContentType="application/vnd.openxmlformats-officedocument.presentationml.notesSlide+xml"/>
  <Override PartName="/ppt/charts/chart95.xml" ContentType="application/vnd.openxmlformats-officedocument.drawingml.chart+xml"/>
  <Override PartName="/ppt/notesSlides/notesSlide50.xml" ContentType="application/vnd.openxmlformats-officedocument.presentationml.notesSlide+xml"/>
  <Override PartName="/ppt/charts/chart96.xml" ContentType="application/vnd.openxmlformats-officedocument.drawingml.chart+xml"/>
  <Override PartName="/ppt/theme/themeOverride18.xml" ContentType="application/vnd.openxmlformats-officedocument.themeOverride+xml"/>
  <Override PartName="/ppt/charts/chart97.xml" ContentType="application/vnd.openxmlformats-officedocument.drawingml.chart+xml"/>
  <Override PartName="/ppt/notesSlides/notesSlide51.xml" ContentType="application/vnd.openxmlformats-officedocument.presentationml.notesSlide+xml"/>
  <Override PartName="/ppt/charts/chart98.xml" ContentType="application/vnd.openxmlformats-officedocument.drawingml.chart+xml"/>
  <Override PartName="/ppt/notesSlides/notesSlide52.xml" ContentType="application/vnd.openxmlformats-officedocument.presentationml.notesSlide+xml"/>
  <Override PartName="/ppt/charts/chart99.xml" ContentType="application/vnd.openxmlformats-officedocument.drawingml.chart+xml"/>
  <Override PartName="/ppt/theme/themeOverride19.xml" ContentType="application/vnd.openxmlformats-officedocument.themeOverride+xml"/>
  <Override PartName="/ppt/charts/chart100.xml" ContentType="application/vnd.openxmlformats-officedocument.drawingml.chart+xml"/>
  <Override PartName="/ppt/notesSlides/notesSlide53.xml" ContentType="application/vnd.openxmlformats-officedocument.presentationml.notesSlide+xml"/>
  <Override PartName="/ppt/charts/chart101.xml" ContentType="application/vnd.openxmlformats-officedocument.drawingml.chart+xml"/>
  <Override PartName="/ppt/charts/chart102.xml" ContentType="application/vnd.openxmlformats-officedocument.drawingml.chart+xml"/>
  <Override PartName="/ppt/charts/chart103.xml" ContentType="application/vnd.openxmlformats-officedocument.drawingml.chart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charts/chart104.xml" ContentType="application/vnd.openxmlformats-officedocument.drawingml.chart+xml"/>
  <Override PartName="/ppt/charts/chart105.xml" ContentType="application/vnd.openxmlformats-officedocument.drawingml.chart+xml"/>
  <Override PartName="/ppt/notesSlides/notesSlide56.xml" ContentType="application/vnd.openxmlformats-officedocument.presentationml.notesSlide+xml"/>
  <Override PartName="/ppt/charts/chart106.xml" ContentType="application/vnd.openxmlformats-officedocument.drawingml.chart+xml"/>
  <Override PartName="/ppt/charts/chart107.xml" ContentType="application/vnd.openxmlformats-officedocument.drawingml.chart+xml"/>
  <Override PartName="/ppt/notesSlides/notesSlide57.xml" ContentType="application/vnd.openxmlformats-officedocument.presentationml.notesSlide+xml"/>
  <Override PartName="/ppt/charts/chart108.xml" ContentType="application/vnd.openxmlformats-officedocument.drawingml.chart+xml"/>
  <Override PartName="/ppt/charts/chart109.xml" ContentType="application/vnd.openxmlformats-officedocument.drawingml.chart+xml"/>
  <Override PartName="/ppt/notesSlides/notesSlide58.xml" ContentType="application/vnd.openxmlformats-officedocument.presentationml.notesSlide+xml"/>
  <Override PartName="/ppt/charts/chart110.xml" ContentType="application/vnd.openxmlformats-officedocument.drawingml.chart+xml"/>
  <Override PartName="/ppt/charts/chart111.xml" ContentType="application/vnd.openxmlformats-officedocument.drawingml.chart+xml"/>
  <Override PartName="/ppt/notesSlides/notesSlide59.xml" ContentType="application/vnd.openxmlformats-officedocument.presentationml.notesSlide+xml"/>
  <Override PartName="/ppt/charts/chart112.xml" ContentType="application/vnd.openxmlformats-officedocument.drawingml.chart+xml"/>
  <Override PartName="/ppt/charts/chart113.xml" ContentType="application/vnd.openxmlformats-officedocument.drawingml.chart+xml"/>
  <Override PartName="/ppt/notesSlides/notesSlide60.xml" ContentType="application/vnd.openxmlformats-officedocument.presentationml.notesSlide+xml"/>
  <Override PartName="/ppt/charts/chart114.xml" ContentType="application/vnd.openxmlformats-officedocument.drawingml.chart+xml"/>
  <Override PartName="/ppt/charts/chart115.xml" ContentType="application/vnd.openxmlformats-officedocument.drawingml.chart+xml"/>
  <Override PartName="/ppt/charts/chart116.xml" ContentType="application/vnd.openxmlformats-officedocument.drawingml.chart+xml"/>
  <Override PartName="/ppt/charts/chart117.xml" ContentType="application/vnd.openxmlformats-officedocument.drawingml.chart+xml"/>
  <Override PartName="/ppt/charts/chart118.xml" ContentType="application/vnd.openxmlformats-officedocument.drawingml.chart+xml"/>
  <Override PartName="/ppt/notesSlides/notesSlide61.xml" ContentType="application/vnd.openxmlformats-officedocument.presentationml.notesSlide+xml"/>
  <Override PartName="/ppt/charts/chart119.xml" ContentType="application/vnd.openxmlformats-officedocument.drawingml.chart+xml"/>
  <Override PartName="/ppt/theme/themeOverride20.xml" ContentType="application/vnd.openxmlformats-officedocument.themeOverride+xml"/>
  <Override PartName="/ppt/charts/chart120.xml" ContentType="application/vnd.openxmlformats-officedocument.drawingml.chart+xml"/>
  <Override PartName="/ppt/theme/themeOverride21.xml" ContentType="application/vnd.openxmlformats-officedocument.themeOverride+xml"/>
  <Override PartName="/ppt/charts/chart121.xml" ContentType="application/vnd.openxmlformats-officedocument.drawingml.chart+xml"/>
  <Override PartName="/ppt/drawings/drawing1.xml" ContentType="application/vnd.openxmlformats-officedocument.drawingml.chartshapes+xml"/>
  <Override PartName="/ppt/notesSlides/notesSlide62.xml" ContentType="application/vnd.openxmlformats-officedocument.presentationml.notesSlide+xml"/>
  <Override PartName="/ppt/charts/chart122.xml" ContentType="application/vnd.openxmlformats-officedocument.drawingml.chart+xml"/>
  <Override PartName="/ppt/notesSlides/notesSlide63.xml" ContentType="application/vnd.openxmlformats-officedocument.presentationml.notesSlide+xml"/>
  <Override PartName="/ppt/charts/chart123.xml" ContentType="application/vnd.openxmlformats-officedocument.drawingml.chart+xml"/>
  <Override PartName="/ppt/charts/chart124.xml" ContentType="application/vnd.openxmlformats-officedocument.drawingml.chart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charts/chart125.xml" ContentType="application/vnd.openxmlformats-officedocument.drawingml.chart+xml"/>
  <Override PartName="/ppt/notesSlides/notesSlide66.xml" ContentType="application/vnd.openxmlformats-officedocument.presentationml.notesSlide+xml"/>
  <Override PartName="/ppt/charts/chart126.xml" ContentType="application/vnd.openxmlformats-officedocument.drawingml.chart+xml"/>
  <Override PartName="/ppt/charts/chart127.xml" ContentType="application/vnd.openxmlformats-officedocument.drawingml.chart+xml"/>
  <Override PartName="/ppt/notesSlides/notesSlide67.xml" ContentType="application/vnd.openxmlformats-officedocument.presentationml.notesSlide+xml"/>
  <Override PartName="/ppt/charts/chart128.xml" ContentType="application/vnd.openxmlformats-officedocument.drawingml.chart+xml"/>
  <Override PartName="/ppt/charts/chart129.xml" ContentType="application/vnd.openxmlformats-officedocument.drawingml.chart+xml"/>
  <Override PartName="/ppt/notesSlides/notesSlide68.xml" ContentType="application/vnd.openxmlformats-officedocument.presentationml.notesSlide+xml"/>
  <Override PartName="/ppt/charts/chart130.xml" ContentType="application/vnd.openxmlformats-officedocument.drawingml.chart+xml"/>
  <Override PartName="/ppt/charts/chart131.xml" ContentType="application/vnd.openxmlformats-officedocument.drawingml.chart+xml"/>
  <Override PartName="/ppt/notesSlides/notesSlide69.xml" ContentType="application/vnd.openxmlformats-officedocument.presentationml.notesSlide+xml"/>
  <Override PartName="/ppt/charts/chart132.xml" ContentType="application/vnd.openxmlformats-officedocument.drawingml.chart+xml"/>
  <Override PartName="/ppt/theme/themeOverride22.xml" ContentType="application/vnd.openxmlformats-officedocument.themeOverride+xml"/>
  <Override PartName="/ppt/charts/chart133.xml" ContentType="application/vnd.openxmlformats-officedocument.drawingml.chart+xml"/>
  <Override PartName="/ppt/theme/themeOverride23.xml" ContentType="application/vnd.openxmlformats-officedocument.themeOverride+xml"/>
  <Override PartName="/ppt/notesSlides/notesSlide70.xml" ContentType="application/vnd.openxmlformats-officedocument.presentationml.notesSlide+xml"/>
  <Override PartName="/ppt/charts/chart134.xml" ContentType="application/vnd.openxmlformats-officedocument.drawingml.chart+xml"/>
  <Override PartName="/ppt/charts/chart135.xml" ContentType="application/vnd.openxmlformats-officedocument.drawingml.chart+xml"/>
  <Override PartName="/ppt/notesSlides/notesSlide71.xml" ContentType="application/vnd.openxmlformats-officedocument.presentationml.notesSlide+xml"/>
  <Override PartName="/ppt/charts/chart136.xml" ContentType="application/vnd.openxmlformats-officedocument.drawingml.chart+xml"/>
  <Override PartName="/ppt/charts/chart137.xml" ContentType="application/vnd.openxmlformats-officedocument.drawingml.chart+xml"/>
  <Override PartName="/ppt/notesSlides/notesSlide72.xml" ContentType="application/vnd.openxmlformats-officedocument.presentationml.notesSlide+xml"/>
  <Override PartName="/ppt/charts/chart138.xml" ContentType="application/vnd.openxmlformats-officedocument.drawingml.chart+xml"/>
  <Override PartName="/ppt/charts/chart139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40.xml" ContentType="application/vnd.openxmlformats-officedocument.drawingml.chart+xml"/>
  <Override PartName="/ppt/notesSlides/notesSlide73.xml" ContentType="application/vnd.openxmlformats-officedocument.presentationml.notesSlide+xml"/>
  <Override PartName="/ppt/charts/chart141.xml" ContentType="application/vnd.openxmlformats-officedocument.drawingml.chart+xml"/>
  <Override PartName="/ppt/charts/chart14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7"/>
  </p:notesMasterIdLst>
  <p:sldIdLst>
    <p:sldId id="256" r:id="rId2"/>
    <p:sldId id="259" r:id="rId3"/>
    <p:sldId id="261" r:id="rId4"/>
    <p:sldId id="669" r:id="rId5"/>
    <p:sldId id="670" r:id="rId6"/>
    <p:sldId id="671" r:id="rId7"/>
    <p:sldId id="672" r:id="rId8"/>
    <p:sldId id="673" r:id="rId9"/>
    <p:sldId id="676" r:id="rId10"/>
    <p:sldId id="290" r:id="rId11"/>
    <p:sldId id="291" r:id="rId12"/>
    <p:sldId id="292" r:id="rId13"/>
    <p:sldId id="602" r:id="rId14"/>
    <p:sldId id="680" r:id="rId15"/>
    <p:sldId id="464" r:id="rId16"/>
    <p:sldId id="465" r:id="rId17"/>
    <p:sldId id="466" r:id="rId18"/>
    <p:sldId id="603" r:id="rId19"/>
    <p:sldId id="604" r:id="rId20"/>
    <p:sldId id="469" r:id="rId21"/>
    <p:sldId id="476" r:id="rId22"/>
    <p:sldId id="477" r:id="rId23"/>
    <p:sldId id="478" r:id="rId24"/>
    <p:sldId id="606" r:id="rId25"/>
    <p:sldId id="470" r:id="rId26"/>
    <p:sldId id="471" r:id="rId27"/>
    <p:sldId id="472" r:id="rId28"/>
    <p:sldId id="607" r:id="rId29"/>
    <p:sldId id="473" r:id="rId30"/>
    <p:sldId id="573" r:id="rId31"/>
    <p:sldId id="608" r:id="rId32"/>
    <p:sldId id="475" r:id="rId33"/>
    <p:sldId id="611" r:id="rId34"/>
    <p:sldId id="486" r:id="rId35"/>
    <p:sldId id="487" r:id="rId36"/>
    <p:sldId id="612" r:id="rId37"/>
    <p:sldId id="613" r:id="rId38"/>
    <p:sldId id="614" r:id="rId39"/>
    <p:sldId id="615" r:id="rId40"/>
    <p:sldId id="483" r:id="rId41"/>
    <p:sldId id="575" r:id="rId42"/>
    <p:sldId id="480" r:id="rId43"/>
    <p:sldId id="616" r:id="rId44"/>
    <p:sldId id="668" r:id="rId45"/>
    <p:sldId id="500" r:id="rId46"/>
    <p:sldId id="501" r:id="rId47"/>
    <p:sldId id="503" r:id="rId48"/>
    <p:sldId id="504" r:id="rId49"/>
    <p:sldId id="505" r:id="rId50"/>
    <p:sldId id="506" r:id="rId51"/>
    <p:sldId id="622" r:id="rId52"/>
    <p:sldId id="516" r:id="rId53"/>
    <p:sldId id="513" r:id="rId54"/>
    <p:sldId id="514" r:id="rId55"/>
    <p:sldId id="623" r:id="rId56"/>
    <p:sldId id="517" r:id="rId57"/>
    <p:sldId id="624" r:id="rId58"/>
    <p:sldId id="507" r:id="rId59"/>
    <p:sldId id="510" r:id="rId60"/>
    <p:sldId id="511" r:id="rId61"/>
    <p:sldId id="512" r:id="rId62"/>
    <p:sldId id="518" r:id="rId63"/>
    <p:sldId id="625" r:id="rId64"/>
    <p:sldId id="520" r:id="rId65"/>
    <p:sldId id="626" r:id="rId66"/>
    <p:sldId id="628" r:id="rId67"/>
    <p:sldId id="629" r:id="rId68"/>
    <p:sldId id="521" r:id="rId69"/>
    <p:sldId id="522" r:id="rId70"/>
    <p:sldId id="633" r:id="rId71"/>
    <p:sldId id="530" r:id="rId72"/>
    <p:sldId id="534" r:id="rId73"/>
    <p:sldId id="535" r:id="rId74"/>
    <p:sldId id="526" r:id="rId75"/>
    <p:sldId id="528" r:id="rId76"/>
    <p:sldId id="524" r:id="rId77"/>
    <p:sldId id="536" r:id="rId78"/>
    <p:sldId id="538" r:id="rId79"/>
    <p:sldId id="544" r:id="rId80"/>
    <p:sldId id="545" r:id="rId81"/>
    <p:sldId id="546" r:id="rId82"/>
    <p:sldId id="561" r:id="rId83"/>
    <p:sldId id="562" r:id="rId84"/>
    <p:sldId id="553" r:id="rId85"/>
    <p:sldId id="638" r:id="rId86"/>
    <p:sldId id="539" r:id="rId87"/>
    <p:sldId id="640" r:id="rId88"/>
    <p:sldId id="641" r:id="rId89"/>
    <p:sldId id="642" r:id="rId90"/>
    <p:sldId id="643" r:id="rId91"/>
    <p:sldId id="648" r:id="rId92"/>
    <p:sldId id="650" r:id="rId93"/>
    <p:sldId id="652" r:id="rId94"/>
    <p:sldId id="656" r:id="rId95"/>
    <p:sldId id="456" r:id="rId96"/>
    <p:sldId id="587" r:id="rId97"/>
    <p:sldId id="588" r:id="rId98"/>
    <p:sldId id="589" r:id="rId99"/>
    <p:sldId id="590" r:id="rId100"/>
    <p:sldId id="591" r:id="rId101"/>
    <p:sldId id="586" r:id="rId102"/>
    <p:sldId id="645" r:id="rId103"/>
    <p:sldId id="659" r:id="rId104"/>
    <p:sldId id="660" r:id="rId105"/>
    <p:sldId id="661" r:id="rId106"/>
    <p:sldId id="592" r:id="rId107"/>
    <p:sldId id="677" r:id="rId108"/>
    <p:sldId id="679" r:id="rId109"/>
    <p:sldId id="457" r:id="rId110"/>
    <p:sldId id="458" r:id="rId111"/>
    <p:sldId id="576" r:id="rId112"/>
    <p:sldId id="459" r:id="rId113"/>
    <p:sldId id="460" r:id="rId114"/>
    <p:sldId id="581" r:id="rId115"/>
    <p:sldId id="461" r:id="rId116"/>
    <p:sldId id="600" r:id="rId117"/>
    <p:sldId id="462" r:id="rId118"/>
    <p:sldId id="601" r:id="rId119"/>
    <p:sldId id="595" r:id="rId120"/>
    <p:sldId id="596" r:id="rId121"/>
    <p:sldId id="597" r:id="rId122"/>
    <p:sldId id="598" r:id="rId123"/>
    <p:sldId id="647" r:id="rId124"/>
    <p:sldId id="599" r:id="rId125"/>
    <p:sldId id="571" r:id="rId1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F3FA"/>
    <a:srgbClr val="0E5B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380" autoAdjust="0"/>
    <p:restoredTop sz="88477" autoAdjust="0"/>
  </p:normalViewPr>
  <p:slideViewPr>
    <p:cSldViewPr snapToGrid="0" snapToObjects="1">
      <p:cViewPr varScale="1">
        <p:scale>
          <a:sx n="112" d="100"/>
          <a:sy n="112" d="100"/>
        </p:scale>
        <p:origin x="608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0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9.xlsx"/></Relationships>
</file>

<file path=ppt/charts/_rels/chart10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0.xlsx"/></Relationships>
</file>

<file path=ppt/charts/_rels/chart10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1.xlsx"/></Relationships>
</file>

<file path=ppt/charts/_rels/chart10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2.xlsx"/></Relationships>
</file>

<file path=ppt/charts/_rels/chart10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3.xlsx"/></Relationships>
</file>

<file path=ppt/charts/_rels/chart10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4.xlsx"/></Relationships>
</file>

<file path=ppt/charts/_rels/chart10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5.xlsx"/></Relationships>
</file>

<file path=ppt/charts/_rels/chart10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6.xlsx"/></Relationships>
</file>

<file path=ppt/charts/_rels/chart10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7.xlsx"/></Relationships>
</file>

<file path=ppt/charts/_rels/chart10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8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2.xml"/></Relationships>
</file>

<file path=ppt/charts/_rels/chart1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9.xlsx"/></Relationships>
</file>

<file path=ppt/charts/_rels/chart1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0.xlsx"/></Relationships>
</file>

<file path=ppt/charts/_rels/chart1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.xlsx"/></Relationships>
</file>

<file path=ppt/charts/_rels/chart1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2.xlsx"/></Relationships>
</file>

<file path=ppt/charts/_rels/chart1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3.xlsx"/></Relationships>
</file>

<file path=ppt/charts/_rels/chart1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4.xlsx"/></Relationships>
</file>

<file path=ppt/charts/_rels/chart1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5.xlsx"/></Relationships>
</file>

<file path=ppt/charts/_rels/chart1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6.xlsx"/></Relationships>
</file>

<file path=ppt/charts/_rels/chart1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7.xlsx"/></Relationships>
</file>

<file path=ppt/charts/_rels/chart1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8.xlsx"/><Relationship Id="rId1" Type="http://schemas.openxmlformats.org/officeDocument/2006/relationships/themeOverride" Target="../theme/themeOverride2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3.xml"/></Relationships>
</file>

<file path=ppt/charts/_rels/chart1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9.xlsx"/><Relationship Id="rId1" Type="http://schemas.openxmlformats.org/officeDocument/2006/relationships/themeOverride" Target="../theme/themeOverride21.xml"/></Relationships>
</file>

<file path=ppt/charts/_rels/chart1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20.xlsx"/></Relationships>
</file>

<file path=ppt/charts/_rels/chart1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1.xlsx"/></Relationships>
</file>

<file path=ppt/charts/_rels/chart1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2.xlsx"/></Relationships>
</file>

<file path=ppt/charts/_rels/chart1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3.xlsx"/></Relationships>
</file>

<file path=ppt/charts/_rels/chart1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4.xlsx"/></Relationships>
</file>

<file path=ppt/charts/_rels/chart1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5.xlsx"/></Relationships>
</file>

<file path=ppt/charts/_rels/chart1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6.xlsx"/></Relationships>
</file>

<file path=ppt/charts/_rels/chart1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7.xlsx"/></Relationships>
</file>

<file path=ppt/charts/_rels/chart1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8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9.xlsx"/></Relationships>
</file>

<file path=ppt/charts/_rels/chart1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0.xlsx"/></Relationships>
</file>

<file path=ppt/charts/_rels/chart1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1.xlsx"/><Relationship Id="rId1" Type="http://schemas.openxmlformats.org/officeDocument/2006/relationships/themeOverride" Target="../theme/themeOverride22.xml"/></Relationships>
</file>

<file path=ppt/charts/_rels/chart1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2.xlsx"/><Relationship Id="rId1" Type="http://schemas.openxmlformats.org/officeDocument/2006/relationships/themeOverride" Target="../theme/themeOverride23.xml"/></Relationships>
</file>

<file path=ppt/charts/_rels/chart1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3.xlsx"/></Relationships>
</file>

<file path=ppt/charts/_rels/chart1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4.xlsx"/></Relationships>
</file>

<file path=ppt/charts/_rels/chart1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5.xlsx"/></Relationships>
</file>

<file path=ppt/charts/_rels/chart1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6.xlsx"/></Relationships>
</file>

<file path=ppt/charts/_rels/chart1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7.xlsx"/></Relationships>
</file>

<file path=ppt/charts/_rels/chart1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9.xlsx"/></Relationships>
</file>

<file path=ppt/charts/_rels/chart1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0.xlsx"/></Relationships>
</file>

<file path=ppt/charts/_rels/chart1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1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2.xlsx"/><Relationship Id="rId1" Type="http://schemas.openxmlformats.org/officeDocument/2006/relationships/themeOverride" Target="../theme/themeOverride4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5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6.xlsx"/><Relationship Id="rId1" Type="http://schemas.openxmlformats.org/officeDocument/2006/relationships/themeOverride" Target="../theme/themeOverride6.xm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.xlsx"/><Relationship Id="rId1" Type="http://schemas.openxmlformats.org/officeDocument/2006/relationships/themeOverride" Target="../theme/themeOverride7.xm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8.xlsx"/><Relationship Id="rId1" Type="http://schemas.openxmlformats.org/officeDocument/2006/relationships/themeOverride" Target="../theme/themeOverride8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5.xlsx"/><Relationship Id="rId1" Type="http://schemas.openxmlformats.org/officeDocument/2006/relationships/themeOverride" Target="../theme/themeOverride9.xml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6.xlsx"/><Relationship Id="rId1" Type="http://schemas.openxmlformats.org/officeDocument/2006/relationships/themeOverride" Target="../theme/themeOverride10.xml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7.xlsx"/><Relationship Id="rId1" Type="http://schemas.openxmlformats.org/officeDocument/2006/relationships/themeOverride" Target="../theme/themeOverride11.xml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0.xlsx"/><Relationship Id="rId1" Type="http://schemas.openxmlformats.org/officeDocument/2006/relationships/themeOverride" Target="../theme/themeOverride12.xml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2.xlsx"/><Relationship Id="rId1" Type="http://schemas.openxmlformats.org/officeDocument/2006/relationships/themeOverride" Target="../theme/themeOverride13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1.xml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.xlsx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3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4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5.xlsx"/></Relationships>
</file>

<file path=ppt/charts/_rels/chart6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6.xlsx"/><Relationship Id="rId1" Type="http://schemas.openxmlformats.org/officeDocument/2006/relationships/themeOverride" Target="../theme/themeOverride14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8.xlsx"/><Relationship Id="rId1" Type="http://schemas.openxmlformats.org/officeDocument/2006/relationships/themeOverride" Target="../theme/themeOverride15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9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0.xlsx"/></Relationships>
</file>

<file path=ppt/charts/_rels/chart7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1.xlsx"/><Relationship Id="rId1" Type="http://schemas.openxmlformats.org/officeDocument/2006/relationships/themeOverride" Target="../theme/themeOverride16.xml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2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3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4.xlsx"/></Relationships>
</file>

<file path=ppt/charts/_rels/chart7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5.xlsx"/><Relationship Id="rId1" Type="http://schemas.openxmlformats.org/officeDocument/2006/relationships/themeOverride" Target="../theme/themeOverride17.xml"/></Relationships>
</file>

<file path=ppt/charts/_rels/chart7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7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8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9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0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1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2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3.xlsx"/></Relationships>
</file>

<file path=ppt/charts/_rels/chart8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5.xlsx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6.xlsx"/></Relationships>
</file>

<file path=ppt/charts/_rels/chart8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9.xlsx"/></Relationships>
</file>

<file path=ppt/charts/_rels/chart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0.xlsx"/></Relationships>
</file>

<file path=ppt/charts/_rels/chart9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1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9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2.xlsx"/></Relationships>
</file>

<file path=ppt/charts/_rels/chart9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3.xlsx"/></Relationships>
</file>

<file path=ppt/charts/_rels/chart9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4.xlsx"/></Relationships>
</file>

<file path=ppt/charts/_rels/chart9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5.xlsx"/><Relationship Id="rId1" Type="http://schemas.openxmlformats.org/officeDocument/2006/relationships/themeOverride" Target="../theme/themeOverride18.xml"/></Relationships>
</file>

<file path=ppt/charts/_rels/chart9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6.xlsx"/></Relationships>
</file>

<file path=ppt/charts/_rels/chart9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7.xlsx"/></Relationships>
</file>

<file path=ppt/charts/_rels/chart9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8.xlsx"/><Relationship Id="rId1" Type="http://schemas.openxmlformats.org/officeDocument/2006/relationships/themeOverride" Target="../theme/themeOverride1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239436619718801"/>
          <c:y val="0.158168744364549"/>
          <c:w val="0.61911224225507699"/>
          <c:h val="0.72309191889505997"/>
        </c:manualLayout>
      </c:layout>
      <c:pieChart>
        <c:varyColors val="1"/>
        <c:ser>
          <c:idx val="0"/>
          <c:order val="0"/>
          <c:spPr>
            <a:solidFill>
              <a:srgbClr val="FF0000"/>
            </a:solidFill>
            <a:ln w="27026">
              <a:noFill/>
            </a:ln>
          </c:spPr>
          <c:explosion val="4"/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27026">
                <a:noFill/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1-C18F-504F-915F-B7BD840AF58D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7026">
                <a:noFill/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3-C18F-504F-915F-B7BD840AF58D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tr-T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18F-504F-915F-B7BD840AF5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Erkek</c:v>
                </c:pt>
                <c:pt idx="1">
                  <c:v>Kadın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8F-504F-915F-B7BD840AF58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180"/>
      </c:pieChart>
      <c:spPr>
        <a:noFill/>
        <a:ln w="27026">
          <a:noFill/>
        </a:ln>
      </c:spPr>
    </c:plotArea>
    <c:legend>
      <c:legendPos val="b"/>
      <c:layout>
        <c:manualLayout>
          <c:xMode val="edge"/>
          <c:yMode val="edge"/>
          <c:x val="0.359489253775574"/>
          <c:y val="0.91731143912546098"/>
          <c:w val="0.34143162013540901"/>
          <c:h val="7.2105162864884206E-2"/>
        </c:manualLayout>
      </c:layout>
      <c:overlay val="0"/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600" b="0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tr-T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4.09923841403575E-3"/>
          <c:w val="1"/>
          <c:h val="0.758623821339075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 w="25526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-1.4658559444498316E-3"/>
                  <c:y val="-3.57111926188620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39-DC4E-B629-14982151DD67}"/>
                </c:ext>
              </c:extLst>
            </c:dLbl>
            <c:numFmt formatCode="0.0" sourceLinked="0"/>
            <c:spPr>
              <a:noFill/>
              <a:ln w="25526">
                <a:noFill/>
              </a:ln>
            </c:spPr>
            <c:txPr>
              <a:bodyPr rot="-5400000" vert="horz"/>
              <a:lstStyle/>
              <a:p>
                <a:pPr>
                  <a:defRPr sz="1000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Dindar</c:v>
                </c:pt>
                <c:pt idx="1">
                  <c:v>Milliyetçi</c:v>
                </c:pt>
                <c:pt idx="2">
                  <c:v>Cumhuriyetçi/
Kemalist</c:v>
                </c:pt>
                <c:pt idx="3">
                  <c:v>Muhafazakar</c:v>
                </c:pt>
                <c:pt idx="4">
                  <c:v>Sosyal 
Demokrat</c:v>
                </c:pt>
                <c:pt idx="5">
                  <c:v>Ulusalcı</c:v>
                </c:pt>
                <c:pt idx="6">
                  <c:v>Sosyalist</c:v>
                </c:pt>
              </c:strCache>
            </c:strRef>
          </c:cat>
          <c:val>
            <c:numRef>
              <c:f>Sheet1!$B$2:$B$8</c:f>
              <c:numCache>
                <c:formatCode>#,##0.0</c:formatCode>
                <c:ptCount val="7"/>
                <c:pt idx="0">
                  <c:v>30.9</c:v>
                </c:pt>
                <c:pt idx="1">
                  <c:v>21</c:v>
                </c:pt>
                <c:pt idx="2">
                  <c:v>16.899999999999999</c:v>
                </c:pt>
                <c:pt idx="3">
                  <c:v>13.5</c:v>
                </c:pt>
                <c:pt idx="4">
                  <c:v>6.3</c:v>
                </c:pt>
                <c:pt idx="5">
                  <c:v>3.3</c:v>
                </c:pt>
                <c:pt idx="6" formatCode="0.0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39-DC4E-B629-14982151DD6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9900"/>
            </a:solidFill>
            <a:ln w="25526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1"/>
              <c:layout>
                <c:manualLayout>
                  <c:x val="-1.4658559444498307E-3"/>
                  <c:y val="-2.79953254892439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839-DC4E-B629-14982151DD67}"/>
                </c:ext>
              </c:extLst>
            </c:dLbl>
            <c:spPr>
              <a:noFill/>
              <a:ln w="25526">
                <a:noFill/>
              </a:ln>
            </c:spPr>
            <c:txPr>
              <a:bodyPr rot="-5400000" vert="horz"/>
              <a:lstStyle/>
              <a:p>
                <a:pPr>
                  <a:defRPr sz="1000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Dindar</c:v>
                </c:pt>
                <c:pt idx="1">
                  <c:v>Milliyetçi</c:v>
                </c:pt>
                <c:pt idx="2">
                  <c:v>Cumhuriyetçi/
Kemalist</c:v>
                </c:pt>
                <c:pt idx="3">
                  <c:v>Muhafazakar</c:v>
                </c:pt>
                <c:pt idx="4">
                  <c:v>Sosyal 
Demokrat</c:v>
                </c:pt>
                <c:pt idx="5">
                  <c:v>Ulusalcı</c:v>
                </c:pt>
                <c:pt idx="6">
                  <c:v>Sosyalist</c:v>
                </c:pt>
              </c:strCache>
            </c:strRef>
          </c:cat>
          <c:val>
            <c:numRef>
              <c:f>Sheet1!$C$2:$C$8</c:f>
              <c:numCache>
                <c:formatCode>#,##0.0</c:formatCode>
                <c:ptCount val="7"/>
                <c:pt idx="0">
                  <c:v>27.6</c:v>
                </c:pt>
                <c:pt idx="1">
                  <c:v>19.2</c:v>
                </c:pt>
                <c:pt idx="2">
                  <c:v>15.5</c:v>
                </c:pt>
                <c:pt idx="3">
                  <c:v>19.8</c:v>
                </c:pt>
                <c:pt idx="4">
                  <c:v>10</c:v>
                </c:pt>
                <c:pt idx="5">
                  <c:v>2.1</c:v>
                </c:pt>
                <c:pt idx="6" formatCode="0.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39-DC4E-B629-14982151DD6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Dindar</c:v>
                </c:pt>
                <c:pt idx="1">
                  <c:v>Milliyetçi</c:v>
                </c:pt>
                <c:pt idx="2">
                  <c:v>Cumhuriyetçi/
Kemalist</c:v>
                </c:pt>
                <c:pt idx="3">
                  <c:v>Muhafazakar</c:v>
                </c:pt>
                <c:pt idx="4">
                  <c:v>Sosyal 
Demokrat</c:v>
                </c:pt>
                <c:pt idx="5">
                  <c:v>Ulusalcı</c:v>
                </c:pt>
                <c:pt idx="6">
                  <c:v>Sosyalist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22.1</c:v>
                </c:pt>
                <c:pt idx="1">
                  <c:v>15.2</c:v>
                </c:pt>
                <c:pt idx="2">
                  <c:v>15.7</c:v>
                </c:pt>
                <c:pt idx="3">
                  <c:v>22.6</c:v>
                </c:pt>
                <c:pt idx="4">
                  <c:v>12.6</c:v>
                </c:pt>
                <c:pt idx="5">
                  <c:v>3.1</c:v>
                </c:pt>
                <c:pt idx="6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839-DC4E-B629-14982151DD6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Dindar</c:v>
                </c:pt>
                <c:pt idx="1">
                  <c:v>Milliyetçi</c:v>
                </c:pt>
                <c:pt idx="2">
                  <c:v>Cumhuriyetçi/
Kemalist</c:v>
                </c:pt>
                <c:pt idx="3">
                  <c:v>Muhafazakar</c:v>
                </c:pt>
                <c:pt idx="4">
                  <c:v>Sosyal 
Demokrat</c:v>
                </c:pt>
                <c:pt idx="5">
                  <c:v>Ulusalcı</c:v>
                </c:pt>
                <c:pt idx="6">
                  <c:v>Sosyalist</c:v>
                </c:pt>
              </c:strCache>
            </c:strRef>
          </c:cat>
          <c:val>
            <c:numRef>
              <c:f>Sheet1!$E$2:$E$8</c:f>
              <c:numCache>
                <c:formatCode>0.0</c:formatCode>
                <c:ptCount val="7"/>
                <c:pt idx="0">
                  <c:v>14.7</c:v>
                </c:pt>
                <c:pt idx="1">
                  <c:v>16.3</c:v>
                </c:pt>
                <c:pt idx="2">
                  <c:v>25.4</c:v>
                </c:pt>
                <c:pt idx="3" formatCode="General">
                  <c:v>20.7</c:v>
                </c:pt>
                <c:pt idx="4">
                  <c:v>9.4</c:v>
                </c:pt>
                <c:pt idx="5">
                  <c:v>2.9</c:v>
                </c:pt>
                <c:pt idx="6">
                  <c:v>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839-DC4E-B629-14982151DD6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7-2839-DC4E-B629-14982151DD6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Dindar</c:v>
                </c:pt>
                <c:pt idx="1">
                  <c:v>Milliyetçi</c:v>
                </c:pt>
                <c:pt idx="2">
                  <c:v>Cumhuriyetçi/
Kemalist</c:v>
                </c:pt>
                <c:pt idx="3">
                  <c:v>Muhafazakar</c:v>
                </c:pt>
                <c:pt idx="4">
                  <c:v>Sosyal 
Demokrat</c:v>
                </c:pt>
                <c:pt idx="5">
                  <c:v>Ulusalcı</c:v>
                </c:pt>
                <c:pt idx="6">
                  <c:v>Sosyalist</c:v>
                </c:pt>
              </c:strCache>
            </c:strRef>
          </c:cat>
          <c:val>
            <c:numRef>
              <c:f>Sheet1!$F$2:$F$8</c:f>
              <c:numCache>
                <c:formatCode>0.0</c:formatCode>
                <c:ptCount val="7"/>
                <c:pt idx="1">
                  <c:v>20.2</c:v>
                </c:pt>
                <c:pt idx="2">
                  <c:v>16.5</c:v>
                </c:pt>
                <c:pt idx="3" formatCode="General">
                  <c:v>37.1</c:v>
                </c:pt>
                <c:pt idx="4">
                  <c:v>12.6</c:v>
                </c:pt>
                <c:pt idx="5">
                  <c:v>2.6</c:v>
                </c:pt>
                <c:pt idx="6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839-DC4E-B629-14982151DD6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Dindar</c:v>
                </c:pt>
                <c:pt idx="1">
                  <c:v>Milliyetçi</c:v>
                </c:pt>
                <c:pt idx="2">
                  <c:v>Cumhuriyetçi/
Kemalist</c:v>
                </c:pt>
                <c:pt idx="3">
                  <c:v>Muhafazakar</c:v>
                </c:pt>
                <c:pt idx="4">
                  <c:v>Sosyal 
Demokrat</c:v>
                </c:pt>
                <c:pt idx="5">
                  <c:v>Ulusalcı</c:v>
                </c:pt>
                <c:pt idx="6">
                  <c:v>Sosyalist</c:v>
                </c:pt>
              </c:strCache>
            </c:strRef>
          </c:cat>
          <c:val>
            <c:numRef>
              <c:f>Sheet1!$G$2:$G$8</c:f>
              <c:numCache>
                <c:formatCode>General</c:formatCode>
                <c:ptCount val="7"/>
                <c:pt idx="1">
                  <c:v>17.8</c:v>
                </c:pt>
                <c:pt idx="2">
                  <c:v>19.2</c:v>
                </c:pt>
                <c:pt idx="3">
                  <c:v>39.200000000000003</c:v>
                </c:pt>
                <c:pt idx="4">
                  <c:v>9.1999999999999993</c:v>
                </c:pt>
                <c:pt idx="5">
                  <c:v>1.9</c:v>
                </c:pt>
                <c:pt idx="6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839-DC4E-B629-14982151DD6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454054512"/>
        <c:axId val="454056864"/>
      </c:barChart>
      <c:catAx>
        <c:axId val="454054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5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tr-TR"/>
          </a:p>
        </c:txPr>
        <c:crossAx val="454056864"/>
        <c:crosses val="autoZero"/>
        <c:auto val="1"/>
        <c:lblAlgn val="ctr"/>
        <c:lblOffset val="100"/>
        <c:noMultiLvlLbl val="0"/>
      </c:catAx>
      <c:valAx>
        <c:axId val="45405686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454054512"/>
        <c:crosses val="autoZero"/>
        <c:crossBetween val="between"/>
      </c:valAx>
      <c:spPr>
        <a:noFill/>
        <a:ln w="25526">
          <a:noFill/>
        </a:ln>
      </c:spPr>
    </c:plotArea>
    <c:legend>
      <c:legendPos val="b"/>
      <c:layout>
        <c:manualLayout>
          <c:xMode val="edge"/>
          <c:yMode val="edge"/>
          <c:x val="0.14778401824586676"/>
          <c:y val="0.93033477415341981"/>
          <c:w val="0.68278057867837505"/>
          <c:h val="5.048491084764832E-2"/>
        </c:manualLayout>
      </c:layout>
      <c:overlay val="0"/>
      <c:txPr>
        <a:bodyPr/>
        <a:lstStyle/>
        <a:p>
          <a:pPr>
            <a:defRPr sz="1000"/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tr-TR"/>
    </a:p>
  </c:txPr>
  <c:externalData r:id="rId1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1"/>
          <c:order val="0"/>
          <c:tx>
            <c:strRef>
              <c:f>Sayfa1!$B$1</c:f>
              <c:strCache>
                <c:ptCount val="1"/>
                <c:pt idx="0">
                  <c:v>Evet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2017</c:v>
                </c:pt>
              </c:numCache>
            </c:numRef>
          </c:cat>
          <c:val>
            <c:numRef>
              <c:f>Sayfa1!$B$2:$B$3</c:f>
              <c:numCache>
                <c:formatCode>#,##0.0</c:formatCode>
                <c:ptCount val="2"/>
                <c:pt idx="0" formatCode="General">
                  <c:v>52.7</c:v>
                </c:pt>
                <c:pt idx="1">
                  <c:v>60.1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78-6D4B-995A-38475C05D297}"/>
            </c:ext>
          </c:extLst>
        </c:ser>
        <c:ser>
          <c:idx val="2"/>
          <c:order val="1"/>
          <c:tx>
            <c:strRef>
              <c:f>Sayfa1!$C$1</c:f>
              <c:strCache>
                <c:ptCount val="1"/>
                <c:pt idx="0">
                  <c:v>Hayır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2017</c:v>
                </c:pt>
              </c:numCache>
            </c:numRef>
          </c:cat>
          <c:val>
            <c:numRef>
              <c:f>Sayfa1!$C$2:$C$3</c:f>
              <c:numCache>
                <c:formatCode>#,##0.0</c:formatCode>
                <c:ptCount val="2"/>
                <c:pt idx="0" formatCode="General">
                  <c:v>29.7</c:v>
                </c:pt>
                <c:pt idx="1">
                  <c:v>22.7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78-6D4B-995A-38475C05D297}"/>
            </c:ext>
          </c:extLst>
        </c:ser>
        <c:ser>
          <c:idx val="3"/>
          <c:order val="2"/>
          <c:tx>
            <c:strRef>
              <c:f>Sayfa1!$D$1</c:f>
              <c:strCache>
                <c:ptCount val="1"/>
                <c:pt idx="0">
                  <c:v>Fikrim Yok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2017</c:v>
                </c:pt>
              </c:numCache>
            </c:numRef>
          </c:cat>
          <c:val>
            <c:numRef>
              <c:f>Sayfa1!$D$2:$D$3</c:f>
              <c:numCache>
                <c:formatCode>#,##0.0</c:formatCode>
                <c:ptCount val="2"/>
                <c:pt idx="0" formatCode="General">
                  <c:v>17.600000000000001</c:v>
                </c:pt>
                <c:pt idx="1">
                  <c:v>17.2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78-6D4B-995A-38475C05D29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532142888"/>
        <c:axId val="253712912"/>
      </c:barChart>
      <c:catAx>
        <c:axId val="5321428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tr-TR"/>
          </a:p>
        </c:txPr>
        <c:crossAx val="253712912"/>
        <c:crosses val="autoZero"/>
        <c:auto val="1"/>
        <c:lblAlgn val="ctr"/>
        <c:lblOffset val="100"/>
        <c:noMultiLvlLbl val="0"/>
      </c:catAx>
      <c:valAx>
        <c:axId val="253712912"/>
        <c:scaling>
          <c:orientation val="minMax"/>
          <c:max val="100"/>
        </c:scaling>
        <c:delete val="1"/>
        <c:axPos val="t"/>
        <c:numFmt formatCode="General" sourceLinked="1"/>
        <c:majorTickMark val="none"/>
        <c:minorTickMark val="none"/>
        <c:tickLblPos val="nextTo"/>
        <c:crossAx val="532142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196015802165772"/>
          <c:y val="0.86753599205180376"/>
          <c:w val="0.50126701608318025"/>
          <c:h val="6.6951225991757776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tr-TR"/>
    </a:p>
  </c:txPr>
  <c:externalData r:id="rId1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484226093906602"/>
          <c:y val="2.337838445868055E-2"/>
          <c:w val="0.52086419184279897"/>
          <c:h val="0.9228308954806059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0000"/>
            </a:solidFill>
            <a:ln w="25785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fld id="{3798FB3F-C1B0-4B43-A91A-66A04C507684}" type="VALUE">
                      <a:rPr lang="en-US" smtClean="0"/>
                      <a:pPr/>
                      <a:t>[VALUE]</a:t>
                    </a:fld>
                    <a:endParaRPr lang="tr-T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BFD-D146-9022-C939C97CC4C8}"/>
                </c:ext>
              </c:extLst>
            </c:dLbl>
            <c:numFmt formatCode="0.0" sourceLinked="0"/>
            <c:spPr>
              <a:noFill/>
              <a:ln w="2578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Sheet1!$C$2:$C$6</c:f>
              <c:strCache>
                <c:ptCount val="5"/>
                <c:pt idx="0">
                  <c:v>Ak Parti</c:v>
                </c:pt>
                <c:pt idx="1">
                  <c:v>CHP</c:v>
                </c:pt>
                <c:pt idx="2">
                  <c:v>HDP</c:v>
                </c:pt>
                <c:pt idx="3">
                  <c:v>MHP</c:v>
                </c:pt>
                <c:pt idx="4">
                  <c:v>İyi Parti</c:v>
                </c:pt>
              </c:strCache>
            </c:strRef>
          </c:cat>
          <c:val>
            <c:numRef>
              <c:f>Sheet1!$D$2:$D$6</c:f>
              <c:numCache>
                <c:formatCode>0.0</c:formatCode>
                <c:ptCount val="5"/>
                <c:pt idx="0">
                  <c:v>41.209406494960803</c:v>
                </c:pt>
                <c:pt idx="1">
                  <c:v>24.300111982082868</c:v>
                </c:pt>
                <c:pt idx="2">
                  <c:v>11.198208286674133</c:v>
                </c:pt>
                <c:pt idx="3">
                  <c:v>10.638297872340425</c:v>
                </c:pt>
                <c:pt idx="4">
                  <c:v>10.414333706606943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FD-D146-9022-C939C97CC4C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532142104"/>
        <c:axId val="532145632"/>
      </c:barChart>
      <c:catAx>
        <c:axId val="5321421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22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tr-TR"/>
          </a:p>
        </c:txPr>
        <c:crossAx val="5321456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32145632"/>
        <c:scaling>
          <c:orientation val="minMax"/>
          <c:max val="70"/>
          <c:min val="0"/>
        </c:scaling>
        <c:delete val="1"/>
        <c:axPos val="t"/>
        <c:numFmt formatCode="0.0" sourceLinked="1"/>
        <c:majorTickMark val="out"/>
        <c:minorTickMark val="none"/>
        <c:tickLblPos val="none"/>
        <c:crossAx val="532142104"/>
        <c:crosses val="autoZero"/>
        <c:crossBetween val="between"/>
        <c:majorUnit val="10"/>
      </c:valAx>
      <c:spPr>
        <a:noFill/>
        <a:ln w="2578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0" i="0" u="none" strike="noStrike" baseline="0">
          <a:solidFill>
            <a:schemeClr val="tx1"/>
          </a:solidFill>
          <a:latin typeface="Arial" panose="020B0604020202020204" pitchFamily="34" charset="0"/>
          <a:ea typeface="Verdana"/>
          <a:cs typeface="Arial" panose="020B0604020202020204" pitchFamily="34" charset="0"/>
        </a:defRPr>
      </a:pPr>
      <a:endParaRPr lang="tr-TR"/>
    </a:p>
  </c:txPr>
  <c:externalData r:id="rId1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507204523038425E-2"/>
          <c:y val="2.337838445868055E-2"/>
          <c:w val="0.9315314978928515"/>
          <c:h val="0.74970350231179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AK Parti</c:v>
                </c:pt>
              </c:strCache>
            </c:strRef>
          </c:tx>
          <c:spPr>
            <a:solidFill>
              <a:srgbClr val="FF0000"/>
            </a:solidFill>
            <a:ln w="25785"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fld id="{3798FB3F-C1B0-4B43-A91A-66A04C507684}" type="VALUE">
                      <a:rPr lang="en-US" smtClean="0"/>
                      <a:pPr/>
                      <a:t>[VALUE]</a:t>
                    </a:fld>
                    <a:endParaRPr lang="tr-T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534-D745-8D15-633C2E75707D}"/>
                </c:ext>
              </c:extLst>
            </c:dLbl>
            <c:numFmt formatCode="0.0" sourceLinked="0"/>
            <c:spPr>
              <a:noFill/>
              <a:ln w="25785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AK Parti</c:v>
                </c:pt>
                <c:pt idx="1">
                  <c:v>CHP</c:v>
                </c:pt>
                <c:pt idx="2">
                  <c:v>MHP</c:v>
                </c:pt>
                <c:pt idx="3">
                  <c:v>HDP</c:v>
                </c:pt>
                <c:pt idx="4">
                  <c:v>İYİ Parti</c:v>
                </c:pt>
              </c:strCache>
            </c:strRef>
          </c:cat>
          <c:val>
            <c:numRef>
              <c:f>Sheet1!$B$2:$B$6</c:f>
              <c:numCache>
                <c:formatCode>#,##0.0</c:formatCode>
                <c:ptCount val="5"/>
                <c:pt idx="1">
                  <c:v>2.8</c:v>
                </c:pt>
                <c:pt idx="2">
                  <c:v>25.3</c:v>
                </c:pt>
                <c:pt idx="3">
                  <c:v>1</c:v>
                </c:pt>
                <c:pt idx="4" formatCode="0.0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34-D745-8D15-633C2E7570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CHP</c:v>
                </c:pt>
              </c:strCache>
            </c:strRef>
          </c:tx>
          <c:spPr>
            <a:solidFill>
              <a:srgbClr val="FF99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AK Parti</c:v>
                </c:pt>
                <c:pt idx="1">
                  <c:v>CHP</c:v>
                </c:pt>
                <c:pt idx="2">
                  <c:v>MHP</c:v>
                </c:pt>
                <c:pt idx="3">
                  <c:v>HDP</c:v>
                </c:pt>
                <c:pt idx="4">
                  <c:v>İYİ Parti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 formatCode="#,##0.0">
                  <c:v>4.3</c:v>
                </c:pt>
                <c:pt idx="2" formatCode="#,##0.0">
                  <c:v>7.4</c:v>
                </c:pt>
                <c:pt idx="3" formatCode="#,##0.0">
                  <c:v>17</c:v>
                </c:pt>
                <c:pt idx="4" formatCode="#,##0.0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34-D745-8D15-633C2E75707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MHP</c:v>
                </c:pt>
              </c:strCache>
            </c:strRef>
          </c:tx>
          <c:spPr>
            <a:solidFill>
              <a:srgbClr val="00808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AK Parti</c:v>
                </c:pt>
                <c:pt idx="1">
                  <c:v>CHP</c:v>
                </c:pt>
                <c:pt idx="2">
                  <c:v>MHP</c:v>
                </c:pt>
                <c:pt idx="3">
                  <c:v>HDP</c:v>
                </c:pt>
                <c:pt idx="4">
                  <c:v>İYİ Parti</c:v>
                </c:pt>
              </c:strCache>
            </c:strRef>
          </c:cat>
          <c:val>
            <c:numRef>
              <c:f>Sheet1!$D$2:$D$6</c:f>
              <c:numCache>
                <c:formatCode>#,##0.0</c:formatCode>
                <c:ptCount val="5"/>
                <c:pt idx="0">
                  <c:v>33.700000000000003</c:v>
                </c:pt>
                <c:pt idx="1">
                  <c:v>3.7</c:v>
                </c:pt>
                <c:pt idx="4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534-D745-8D15-633C2E75707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HDP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AK Parti</c:v>
                </c:pt>
                <c:pt idx="1">
                  <c:v>CHP</c:v>
                </c:pt>
                <c:pt idx="2">
                  <c:v>MHP</c:v>
                </c:pt>
                <c:pt idx="3">
                  <c:v>HDP</c:v>
                </c:pt>
                <c:pt idx="4">
                  <c:v>İYİ Parti</c:v>
                </c:pt>
              </c:strCache>
            </c:strRef>
          </c:cat>
          <c:val>
            <c:numRef>
              <c:f>Sheet1!$E$2:$E$6</c:f>
              <c:numCache>
                <c:formatCode>#,##0.0</c:formatCode>
                <c:ptCount val="5"/>
                <c:pt idx="0">
                  <c:v>0.5</c:v>
                </c:pt>
                <c:pt idx="1">
                  <c:v>1.8</c:v>
                </c:pt>
                <c:pt idx="2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534-D745-8D15-633C2E75707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İYİ Parti</c:v>
                </c:pt>
              </c:strCache>
            </c:strRef>
          </c:tx>
          <c:spPr>
            <a:solidFill>
              <a:srgbClr val="72BFC5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1"/>
              <c:layout>
                <c:manualLayout>
                  <c:x val="-1.0847814677837598E-2"/>
                  <c:y val="5.86872494094884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534-D745-8D15-633C2E7570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AK Parti</c:v>
                </c:pt>
                <c:pt idx="1">
                  <c:v>CHP</c:v>
                </c:pt>
                <c:pt idx="2">
                  <c:v>MHP</c:v>
                </c:pt>
                <c:pt idx="3">
                  <c:v>HDP</c:v>
                </c:pt>
                <c:pt idx="4">
                  <c:v>İYİ Parti</c:v>
                </c:pt>
              </c:strCache>
            </c:strRef>
          </c:cat>
          <c:val>
            <c:numRef>
              <c:f>Sheet1!$F$2:$F$6</c:f>
              <c:numCache>
                <c:formatCode>#,##0.0</c:formatCode>
                <c:ptCount val="5"/>
                <c:pt idx="0">
                  <c:v>1.9</c:v>
                </c:pt>
                <c:pt idx="1">
                  <c:v>15.7</c:v>
                </c:pt>
                <c:pt idx="2">
                  <c:v>8.4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534-D745-8D15-633C2E75707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Oy vermem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AK Parti</c:v>
                </c:pt>
                <c:pt idx="1">
                  <c:v>CHP</c:v>
                </c:pt>
                <c:pt idx="2">
                  <c:v>MHP</c:v>
                </c:pt>
                <c:pt idx="3">
                  <c:v>HDP</c:v>
                </c:pt>
                <c:pt idx="4">
                  <c:v>İYİ Parti</c:v>
                </c:pt>
              </c:strCache>
            </c:strRef>
          </c:cat>
          <c:val>
            <c:numRef>
              <c:f>Sheet1!$G$2:$G$6</c:f>
              <c:numCache>
                <c:formatCode>#,##0.0</c:formatCode>
                <c:ptCount val="5"/>
                <c:pt idx="0" formatCode="0.0">
                  <c:v>51.6</c:v>
                </c:pt>
                <c:pt idx="1">
                  <c:v>55.8</c:v>
                </c:pt>
                <c:pt idx="2">
                  <c:v>44.2</c:v>
                </c:pt>
                <c:pt idx="3">
                  <c:v>67</c:v>
                </c:pt>
                <c:pt idx="4">
                  <c:v>44.1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534-D745-8D15-633C2E75707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548802312"/>
        <c:axId val="548801528"/>
      </c:barChart>
      <c:catAx>
        <c:axId val="548802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2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tr-TR"/>
          </a:p>
        </c:txPr>
        <c:crossAx val="548801528"/>
        <c:crosses val="autoZero"/>
        <c:auto val="1"/>
        <c:lblAlgn val="ctr"/>
        <c:lblOffset val="100"/>
        <c:noMultiLvlLbl val="0"/>
      </c:catAx>
      <c:valAx>
        <c:axId val="548801528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crossAx val="548802312"/>
        <c:crosses val="autoZero"/>
        <c:crossBetween val="between"/>
      </c:valAx>
      <c:spPr>
        <a:noFill/>
        <a:ln w="25785">
          <a:noFill/>
        </a:ln>
      </c:spPr>
    </c:plotArea>
    <c:legend>
      <c:legendPos val="b"/>
      <c:layout>
        <c:manualLayout>
          <c:xMode val="edge"/>
          <c:yMode val="edge"/>
          <c:x val="0.34575731474000815"/>
          <c:y val="0.87606361975098579"/>
          <c:w val="0.55147885975679178"/>
          <c:h val="5.6446043428102451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0" i="0" u="none" strike="noStrike" baseline="0">
          <a:solidFill>
            <a:schemeClr val="tx1"/>
          </a:solidFill>
          <a:latin typeface="Arial" panose="020B0604020202020204" pitchFamily="34" charset="0"/>
          <a:ea typeface="Verdana"/>
          <a:cs typeface="Arial" panose="020B0604020202020204" pitchFamily="34" charset="0"/>
        </a:defRPr>
      </a:pPr>
      <a:endParaRPr lang="tr-TR"/>
    </a:p>
  </c:txPr>
  <c:externalData r:id="rId1">
    <c:autoUpdate val="0"/>
  </c:externalData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507204523038425E-2"/>
          <c:y val="2.337838445868055E-2"/>
          <c:w val="0.9315314978928515"/>
          <c:h val="0.74970350231179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AK Parti</c:v>
                </c:pt>
              </c:strCache>
            </c:strRef>
          </c:tx>
          <c:spPr>
            <a:solidFill>
              <a:srgbClr val="FF0000"/>
            </a:solidFill>
            <a:ln w="25785"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fld id="{3798FB3F-C1B0-4B43-A91A-66A04C507684}" type="VALUE">
                      <a:rPr lang="en-US" smtClean="0"/>
                      <a:pPr/>
                      <a:t>[VALUE]</a:t>
                    </a:fld>
                    <a:endParaRPr lang="tr-T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3F6-814F-8A7F-29E75D56797C}"/>
                </c:ext>
              </c:extLst>
            </c:dLbl>
            <c:numFmt formatCode="0.0" sourceLinked="0"/>
            <c:spPr>
              <a:noFill/>
              <a:ln w="2578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AK Parti</c:v>
                </c:pt>
                <c:pt idx="1">
                  <c:v>CHP</c:v>
                </c:pt>
                <c:pt idx="2">
                  <c:v>MHP</c:v>
                </c:pt>
                <c:pt idx="3">
                  <c:v>HDP</c:v>
                </c:pt>
              </c:strCache>
            </c:strRef>
          </c:cat>
          <c:val>
            <c:numRef>
              <c:f>Sheet1!$B$2:$B$5</c:f>
              <c:numCache>
                <c:formatCode>#,##0.0</c:formatCode>
                <c:ptCount val="4"/>
                <c:pt idx="0">
                  <c:v>4.3</c:v>
                </c:pt>
                <c:pt idx="1">
                  <c:v>35.5</c:v>
                </c:pt>
                <c:pt idx="2">
                  <c:v>9.5</c:v>
                </c:pt>
                <c:pt idx="3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F6-814F-8A7F-29E75D5679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CHP</c:v>
                </c:pt>
              </c:strCache>
            </c:strRef>
          </c:tx>
          <c:spPr>
            <a:solidFill>
              <a:srgbClr val="FF99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AK Parti</c:v>
                </c:pt>
                <c:pt idx="1">
                  <c:v>CHP</c:v>
                </c:pt>
                <c:pt idx="2">
                  <c:v>MHP</c:v>
                </c:pt>
                <c:pt idx="3">
                  <c:v>HDP</c:v>
                </c:pt>
              </c:strCache>
            </c:strRef>
          </c:cat>
          <c:val>
            <c:numRef>
              <c:f>Sheet1!$C$2:$C$5</c:f>
              <c:numCache>
                <c:formatCode>#,##0.0</c:formatCode>
                <c:ptCount val="4"/>
                <c:pt idx="0">
                  <c:v>14.4</c:v>
                </c:pt>
                <c:pt idx="1">
                  <c:v>0.5</c:v>
                </c:pt>
                <c:pt idx="2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F6-814F-8A7F-29E75D56797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MHP</c:v>
                </c:pt>
              </c:strCache>
            </c:strRef>
          </c:tx>
          <c:spPr>
            <a:solidFill>
              <a:srgbClr val="00808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AK Parti</c:v>
                </c:pt>
                <c:pt idx="1">
                  <c:v>CHP</c:v>
                </c:pt>
                <c:pt idx="2">
                  <c:v>MHP</c:v>
                </c:pt>
                <c:pt idx="3">
                  <c:v>HDP</c:v>
                </c:pt>
              </c:strCache>
            </c:strRef>
          </c:cat>
          <c:val>
            <c:numRef>
              <c:f>Sheet1!$D$2:$D$5</c:f>
              <c:numCache>
                <c:formatCode>#,##0.0</c:formatCode>
                <c:ptCount val="4"/>
                <c:pt idx="0">
                  <c:v>2.7</c:v>
                </c:pt>
                <c:pt idx="1">
                  <c:v>3.2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3F6-814F-8A7F-29E75D56797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HDP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AK Parti</c:v>
                </c:pt>
                <c:pt idx="1">
                  <c:v>CHP</c:v>
                </c:pt>
                <c:pt idx="2">
                  <c:v>MHP</c:v>
                </c:pt>
                <c:pt idx="3">
                  <c:v>HDP</c:v>
                </c:pt>
              </c:strCache>
            </c:strRef>
          </c:cat>
          <c:val>
            <c:numRef>
              <c:f>Sheet1!$E$2:$E$5</c:f>
              <c:numCache>
                <c:formatCode>#,##0.0</c:formatCode>
                <c:ptCount val="4"/>
                <c:pt idx="0">
                  <c:v>48.6</c:v>
                </c:pt>
                <c:pt idx="1">
                  <c:v>24.4</c:v>
                </c:pt>
                <c:pt idx="2">
                  <c:v>46.3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F6-814F-8A7F-29E75D56797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İYİ Parti</c:v>
                </c:pt>
              </c:strCache>
            </c:strRef>
          </c:tx>
          <c:spPr>
            <a:solidFill>
              <a:srgbClr val="72BFC5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AK Parti</c:v>
                </c:pt>
                <c:pt idx="1">
                  <c:v>CHP</c:v>
                </c:pt>
                <c:pt idx="2">
                  <c:v>MHP</c:v>
                </c:pt>
                <c:pt idx="3">
                  <c:v>HDP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 formatCode="#,##0.0">
                  <c:v>1.1000000000000001</c:v>
                </c:pt>
                <c:pt idx="2" formatCode="0.0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3F6-814F-8A7F-29E75D56797C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Kesinlikle oy vermeyeceği parti yok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AK Parti</c:v>
                </c:pt>
                <c:pt idx="1">
                  <c:v>CHP</c:v>
                </c:pt>
                <c:pt idx="2">
                  <c:v>MHP</c:v>
                </c:pt>
                <c:pt idx="3">
                  <c:v>HDP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 formatCode="#,##0.0">
                  <c:v>24.7</c:v>
                </c:pt>
                <c:pt idx="1">
                  <c:v>30.4</c:v>
                </c:pt>
                <c:pt idx="2">
                  <c:v>25.3</c:v>
                </c:pt>
                <c:pt idx="3" formatCode="0.0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3F6-814F-8A7F-29E75D56797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548805448"/>
        <c:axId val="548799960"/>
      </c:barChart>
      <c:catAx>
        <c:axId val="548805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2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tr-TR"/>
          </a:p>
        </c:txPr>
        <c:crossAx val="548799960"/>
        <c:crosses val="autoZero"/>
        <c:auto val="1"/>
        <c:lblAlgn val="ctr"/>
        <c:lblOffset val="100"/>
        <c:noMultiLvlLbl val="0"/>
      </c:catAx>
      <c:valAx>
        <c:axId val="548799960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crossAx val="548805448"/>
        <c:crosses val="autoZero"/>
        <c:crossBetween val="between"/>
      </c:valAx>
      <c:spPr>
        <a:noFill/>
        <a:ln w="25785">
          <a:noFill/>
        </a:ln>
      </c:spPr>
    </c:plotArea>
    <c:legend>
      <c:legendPos val="b"/>
      <c:layout>
        <c:manualLayout>
          <c:xMode val="edge"/>
          <c:yMode val="edge"/>
          <c:x val="7.6111635605187869E-2"/>
          <c:y val="0.87606361975098579"/>
          <c:w val="0.86169268128815413"/>
          <c:h val="5.6446043428102451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0" i="0" u="none" strike="noStrike" baseline="0">
          <a:solidFill>
            <a:schemeClr val="tx1"/>
          </a:solidFill>
          <a:latin typeface="Arial" panose="020B0604020202020204" pitchFamily="34" charset="0"/>
          <a:ea typeface="Verdana"/>
          <a:cs typeface="Arial" panose="020B0604020202020204" pitchFamily="34" charset="0"/>
        </a:defRPr>
      </a:pPr>
      <a:endParaRPr lang="tr-TR"/>
    </a:p>
  </c:txPr>
  <c:externalData r:id="rId1">
    <c:autoUpdate val="0"/>
  </c:externalData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1"/>
          <c:order val="0"/>
          <c:tx>
            <c:strRef>
              <c:f>Sayfa1!$C$1</c:f>
              <c:strCache>
                <c:ptCount val="1"/>
                <c:pt idx="0">
                  <c:v>Dindar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Sayfa1!$B$2:$B$22</c:f>
              <c:numCache>
                <c:formatCode>General</c:formatCode>
                <c:ptCount val="21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  <c:pt idx="6">
                  <c:v>2018</c:v>
                </c:pt>
                <c:pt idx="7">
                  <c:v>2017</c:v>
                </c:pt>
                <c:pt idx="8">
                  <c:v>2016</c:v>
                </c:pt>
                <c:pt idx="9">
                  <c:v>2018</c:v>
                </c:pt>
                <c:pt idx="10">
                  <c:v>2017</c:v>
                </c:pt>
                <c:pt idx="11">
                  <c:v>2016</c:v>
                </c:pt>
                <c:pt idx="12">
                  <c:v>2018</c:v>
                </c:pt>
                <c:pt idx="13">
                  <c:v>2017</c:v>
                </c:pt>
                <c:pt idx="14">
                  <c:v>2016</c:v>
                </c:pt>
                <c:pt idx="15">
                  <c:v>2018</c:v>
                </c:pt>
                <c:pt idx="16">
                  <c:v>2017</c:v>
                </c:pt>
                <c:pt idx="17">
                  <c:v>2016</c:v>
                </c:pt>
                <c:pt idx="18">
                  <c:v>2018</c:v>
                </c:pt>
                <c:pt idx="19">
                  <c:v>2017</c:v>
                </c:pt>
                <c:pt idx="20">
                  <c:v>2016</c:v>
                </c:pt>
              </c:numCache>
            </c:numRef>
          </c:cat>
          <c:val>
            <c:numRef>
              <c:f>Sayfa1!$C$2:$C$22</c:f>
              <c:numCache>
                <c:formatCode>0.0</c:formatCode>
                <c:ptCount val="21"/>
                <c:pt idx="0">
                  <c:v>55.7</c:v>
                </c:pt>
                <c:pt idx="1">
                  <c:v>52.3</c:v>
                </c:pt>
                <c:pt idx="2" formatCode="General">
                  <c:v>58.3</c:v>
                </c:pt>
                <c:pt idx="3" formatCode="###0.0">
                  <c:v>77.3</c:v>
                </c:pt>
                <c:pt idx="4" formatCode="#,##0.0">
                  <c:v>48.2</c:v>
                </c:pt>
                <c:pt idx="5">
                  <c:v>64.3</c:v>
                </c:pt>
                <c:pt idx="6" formatCode="###0.0">
                  <c:v>58.7</c:v>
                </c:pt>
                <c:pt idx="7" formatCode="#,##0.0">
                  <c:v>67</c:v>
                </c:pt>
                <c:pt idx="8" formatCode="General">
                  <c:v>53.2</c:v>
                </c:pt>
                <c:pt idx="9" formatCode="###0.0">
                  <c:v>56.5</c:v>
                </c:pt>
                <c:pt idx="10" formatCode="#,##0.0">
                  <c:v>80</c:v>
                </c:pt>
                <c:pt idx="11" formatCode="General">
                  <c:v>73.5</c:v>
                </c:pt>
                <c:pt idx="12" formatCode="###0.0">
                  <c:v>53.3</c:v>
                </c:pt>
                <c:pt idx="13" formatCode="#,##0.0">
                  <c:v>43.9</c:v>
                </c:pt>
                <c:pt idx="14" formatCode="General">
                  <c:v>64.599999999999994</c:v>
                </c:pt>
                <c:pt idx="15" formatCode="###0.0">
                  <c:v>50.3</c:v>
                </c:pt>
                <c:pt idx="16" formatCode="#,##0.0">
                  <c:v>67.099999999999994</c:v>
                </c:pt>
                <c:pt idx="17" formatCode="General">
                  <c:v>56.1</c:v>
                </c:pt>
                <c:pt idx="18" formatCode="###0.0">
                  <c:v>33.799999999999997</c:v>
                </c:pt>
                <c:pt idx="19" formatCode="#,##0.0">
                  <c:v>45.8</c:v>
                </c:pt>
                <c:pt idx="20" formatCode="General">
                  <c:v>44.7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A0-9549-8E31-11E136BF0118}"/>
            </c:ext>
          </c:extLst>
        </c:ser>
        <c:ser>
          <c:idx val="2"/>
          <c:order val="1"/>
          <c:tx>
            <c:strRef>
              <c:f>Sayfa1!$D$1</c:f>
              <c:strCache>
                <c:ptCount val="1"/>
                <c:pt idx="0">
                  <c:v>Laik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Sayfa1!$B$2:$B$22</c:f>
              <c:numCache>
                <c:formatCode>General</c:formatCode>
                <c:ptCount val="21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  <c:pt idx="6">
                  <c:v>2018</c:v>
                </c:pt>
                <c:pt idx="7">
                  <c:v>2017</c:v>
                </c:pt>
                <c:pt idx="8">
                  <c:v>2016</c:v>
                </c:pt>
                <c:pt idx="9">
                  <c:v>2018</c:v>
                </c:pt>
                <c:pt idx="10">
                  <c:v>2017</c:v>
                </c:pt>
                <c:pt idx="11">
                  <c:v>2016</c:v>
                </c:pt>
                <c:pt idx="12">
                  <c:v>2018</c:v>
                </c:pt>
                <c:pt idx="13">
                  <c:v>2017</c:v>
                </c:pt>
                <c:pt idx="14">
                  <c:v>2016</c:v>
                </c:pt>
                <c:pt idx="15">
                  <c:v>2018</c:v>
                </c:pt>
                <c:pt idx="16">
                  <c:v>2017</c:v>
                </c:pt>
                <c:pt idx="17">
                  <c:v>2016</c:v>
                </c:pt>
                <c:pt idx="18">
                  <c:v>2018</c:v>
                </c:pt>
                <c:pt idx="19">
                  <c:v>2017</c:v>
                </c:pt>
                <c:pt idx="20">
                  <c:v>2016</c:v>
                </c:pt>
              </c:numCache>
            </c:numRef>
          </c:cat>
          <c:val>
            <c:numRef>
              <c:f>Sayfa1!$D$2:$D$22</c:f>
              <c:numCache>
                <c:formatCode>#,##0.0</c:formatCode>
                <c:ptCount val="21"/>
                <c:pt idx="0">
                  <c:v>44.3</c:v>
                </c:pt>
                <c:pt idx="1">
                  <c:v>47.7</c:v>
                </c:pt>
                <c:pt idx="2" formatCode="General">
                  <c:v>41.7</c:v>
                </c:pt>
                <c:pt idx="3" formatCode="###0.0">
                  <c:v>22.7</c:v>
                </c:pt>
                <c:pt idx="4">
                  <c:v>51.8</c:v>
                </c:pt>
                <c:pt idx="5" formatCode="0.0">
                  <c:v>35.700000000000003</c:v>
                </c:pt>
                <c:pt idx="6" formatCode="###0.0">
                  <c:v>41.3</c:v>
                </c:pt>
                <c:pt idx="7">
                  <c:v>33</c:v>
                </c:pt>
                <c:pt idx="8" formatCode="General">
                  <c:v>46.8</c:v>
                </c:pt>
                <c:pt idx="9" formatCode="###0.0">
                  <c:v>43.5</c:v>
                </c:pt>
                <c:pt idx="10">
                  <c:v>20</c:v>
                </c:pt>
                <c:pt idx="11" formatCode="General">
                  <c:v>26.5</c:v>
                </c:pt>
                <c:pt idx="12" formatCode="###0.0">
                  <c:v>46.7</c:v>
                </c:pt>
                <c:pt idx="13">
                  <c:v>56.1</c:v>
                </c:pt>
                <c:pt idx="14" formatCode="General">
                  <c:v>35.4</c:v>
                </c:pt>
                <c:pt idx="15" formatCode="###0.0">
                  <c:v>49.7</c:v>
                </c:pt>
                <c:pt idx="16">
                  <c:v>32.900000000000006</c:v>
                </c:pt>
                <c:pt idx="17" formatCode="General">
                  <c:v>43.9</c:v>
                </c:pt>
                <c:pt idx="18" formatCode="###0.0">
                  <c:v>66.2</c:v>
                </c:pt>
                <c:pt idx="19">
                  <c:v>54.2</c:v>
                </c:pt>
                <c:pt idx="20" formatCode="General">
                  <c:v>55.3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A0-9549-8E31-11E136BF011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462640688"/>
        <c:axId val="462635200"/>
      </c:barChart>
      <c:catAx>
        <c:axId val="4626406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tr-TR"/>
          </a:p>
        </c:txPr>
        <c:crossAx val="462635200"/>
        <c:crosses val="autoZero"/>
        <c:auto val="1"/>
        <c:lblAlgn val="ctr"/>
        <c:lblOffset val="100"/>
        <c:noMultiLvlLbl val="0"/>
      </c:catAx>
      <c:valAx>
        <c:axId val="462635200"/>
        <c:scaling>
          <c:orientation val="minMax"/>
          <c:max val="100"/>
        </c:scaling>
        <c:delete val="1"/>
        <c:axPos val="t"/>
        <c:numFmt formatCode="0.0" sourceLinked="1"/>
        <c:majorTickMark val="none"/>
        <c:minorTickMark val="none"/>
        <c:tickLblPos val="nextTo"/>
        <c:crossAx val="462640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2490462535960305"/>
          <c:w val="1"/>
          <c:h val="6.2708815478476218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tr-TR"/>
    </a:p>
  </c:txPr>
  <c:externalData r:id="rId1">
    <c:autoUpdate val="0"/>
  </c:externalData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1"/>
          <c:order val="0"/>
          <c:tx>
            <c:strRef>
              <c:f>Sayfa1!$C$1</c:f>
              <c:strCache>
                <c:ptCount val="1"/>
                <c:pt idx="0">
                  <c:v>Dindar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Sayfa1!$B$2:$B$13</c:f>
              <c:numCache>
                <c:formatCode>General</c:formatCode>
                <c:ptCount val="12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  <c:pt idx="6">
                  <c:v>2018</c:v>
                </c:pt>
                <c:pt idx="7">
                  <c:v>2017</c:v>
                </c:pt>
                <c:pt idx="8">
                  <c:v>2016</c:v>
                </c:pt>
                <c:pt idx="9">
                  <c:v>2018</c:v>
                </c:pt>
                <c:pt idx="10">
                  <c:v>2017</c:v>
                </c:pt>
                <c:pt idx="11">
                  <c:v>2016</c:v>
                </c:pt>
              </c:numCache>
            </c:numRef>
          </c:cat>
          <c:val>
            <c:numRef>
              <c:f>Sayfa1!$C$2:$C$13</c:f>
              <c:numCache>
                <c:formatCode>#,##0.0</c:formatCode>
                <c:ptCount val="12"/>
                <c:pt idx="0" formatCode="###0.0">
                  <c:v>52.173913043478258</c:v>
                </c:pt>
                <c:pt idx="1">
                  <c:v>44.366197183098592</c:v>
                </c:pt>
                <c:pt idx="2" formatCode="0.0">
                  <c:v>59.1</c:v>
                </c:pt>
                <c:pt idx="3" formatCode="###0.0">
                  <c:v>55.76036866359447</c:v>
                </c:pt>
                <c:pt idx="4">
                  <c:v>58.333333333333336</c:v>
                </c:pt>
                <c:pt idx="5" formatCode="0.0">
                  <c:v>57.9</c:v>
                </c:pt>
                <c:pt idx="6" formatCode="###0.0">
                  <c:v>51.578947368421055</c:v>
                </c:pt>
                <c:pt idx="7">
                  <c:v>55</c:v>
                </c:pt>
                <c:pt idx="8" formatCode="0.0">
                  <c:v>56.4</c:v>
                </c:pt>
                <c:pt idx="9" formatCode="###0.0">
                  <c:v>62</c:v>
                </c:pt>
                <c:pt idx="10">
                  <c:v>83.333333333333329</c:v>
                </c:pt>
                <c:pt idx="11" formatCode="0.0">
                  <c:v>68.900000000000006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BA-1943-A228-56445B2A3A27}"/>
            </c:ext>
          </c:extLst>
        </c:ser>
        <c:ser>
          <c:idx val="2"/>
          <c:order val="1"/>
          <c:tx>
            <c:strRef>
              <c:f>Sayfa1!$D$1</c:f>
              <c:strCache>
                <c:ptCount val="1"/>
                <c:pt idx="0">
                  <c:v>Laik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Sayfa1!$B$2:$B$13</c:f>
              <c:numCache>
                <c:formatCode>General</c:formatCode>
                <c:ptCount val="12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  <c:pt idx="6">
                  <c:v>2018</c:v>
                </c:pt>
                <c:pt idx="7">
                  <c:v>2017</c:v>
                </c:pt>
                <c:pt idx="8">
                  <c:v>2016</c:v>
                </c:pt>
                <c:pt idx="9">
                  <c:v>2018</c:v>
                </c:pt>
                <c:pt idx="10">
                  <c:v>2017</c:v>
                </c:pt>
                <c:pt idx="11">
                  <c:v>2016</c:v>
                </c:pt>
              </c:numCache>
            </c:numRef>
          </c:cat>
          <c:val>
            <c:numRef>
              <c:f>Sayfa1!$D$2:$D$13</c:f>
              <c:numCache>
                <c:formatCode>#,##0.0</c:formatCode>
                <c:ptCount val="12"/>
                <c:pt idx="0" formatCode="###0.0">
                  <c:v>47.826086956521742</c:v>
                </c:pt>
                <c:pt idx="1">
                  <c:v>55.633802816901408</c:v>
                </c:pt>
                <c:pt idx="2" formatCode="0.0">
                  <c:v>40.9</c:v>
                </c:pt>
                <c:pt idx="3" formatCode="###0.0">
                  <c:v>44.23963133640553</c:v>
                </c:pt>
                <c:pt idx="4">
                  <c:v>41.666666666666664</c:v>
                </c:pt>
                <c:pt idx="5" formatCode="0.0">
                  <c:v>42.1</c:v>
                </c:pt>
                <c:pt idx="6" formatCode="###0.0">
                  <c:v>48.421052631578945</c:v>
                </c:pt>
                <c:pt idx="7">
                  <c:v>45</c:v>
                </c:pt>
                <c:pt idx="8" formatCode="0.0">
                  <c:v>43.6</c:v>
                </c:pt>
                <c:pt idx="9" formatCode="###0.0">
                  <c:v>38</c:v>
                </c:pt>
                <c:pt idx="10">
                  <c:v>16.666666666666668</c:v>
                </c:pt>
                <c:pt idx="11" formatCode="0.0">
                  <c:v>31.1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BA-1943-A228-56445B2A3A2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462637944"/>
        <c:axId val="462635592"/>
      </c:barChart>
      <c:catAx>
        <c:axId val="4626379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tr-TR"/>
          </a:p>
        </c:txPr>
        <c:crossAx val="462635592"/>
        <c:crosses val="autoZero"/>
        <c:auto val="1"/>
        <c:lblAlgn val="ctr"/>
        <c:lblOffset val="100"/>
        <c:noMultiLvlLbl val="0"/>
      </c:catAx>
      <c:valAx>
        <c:axId val="462635592"/>
        <c:scaling>
          <c:orientation val="minMax"/>
          <c:max val="100"/>
        </c:scaling>
        <c:delete val="1"/>
        <c:axPos val="t"/>
        <c:numFmt formatCode="###0.0" sourceLinked="1"/>
        <c:majorTickMark val="none"/>
        <c:minorTickMark val="none"/>
        <c:tickLblPos val="nextTo"/>
        <c:crossAx val="462637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5915799135286575E-2"/>
          <c:y val="0.92816363315363559"/>
          <c:w val="0.91015143323058589"/>
          <c:h val="6.2690663787121695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tr-TR"/>
    </a:p>
  </c:txPr>
  <c:externalData r:id="rId1">
    <c:autoUpdate val="0"/>
  </c:externalData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1"/>
          <c:order val="0"/>
          <c:tx>
            <c:strRef>
              <c:f>Sayfa1!$C$1</c:f>
              <c:strCache>
                <c:ptCount val="1"/>
                <c:pt idx="0">
                  <c:v>Batılı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Sayfa1!$B$2:$B$22</c:f>
              <c:numCache>
                <c:formatCode>General</c:formatCode>
                <c:ptCount val="21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  <c:pt idx="6">
                  <c:v>2018</c:v>
                </c:pt>
                <c:pt idx="7">
                  <c:v>2017</c:v>
                </c:pt>
                <c:pt idx="8">
                  <c:v>2016</c:v>
                </c:pt>
                <c:pt idx="9">
                  <c:v>2018</c:v>
                </c:pt>
                <c:pt idx="10">
                  <c:v>2017</c:v>
                </c:pt>
                <c:pt idx="11">
                  <c:v>2016</c:v>
                </c:pt>
                <c:pt idx="12">
                  <c:v>2018</c:v>
                </c:pt>
                <c:pt idx="13">
                  <c:v>2017</c:v>
                </c:pt>
                <c:pt idx="14">
                  <c:v>2016</c:v>
                </c:pt>
                <c:pt idx="15">
                  <c:v>2018</c:v>
                </c:pt>
                <c:pt idx="16">
                  <c:v>2017</c:v>
                </c:pt>
                <c:pt idx="17">
                  <c:v>2016</c:v>
                </c:pt>
                <c:pt idx="18">
                  <c:v>2018</c:v>
                </c:pt>
                <c:pt idx="19">
                  <c:v>2017</c:v>
                </c:pt>
                <c:pt idx="20">
                  <c:v>2016</c:v>
                </c:pt>
              </c:numCache>
            </c:numRef>
          </c:cat>
          <c:val>
            <c:numRef>
              <c:f>Sayfa1!$C$2:$C$22</c:f>
              <c:numCache>
                <c:formatCode>#,##0.0</c:formatCode>
                <c:ptCount val="21"/>
                <c:pt idx="0" formatCode="General">
                  <c:v>47.6</c:v>
                </c:pt>
                <c:pt idx="1">
                  <c:v>50.584484590860789</c:v>
                </c:pt>
                <c:pt idx="2" formatCode="General">
                  <c:v>51.6</c:v>
                </c:pt>
                <c:pt idx="3" formatCode="###0.0">
                  <c:v>66.19047619047619</c:v>
                </c:pt>
                <c:pt idx="4">
                  <c:v>58.854166666666664</c:v>
                </c:pt>
                <c:pt idx="5" formatCode="General">
                  <c:v>63.8</c:v>
                </c:pt>
                <c:pt idx="6" formatCode="###0.0">
                  <c:v>55.555555555555557</c:v>
                </c:pt>
                <c:pt idx="7">
                  <c:v>56.565656565656568</c:v>
                </c:pt>
                <c:pt idx="8" formatCode="General">
                  <c:v>41.6</c:v>
                </c:pt>
                <c:pt idx="9" formatCode="###0.0">
                  <c:v>49.704142011834321</c:v>
                </c:pt>
                <c:pt idx="10">
                  <c:v>36.12903225806452</c:v>
                </c:pt>
                <c:pt idx="11" formatCode="General">
                  <c:v>52.9</c:v>
                </c:pt>
                <c:pt idx="12" formatCode="###0.0">
                  <c:v>43.478260869565219</c:v>
                </c:pt>
                <c:pt idx="13">
                  <c:v>45</c:v>
                </c:pt>
                <c:pt idx="14" formatCode="General">
                  <c:v>42.9</c:v>
                </c:pt>
                <c:pt idx="15" formatCode="###0.0">
                  <c:v>38.095238095238095</c:v>
                </c:pt>
                <c:pt idx="16">
                  <c:v>32</c:v>
                </c:pt>
                <c:pt idx="17" formatCode="General">
                  <c:v>49.2</c:v>
                </c:pt>
                <c:pt idx="18" formatCode="###0.0">
                  <c:v>30.420711974110031</c:v>
                </c:pt>
                <c:pt idx="19">
                  <c:v>55.79710144927536</c:v>
                </c:pt>
                <c:pt idx="20" formatCode="0.0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A3-C847-8420-0BCACF8F5BF4}"/>
            </c:ext>
          </c:extLst>
        </c:ser>
        <c:ser>
          <c:idx val="2"/>
          <c:order val="1"/>
          <c:tx>
            <c:strRef>
              <c:f>Sayfa1!$D$1</c:f>
              <c:strCache>
                <c:ptCount val="1"/>
                <c:pt idx="0">
                  <c:v>Doğulu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Sayfa1!$B$2:$B$22</c:f>
              <c:numCache>
                <c:formatCode>General</c:formatCode>
                <c:ptCount val="21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  <c:pt idx="6">
                  <c:v>2018</c:v>
                </c:pt>
                <c:pt idx="7">
                  <c:v>2017</c:v>
                </c:pt>
                <c:pt idx="8">
                  <c:v>2016</c:v>
                </c:pt>
                <c:pt idx="9">
                  <c:v>2018</c:v>
                </c:pt>
                <c:pt idx="10">
                  <c:v>2017</c:v>
                </c:pt>
                <c:pt idx="11">
                  <c:v>2016</c:v>
                </c:pt>
                <c:pt idx="12">
                  <c:v>2018</c:v>
                </c:pt>
                <c:pt idx="13">
                  <c:v>2017</c:v>
                </c:pt>
                <c:pt idx="14">
                  <c:v>2016</c:v>
                </c:pt>
                <c:pt idx="15">
                  <c:v>2018</c:v>
                </c:pt>
                <c:pt idx="16">
                  <c:v>2017</c:v>
                </c:pt>
                <c:pt idx="17">
                  <c:v>2016</c:v>
                </c:pt>
                <c:pt idx="18">
                  <c:v>2018</c:v>
                </c:pt>
                <c:pt idx="19">
                  <c:v>2017</c:v>
                </c:pt>
                <c:pt idx="20">
                  <c:v>2016</c:v>
                </c:pt>
              </c:numCache>
            </c:numRef>
          </c:cat>
          <c:val>
            <c:numRef>
              <c:f>Sayfa1!$D$2:$D$22</c:f>
              <c:numCache>
                <c:formatCode>#,##0.0</c:formatCode>
                <c:ptCount val="21"/>
                <c:pt idx="0" formatCode="General">
                  <c:v>52.4</c:v>
                </c:pt>
                <c:pt idx="1">
                  <c:v>49.415515409139211</c:v>
                </c:pt>
                <c:pt idx="2" formatCode="General">
                  <c:v>48.4</c:v>
                </c:pt>
                <c:pt idx="3" formatCode="###0.0">
                  <c:v>33.80952380952381</c:v>
                </c:pt>
                <c:pt idx="4">
                  <c:v>41.145833333333336</c:v>
                </c:pt>
                <c:pt idx="5" formatCode="General">
                  <c:v>36.200000000000003</c:v>
                </c:pt>
                <c:pt idx="6" formatCode="###0.0">
                  <c:v>44.444444444444443</c:v>
                </c:pt>
                <c:pt idx="7">
                  <c:v>43.434343434343432</c:v>
                </c:pt>
                <c:pt idx="8" formatCode="General">
                  <c:v>58.4</c:v>
                </c:pt>
                <c:pt idx="9" formatCode="###0.0">
                  <c:v>50.295857988165679</c:v>
                </c:pt>
                <c:pt idx="10">
                  <c:v>63.87096774193548</c:v>
                </c:pt>
                <c:pt idx="11" formatCode="General">
                  <c:v>47.1</c:v>
                </c:pt>
                <c:pt idx="12" formatCode="###0.0">
                  <c:v>56.521739130434781</c:v>
                </c:pt>
                <c:pt idx="13">
                  <c:v>55</c:v>
                </c:pt>
                <c:pt idx="14" formatCode="General">
                  <c:v>57.1</c:v>
                </c:pt>
                <c:pt idx="15" formatCode="###0.0">
                  <c:v>61.904761904761905</c:v>
                </c:pt>
                <c:pt idx="16">
                  <c:v>68</c:v>
                </c:pt>
                <c:pt idx="17" formatCode="General">
                  <c:v>50.8</c:v>
                </c:pt>
                <c:pt idx="18" formatCode="###0.0">
                  <c:v>69.579288025889966</c:v>
                </c:pt>
                <c:pt idx="19">
                  <c:v>44.20289855072464</c:v>
                </c:pt>
                <c:pt idx="20" formatCode="0.0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A3-C847-8420-0BCACF8F5BF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462636376"/>
        <c:axId val="462637552"/>
      </c:barChart>
      <c:catAx>
        <c:axId val="4626363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62637552"/>
        <c:crosses val="autoZero"/>
        <c:auto val="1"/>
        <c:lblAlgn val="ctr"/>
        <c:lblOffset val="100"/>
        <c:noMultiLvlLbl val="0"/>
      </c:catAx>
      <c:valAx>
        <c:axId val="462637552"/>
        <c:scaling>
          <c:orientation val="minMax"/>
          <c:max val="100"/>
        </c:scaling>
        <c:delete val="1"/>
        <c:axPos val="t"/>
        <c:numFmt formatCode="General" sourceLinked="1"/>
        <c:majorTickMark val="none"/>
        <c:minorTickMark val="none"/>
        <c:tickLblPos val="nextTo"/>
        <c:crossAx val="462636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2490462535960305"/>
          <c:w val="0.9656758711541964"/>
          <c:h val="5.5143465555761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tr-TR"/>
    </a:p>
  </c:txPr>
  <c:externalData r:id="rId1">
    <c:autoUpdate val="0"/>
  </c:externalData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1"/>
          <c:order val="0"/>
          <c:tx>
            <c:strRef>
              <c:f>Sayfa1!$C$1</c:f>
              <c:strCache>
                <c:ptCount val="1"/>
                <c:pt idx="0">
                  <c:v>Batılı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Sayfa1!$B$2:$B$13</c:f>
              <c:numCache>
                <c:formatCode>General</c:formatCode>
                <c:ptCount val="12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  <c:pt idx="6">
                  <c:v>2018</c:v>
                </c:pt>
                <c:pt idx="7">
                  <c:v>2017</c:v>
                </c:pt>
                <c:pt idx="8">
                  <c:v>2016</c:v>
                </c:pt>
                <c:pt idx="9">
                  <c:v>2018</c:v>
                </c:pt>
                <c:pt idx="10">
                  <c:v>2017</c:v>
                </c:pt>
                <c:pt idx="11">
                  <c:v>2016</c:v>
                </c:pt>
              </c:numCache>
            </c:numRef>
          </c:cat>
          <c:val>
            <c:numRef>
              <c:f>Sayfa1!$C$2:$C$13</c:f>
              <c:numCache>
                <c:formatCode>General</c:formatCode>
                <c:ptCount val="12"/>
                <c:pt idx="0" formatCode="###0.0">
                  <c:v>54.076086956521742</c:v>
                </c:pt>
                <c:pt idx="1">
                  <c:v>59.2</c:v>
                </c:pt>
                <c:pt idx="2" formatCode="0.0">
                  <c:v>54.9</c:v>
                </c:pt>
                <c:pt idx="3" formatCode="###0.0">
                  <c:v>45.161290322580641</c:v>
                </c:pt>
                <c:pt idx="4">
                  <c:v>45.7</c:v>
                </c:pt>
                <c:pt idx="5" formatCode="0.0">
                  <c:v>41.6</c:v>
                </c:pt>
                <c:pt idx="6" formatCode="###0.0">
                  <c:v>51.578947368421055</c:v>
                </c:pt>
                <c:pt idx="7" formatCode="0.0">
                  <c:v>50</c:v>
                </c:pt>
                <c:pt idx="8" formatCode="0.0">
                  <c:v>50</c:v>
                </c:pt>
                <c:pt idx="9" formatCode="###0.0">
                  <c:v>38</c:v>
                </c:pt>
                <c:pt idx="10">
                  <c:v>36.1</c:v>
                </c:pt>
                <c:pt idx="11" formatCode="0.0">
                  <c:v>50.8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6F-5643-8922-B81E54DB7540}"/>
            </c:ext>
          </c:extLst>
        </c:ser>
        <c:ser>
          <c:idx val="2"/>
          <c:order val="1"/>
          <c:tx>
            <c:strRef>
              <c:f>Sayfa1!$D$1</c:f>
              <c:strCache>
                <c:ptCount val="1"/>
                <c:pt idx="0">
                  <c:v>Doğulu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Sayfa1!$B$2:$B$13</c:f>
              <c:numCache>
                <c:formatCode>General</c:formatCode>
                <c:ptCount val="12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  <c:pt idx="6">
                  <c:v>2018</c:v>
                </c:pt>
                <c:pt idx="7">
                  <c:v>2017</c:v>
                </c:pt>
                <c:pt idx="8">
                  <c:v>2016</c:v>
                </c:pt>
                <c:pt idx="9">
                  <c:v>2018</c:v>
                </c:pt>
                <c:pt idx="10">
                  <c:v>2017</c:v>
                </c:pt>
                <c:pt idx="11">
                  <c:v>2016</c:v>
                </c:pt>
              </c:numCache>
            </c:numRef>
          </c:cat>
          <c:val>
            <c:numRef>
              <c:f>Sayfa1!$D$2:$D$13</c:f>
              <c:numCache>
                <c:formatCode>General</c:formatCode>
                <c:ptCount val="12"/>
                <c:pt idx="0" formatCode="###0.0">
                  <c:v>45.923913043478258</c:v>
                </c:pt>
                <c:pt idx="1">
                  <c:v>40.799999999999997</c:v>
                </c:pt>
                <c:pt idx="2" formatCode="0.0">
                  <c:v>45.1</c:v>
                </c:pt>
                <c:pt idx="3" formatCode="###0.0">
                  <c:v>54.838709677419352</c:v>
                </c:pt>
                <c:pt idx="4">
                  <c:v>54.3</c:v>
                </c:pt>
                <c:pt idx="5" formatCode="0.0">
                  <c:v>58.4</c:v>
                </c:pt>
                <c:pt idx="6" formatCode="###0.0">
                  <c:v>48.421052631578945</c:v>
                </c:pt>
                <c:pt idx="7" formatCode="0.0">
                  <c:v>50</c:v>
                </c:pt>
                <c:pt idx="8" formatCode="0.0">
                  <c:v>50</c:v>
                </c:pt>
                <c:pt idx="9" formatCode="###0.0">
                  <c:v>62</c:v>
                </c:pt>
                <c:pt idx="10">
                  <c:v>63.9</c:v>
                </c:pt>
                <c:pt idx="11" formatCode="0.0">
                  <c:v>49.2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6F-5643-8922-B81E54DB754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462638336"/>
        <c:axId val="462638728"/>
      </c:barChart>
      <c:catAx>
        <c:axId val="4626383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tr-TR"/>
          </a:p>
        </c:txPr>
        <c:crossAx val="462638728"/>
        <c:crosses val="autoZero"/>
        <c:auto val="1"/>
        <c:lblAlgn val="ctr"/>
        <c:lblOffset val="100"/>
        <c:noMultiLvlLbl val="0"/>
      </c:catAx>
      <c:valAx>
        <c:axId val="462638728"/>
        <c:scaling>
          <c:orientation val="minMax"/>
          <c:max val="100"/>
        </c:scaling>
        <c:delete val="1"/>
        <c:axPos val="t"/>
        <c:numFmt formatCode="###0.0" sourceLinked="1"/>
        <c:majorTickMark val="none"/>
        <c:minorTickMark val="none"/>
        <c:tickLblPos val="nextTo"/>
        <c:crossAx val="462638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6537617413578785E-2"/>
          <c:y val="0.91897116309578919"/>
          <c:w val="0.91015149260145101"/>
          <c:h val="5.7068318930376644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tr-TR"/>
    </a:p>
  </c:txPr>
  <c:externalData r:id="rId1">
    <c:autoUpdate val="0"/>
  </c:externalData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Sayfa1!$C$1</c:f>
              <c:strCache>
                <c:ptCount val="1"/>
                <c:pt idx="0">
                  <c:v>Avrupalı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4"/>
              <c:layout>
                <c:manualLayout>
                  <c:x val="3.2203489539697435E-3"/>
                  <c:y val="6.14538398247106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BF2-9C46-A7DB-275E45AFC43C}"/>
                </c:ext>
              </c:extLst>
            </c:dLbl>
            <c:dLbl>
              <c:idx val="6"/>
              <c:layout>
                <c:manualLayout>
                  <c:x val="0"/>
                  <c:y val="6.145625907673173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BF2-9C46-A7DB-275E45AFC43C}"/>
                </c:ext>
              </c:extLst>
            </c:dLbl>
            <c:dLbl>
              <c:idx val="10"/>
              <c:layout>
                <c:manualLayout>
                  <c:x val="1.6101744769849012E-2"/>
                  <c:y val="1.1265520101873233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BF2-9C46-A7DB-275E45AFC4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Sayfa1!$B$2:$B$22</c:f>
              <c:numCache>
                <c:formatCode>General</c:formatCode>
                <c:ptCount val="21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  <c:pt idx="6">
                  <c:v>2018</c:v>
                </c:pt>
                <c:pt idx="7">
                  <c:v>2017</c:v>
                </c:pt>
                <c:pt idx="8">
                  <c:v>2016</c:v>
                </c:pt>
                <c:pt idx="9">
                  <c:v>2018</c:v>
                </c:pt>
                <c:pt idx="10">
                  <c:v>2017</c:v>
                </c:pt>
                <c:pt idx="11">
                  <c:v>2016</c:v>
                </c:pt>
                <c:pt idx="12">
                  <c:v>2018</c:v>
                </c:pt>
                <c:pt idx="13">
                  <c:v>2017</c:v>
                </c:pt>
                <c:pt idx="14">
                  <c:v>2016</c:v>
                </c:pt>
                <c:pt idx="15">
                  <c:v>2018</c:v>
                </c:pt>
                <c:pt idx="16">
                  <c:v>2017</c:v>
                </c:pt>
                <c:pt idx="17">
                  <c:v>2016</c:v>
                </c:pt>
                <c:pt idx="18">
                  <c:v>2018</c:v>
                </c:pt>
                <c:pt idx="19">
                  <c:v>2017</c:v>
                </c:pt>
                <c:pt idx="20">
                  <c:v>2016</c:v>
                </c:pt>
              </c:numCache>
            </c:numRef>
          </c:cat>
          <c:val>
            <c:numRef>
              <c:f>Sayfa1!$C$2:$C$22</c:f>
              <c:numCache>
                <c:formatCode>#,##0.0</c:formatCode>
                <c:ptCount val="21"/>
                <c:pt idx="0" formatCode="General">
                  <c:v>45.9</c:v>
                </c:pt>
                <c:pt idx="1">
                  <c:v>45.6</c:v>
                </c:pt>
                <c:pt idx="2" formatCode="General">
                  <c:v>50.4</c:v>
                </c:pt>
                <c:pt idx="3" formatCode="###0.0">
                  <c:v>65.714285714285708</c:v>
                </c:pt>
                <c:pt idx="4">
                  <c:v>44.791666666666664</c:v>
                </c:pt>
                <c:pt idx="5" formatCode="General">
                  <c:v>55.3</c:v>
                </c:pt>
                <c:pt idx="6" formatCode="###0.0">
                  <c:v>54.814814814814817</c:v>
                </c:pt>
                <c:pt idx="7">
                  <c:v>50.505050505050505</c:v>
                </c:pt>
                <c:pt idx="8" formatCode="General">
                  <c:v>56.2</c:v>
                </c:pt>
                <c:pt idx="9" formatCode="###0.0">
                  <c:v>50.295857988165679</c:v>
                </c:pt>
                <c:pt idx="10">
                  <c:v>32.903225806451616</c:v>
                </c:pt>
                <c:pt idx="11" formatCode="General">
                  <c:v>45.2</c:v>
                </c:pt>
                <c:pt idx="12" formatCode="###0.0">
                  <c:v>43.478260869565219</c:v>
                </c:pt>
                <c:pt idx="13">
                  <c:v>20</c:v>
                </c:pt>
                <c:pt idx="14" formatCode="General">
                  <c:v>30.6</c:v>
                </c:pt>
                <c:pt idx="15" formatCode="###0.0">
                  <c:v>34.920634920634917</c:v>
                </c:pt>
                <c:pt idx="16">
                  <c:v>25</c:v>
                </c:pt>
                <c:pt idx="17" formatCode="General">
                  <c:v>42.9</c:v>
                </c:pt>
                <c:pt idx="18" formatCode="###0.0">
                  <c:v>25.889967637540451</c:v>
                </c:pt>
                <c:pt idx="19">
                  <c:v>57.971014492753625</c:v>
                </c:pt>
                <c:pt idx="20" formatCode="0.0">
                  <c:v>57.9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BF2-9C46-A7DB-275E45AFC43C}"/>
            </c:ext>
          </c:extLst>
        </c:ser>
        <c:ser>
          <c:idx val="1"/>
          <c:order val="1"/>
          <c:tx>
            <c:strRef>
              <c:f>Sayfa1!$D$1</c:f>
              <c:strCache>
                <c:ptCount val="1"/>
                <c:pt idx="0">
                  <c:v>Ortadoğulu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Sayfa1!$B$2:$B$22</c:f>
              <c:numCache>
                <c:formatCode>General</c:formatCode>
                <c:ptCount val="21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  <c:pt idx="6">
                  <c:v>2018</c:v>
                </c:pt>
                <c:pt idx="7">
                  <c:v>2017</c:v>
                </c:pt>
                <c:pt idx="8">
                  <c:v>2016</c:v>
                </c:pt>
                <c:pt idx="9">
                  <c:v>2018</c:v>
                </c:pt>
                <c:pt idx="10">
                  <c:v>2017</c:v>
                </c:pt>
                <c:pt idx="11">
                  <c:v>2016</c:v>
                </c:pt>
                <c:pt idx="12">
                  <c:v>2018</c:v>
                </c:pt>
                <c:pt idx="13">
                  <c:v>2017</c:v>
                </c:pt>
                <c:pt idx="14">
                  <c:v>2016</c:v>
                </c:pt>
                <c:pt idx="15">
                  <c:v>2018</c:v>
                </c:pt>
                <c:pt idx="16">
                  <c:v>2017</c:v>
                </c:pt>
                <c:pt idx="17">
                  <c:v>2016</c:v>
                </c:pt>
                <c:pt idx="18">
                  <c:v>2018</c:v>
                </c:pt>
                <c:pt idx="19">
                  <c:v>2017</c:v>
                </c:pt>
                <c:pt idx="20">
                  <c:v>2016</c:v>
                </c:pt>
              </c:numCache>
            </c:numRef>
          </c:cat>
          <c:val>
            <c:numRef>
              <c:f>Sayfa1!$D$2:$D$22</c:f>
              <c:numCache>
                <c:formatCode>#,##0.0</c:formatCode>
                <c:ptCount val="21"/>
                <c:pt idx="0" formatCode="General">
                  <c:v>54.1</c:v>
                </c:pt>
                <c:pt idx="1">
                  <c:v>54.4</c:v>
                </c:pt>
                <c:pt idx="2" formatCode="General">
                  <c:v>49.6</c:v>
                </c:pt>
                <c:pt idx="3" formatCode="###0.0">
                  <c:v>34.285714285714285</c:v>
                </c:pt>
                <c:pt idx="4">
                  <c:v>55.208333333333336</c:v>
                </c:pt>
                <c:pt idx="5" formatCode="0.0">
                  <c:v>44.7</c:v>
                </c:pt>
                <c:pt idx="6" formatCode="###0.0">
                  <c:v>45.185185185185183</c:v>
                </c:pt>
                <c:pt idx="7">
                  <c:v>49.494949494949495</c:v>
                </c:pt>
                <c:pt idx="8" formatCode="General">
                  <c:v>43.8</c:v>
                </c:pt>
                <c:pt idx="9" formatCode="###0.0">
                  <c:v>49.704142011834321</c:v>
                </c:pt>
                <c:pt idx="10">
                  <c:v>67.096774193548384</c:v>
                </c:pt>
                <c:pt idx="11" formatCode="0.0">
                  <c:v>54.8</c:v>
                </c:pt>
                <c:pt idx="12" formatCode="###0.0">
                  <c:v>56.521739130434781</c:v>
                </c:pt>
                <c:pt idx="13">
                  <c:v>80</c:v>
                </c:pt>
                <c:pt idx="14" formatCode="General">
                  <c:v>69.400000000000006</c:v>
                </c:pt>
                <c:pt idx="15" formatCode="###0.0">
                  <c:v>65.079365079365076</c:v>
                </c:pt>
                <c:pt idx="16">
                  <c:v>75</c:v>
                </c:pt>
                <c:pt idx="17" formatCode="General">
                  <c:v>57.1</c:v>
                </c:pt>
                <c:pt idx="18" formatCode="###0.0">
                  <c:v>74.110032362459549</c:v>
                </c:pt>
                <c:pt idx="19">
                  <c:v>42.028985507246375</c:v>
                </c:pt>
                <c:pt idx="20" formatCode="0.0">
                  <c:v>42.1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BF2-9C46-A7DB-275E45AFC43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462634416"/>
        <c:axId val="462634808"/>
      </c:barChart>
      <c:catAx>
        <c:axId val="4626344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62634808"/>
        <c:crosses val="autoZero"/>
        <c:auto val="1"/>
        <c:lblAlgn val="ctr"/>
        <c:lblOffset val="100"/>
        <c:noMultiLvlLbl val="0"/>
      </c:catAx>
      <c:valAx>
        <c:axId val="462634808"/>
        <c:scaling>
          <c:orientation val="minMax"/>
          <c:max val="100"/>
        </c:scaling>
        <c:delete val="1"/>
        <c:axPos val="t"/>
        <c:numFmt formatCode="General" sourceLinked="1"/>
        <c:majorTickMark val="none"/>
        <c:minorTickMark val="none"/>
        <c:tickLblPos val="nextTo"/>
        <c:crossAx val="462634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2490462535960305"/>
          <c:w val="1"/>
          <c:h val="5.724118572433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tr-TR"/>
    </a:p>
  </c:txPr>
  <c:externalData r:id="rId1">
    <c:autoUpdate val="0"/>
  </c:externalData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1"/>
          <c:order val="0"/>
          <c:tx>
            <c:strRef>
              <c:f>Sayfa1!$C$1</c:f>
              <c:strCache>
                <c:ptCount val="1"/>
                <c:pt idx="0">
                  <c:v>Avrupalı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Sayfa1!$B$2:$B$13</c:f>
              <c:numCache>
                <c:formatCode>General</c:formatCode>
                <c:ptCount val="12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  <c:pt idx="6">
                  <c:v>2018</c:v>
                </c:pt>
                <c:pt idx="7">
                  <c:v>2017</c:v>
                </c:pt>
                <c:pt idx="8">
                  <c:v>2016</c:v>
                </c:pt>
                <c:pt idx="9">
                  <c:v>2018</c:v>
                </c:pt>
                <c:pt idx="10">
                  <c:v>2017</c:v>
                </c:pt>
                <c:pt idx="11">
                  <c:v>2016</c:v>
                </c:pt>
              </c:numCache>
            </c:numRef>
          </c:cat>
          <c:val>
            <c:numRef>
              <c:f>Sayfa1!$C$2:$C$13</c:f>
              <c:numCache>
                <c:formatCode>#,##0.0</c:formatCode>
                <c:ptCount val="12"/>
                <c:pt idx="0" formatCode="###0.0">
                  <c:v>55.434782608695656</c:v>
                </c:pt>
                <c:pt idx="1">
                  <c:v>53.051643192488264</c:v>
                </c:pt>
                <c:pt idx="2" formatCode="General">
                  <c:v>59.1</c:v>
                </c:pt>
                <c:pt idx="3" formatCode="###0.0">
                  <c:v>42.857142857142854</c:v>
                </c:pt>
                <c:pt idx="4">
                  <c:v>40.579710144927539</c:v>
                </c:pt>
                <c:pt idx="5" formatCode="General">
                  <c:v>38.299999999999997</c:v>
                </c:pt>
                <c:pt idx="6" formatCode="###0.0">
                  <c:v>44.210526315789473</c:v>
                </c:pt>
                <c:pt idx="7">
                  <c:v>40.833333333333336</c:v>
                </c:pt>
                <c:pt idx="8" formatCode="General">
                  <c:v>48.2</c:v>
                </c:pt>
                <c:pt idx="9" formatCode="###0.0">
                  <c:v>36</c:v>
                </c:pt>
                <c:pt idx="10">
                  <c:v>16.666666666666668</c:v>
                </c:pt>
                <c:pt idx="11" formatCode="General">
                  <c:v>36.1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C2-6044-B128-389B53E431AD}"/>
            </c:ext>
          </c:extLst>
        </c:ser>
        <c:ser>
          <c:idx val="2"/>
          <c:order val="1"/>
          <c:tx>
            <c:strRef>
              <c:f>Sayfa1!$D$1</c:f>
              <c:strCache>
                <c:ptCount val="1"/>
                <c:pt idx="0">
                  <c:v>Ortadoğulu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Sayfa1!$B$2:$B$13</c:f>
              <c:numCache>
                <c:formatCode>General</c:formatCode>
                <c:ptCount val="12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  <c:pt idx="6">
                  <c:v>2018</c:v>
                </c:pt>
                <c:pt idx="7">
                  <c:v>2017</c:v>
                </c:pt>
                <c:pt idx="8">
                  <c:v>2016</c:v>
                </c:pt>
                <c:pt idx="9">
                  <c:v>2018</c:v>
                </c:pt>
                <c:pt idx="10">
                  <c:v>2017</c:v>
                </c:pt>
                <c:pt idx="11">
                  <c:v>2016</c:v>
                </c:pt>
              </c:numCache>
            </c:numRef>
          </c:cat>
          <c:val>
            <c:numRef>
              <c:f>Sayfa1!$D$2:$D$13</c:f>
              <c:numCache>
                <c:formatCode>#,##0.0</c:formatCode>
                <c:ptCount val="12"/>
                <c:pt idx="0" formatCode="###0.0">
                  <c:v>44.565217391304344</c:v>
                </c:pt>
                <c:pt idx="1">
                  <c:v>46.948356807511736</c:v>
                </c:pt>
                <c:pt idx="2" formatCode="General">
                  <c:v>40.9</c:v>
                </c:pt>
                <c:pt idx="3" formatCode="###0.0">
                  <c:v>57.142857142857139</c:v>
                </c:pt>
                <c:pt idx="4">
                  <c:v>59.420289855072461</c:v>
                </c:pt>
                <c:pt idx="5" formatCode="General">
                  <c:v>61.7</c:v>
                </c:pt>
                <c:pt idx="6" formatCode="###0.0">
                  <c:v>55.78947368421052</c:v>
                </c:pt>
                <c:pt idx="7">
                  <c:v>59.166666666666664</c:v>
                </c:pt>
                <c:pt idx="8" formatCode="General">
                  <c:v>51.8</c:v>
                </c:pt>
                <c:pt idx="9" formatCode="###0.0">
                  <c:v>64</c:v>
                </c:pt>
                <c:pt idx="10">
                  <c:v>83.333333333333329</c:v>
                </c:pt>
                <c:pt idx="11" formatCode="General">
                  <c:v>63.9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C2-6044-B128-389B53E431A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462637160"/>
        <c:axId val="462639904"/>
      </c:barChart>
      <c:catAx>
        <c:axId val="4626371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tr-TR"/>
          </a:p>
        </c:txPr>
        <c:crossAx val="462639904"/>
        <c:crosses val="autoZero"/>
        <c:auto val="1"/>
        <c:lblAlgn val="ctr"/>
        <c:lblOffset val="100"/>
        <c:noMultiLvlLbl val="0"/>
      </c:catAx>
      <c:valAx>
        <c:axId val="462639904"/>
        <c:scaling>
          <c:orientation val="minMax"/>
          <c:max val="100"/>
        </c:scaling>
        <c:delete val="1"/>
        <c:axPos val="t"/>
        <c:numFmt formatCode="###0.0" sourceLinked="1"/>
        <c:majorTickMark val="none"/>
        <c:minorTickMark val="none"/>
        <c:tickLblPos val="nextTo"/>
        <c:crossAx val="462637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9848507398548993E-2"/>
          <c:y val="0.92490455740016697"/>
          <c:w val="0.81496114237350448"/>
          <c:h val="5.908521669980888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tr-T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2609722705166899"/>
          <c:y val="0"/>
          <c:w val="0.5624862211473789"/>
          <c:h val="0.915396525606501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 w="25526"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0C0-2440-86DB-C3544A748887}"/>
                </c:ext>
              </c:extLst>
            </c:dLbl>
            <c:dLbl>
              <c:idx val="1"/>
              <c:layout>
                <c:manualLayout>
                  <c:x val="-1.36845691720491E-2"/>
                  <c:y val="1.15852109550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C0-2440-86DB-C3544A748887}"/>
                </c:ext>
              </c:extLst>
            </c:dLbl>
            <c:dLbl>
              <c:idx val="3"/>
              <c:layout>
                <c:manualLayout>
                  <c:x val="0"/>
                  <c:y val="2.94442365573149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0C0-2440-86DB-C3544A748887}"/>
                </c:ext>
              </c:extLst>
            </c:dLbl>
            <c:dLbl>
              <c:idx val="4"/>
              <c:layout>
                <c:manualLayout>
                  <c:x val="-5.0176173991402994E-17"/>
                  <c:y val="1.0618817902296456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0C0-2440-86DB-C3544A748887}"/>
                </c:ext>
              </c:extLst>
            </c:dLbl>
            <c:numFmt formatCode="0.0" sourceLinked="0"/>
            <c:spPr>
              <a:noFill/>
              <a:ln w="25526">
                <a:noFill/>
              </a:ln>
            </c:spPr>
            <c:txPr>
              <a:bodyPr/>
              <a:lstStyle/>
              <a:p>
                <a:pPr>
                  <a:defRPr sz="1000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Türk</c:v>
                </c:pt>
                <c:pt idx="1">
                  <c:v>Kürt</c:v>
                </c:pt>
                <c:pt idx="2">
                  <c:v>Arap</c:v>
                </c:pt>
                <c:pt idx="3">
                  <c:v>Zaza</c:v>
                </c:pt>
              </c:strCache>
            </c:strRef>
          </c:cat>
          <c:val>
            <c:numRef>
              <c:f>Sheet1!$B$2:$B$5</c:f>
              <c:numCache>
                <c:formatCode>#,##0.0</c:formatCode>
                <c:ptCount val="4"/>
                <c:pt idx="0">
                  <c:v>85.3</c:v>
                </c:pt>
                <c:pt idx="1">
                  <c:v>10</c:v>
                </c:pt>
                <c:pt idx="2">
                  <c:v>1.2</c:v>
                </c:pt>
                <c:pt idx="3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0C0-2440-86DB-C3544A74888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99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-1.0947655337639268E-2"/>
                  <c:y val="3.4205606709406951E-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0C0-2440-86DB-C3544A748887}"/>
                </c:ext>
              </c:extLst>
            </c:dLbl>
            <c:dLbl>
              <c:idx val="1"/>
              <c:layout>
                <c:manualLayout>
                  <c:x val="-5.4738276688196799E-3"/>
                  <c:y val="4.5607475612542602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0C0-2440-86DB-C3544A748887}"/>
                </c:ext>
              </c:extLst>
            </c:dLbl>
            <c:dLbl>
              <c:idx val="2"/>
              <c:layout>
                <c:manualLayout>
                  <c:x val="8.2105259982031206E-3"/>
                  <c:y val="-2.884672832493320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0C0-2440-86DB-C3544A748887}"/>
                </c:ext>
              </c:extLst>
            </c:dLbl>
            <c:dLbl>
              <c:idx val="4"/>
              <c:layout>
                <c:manualLayout>
                  <c:x val="-5.0176173991402994E-17"/>
                  <c:y val="2.75149900370469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0C0-2440-86DB-C3544A748887}"/>
                </c:ext>
              </c:extLst>
            </c:dLbl>
            <c:dLbl>
              <c:idx val="5"/>
              <c:layout>
                <c:manualLayout>
                  <c:x val="-5.0176173991403E-17"/>
                  <c:y val="-8.8332709671943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0C0-2440-86DB-C3544A748887}"/>
                </c:ext>
              </c:extLst>
            </c:dLbl>
            <c:dLbl>
              <c:idx val="6"/>
              <c:layout>
                <c:manualLayout>
                  <c:x val="0"/>
                  <c:y val="-1.17776946229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0C0-2440-86DB-C3544A74888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Türk</c:v>
                </c:pt>
                <c:pt idx="1">
                  <c:v>Kürt</c:v>
                </c:pt>
                <c:pt idx="2">
                  <c:v>Arap</c:v>
                </c:pt>
                <c:pt idx="3">
                  <c:v>Zaza</c:v>
                </c:pt>
              </c:strCache>
            </c:strRef>
          </c:cat>
          <c:val>
            <c:numRef>
              <c:f>Sheet1!$C$2:$C$5</c:f>
              <c:numCache>
                <c:formatCode>#,##0.0</c:formatCode>
                <c:ptCount val="4"/>
                <c:pt idx="0">
                  <c:v>89.9</c:v>
                </c:pt>
                <c:pt idx="1">
                  <c:v>6.2</c:v>
                </c:pt>
                <c:pt idx="2">
                  <c:v>1.3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0C0-2440-86DB-C3544A74888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808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-8.2107415032293494E-3"/>
                  <c:y val="-2.89425040237195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0C0-2440-86DB-C3544A748887}"/>
                </c:ext>
              </c:extLst>
            </c:dLbl>
            <c:dLbl>
              <c:idx val="1"/>
              <c:layout>
                <c:manualLayout>
                  <c:x val="1.64208364913799E-2"/>
                  <c:y val="-5.79009706639034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0C0-2440-86DB-C3544A748887}"/>
                </c:ext>
              </c:extLst>
            </c:dLbl>
            <c:dLbl>
              <c:idx val="4"/>
              <c:layout>
                <c:manualLayout>
                  <c:x val="-5.4738276688196339E-3"/>
                  <c:y val="-2.89584666401828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0C0-2440-86DB-C3544A74888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Türk</c:v>
                </c:pt>
                <c:pt idx="1">
                  <c:v>Kürt</c:v>
                </c:pt>
                <c:pt idx="2">
                  <c:v>Arap</c:v>
                </c:pt>
                <c:pt idx="3">
                  <c:v>Zaza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83.4</c:v>
                </c:pt>
                <c:pt idx="1">
                  <c:v>11.1</c:v>
                </c:pt>
                <c:pt idx="2">
                  <c:v>3.1</c:v>
                </c:pt>
                <c:pt idx="3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0C0-2440-86DB-C3544A74888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BBE0E3">
                <a:lumMod val="75000"/>
              </a:srgb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1.64214830064589E-2"/>
                  <c:y val="6.8411213418813895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0C0-2440-86DB-C3544A748887}"/>
                </c:ext>
              </c:extLst>
            </c:dLbl>
            <c:dLbl>
              <c:idx val="1"/>
              <c:layout>
                <c:manualLayout>
                  <c:x val="-1.3684569172049134E-2"/>
                  <c:y val="-2.8956186266402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0C0-2440-86DB-C3544A74888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Türk</c:v>
                </c:pt>
                <c:pt idx="1">
                  <c:v>Kürt</c:v>
                </c:pt>
                <c:pt idx="2">
                  <c:v>Arap</c:v>
                </c:pt>
                <c:pt idx="3">
                  <c:v>Zaza</c:v>
                </c:pt>
              </c:strCache>
            </c:strRef>
          </c:cat>
          <c:val>
            <c:numRef>
              <c:f>Sheet1!$E$2:$E$5</c:f>
              <c:numCache>
                <c:formatCode>0.0</c:formatCode>
                <c:ptCount val="4"/>
                <c:pt idx="0">
                  <c:v>65.7</c:v>
                </c:pt>
                <c:pt idx="1">
                  <c:v>11.1</c:v>
                </c:pt>
                <c:pt idx="2">
                  <c:v>0.9</c:v>
                </c:pt>
                <c:pt idx="3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0C0-2440-86DB-C3544A74888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-2.7369138344099171E-3"/>
                  <c:y val="2.8983550751770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0C0-2440-86DB-C3544A748887}"/>
                </c:ext>
              </c:extLst>
            </c:dLbl>
            <c:dLbl>
              <c:idx val="1"/>
              <c:layout>
                <c:manualLayout>
                  <c:x val="-1.0947655337639301E-2"/>
                  <c:y val="-5.79214940279287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0C0-2440-86DB-C3544A74888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Türk</c:v>
                </c:pt>
                <c:pt idx="1">
                  <c:v>Kürt</c:v>
                </c:pt>
                <c:pt idx="2">
                  <c:v>Arap</c:v>
                </c:pt>
                <c:pt idx="3">
                  <c:v>Zaza</c:v>
                </c:pt>
              </c:strCache>
            </c:strRef>
          </c:cat>
          <c:val>
            <c:numRef>
              <c:f>Sheet1!$F$2:$F$5</c:f>
              <c:numCache>
                <c:formatCode>0.0</c:formatCode>
                <c:ptCount val="4"/>
                <c:pt idx="0">
                  <c:v>59.7</c:v>
                </c:pt>
                <c:pt idx="1">
                  <c:v>10.3</c:v>
                </c:pt>
                <c:pt idx="2">
                  <c:v>1.2</c:v>
                </c:pt>
                <c:pt idx="3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90C0-2440-86DB-C3544A74888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FFFFFF">
                <a:lumMod val="50000"/>
              </a:srgb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Türk</c:v>
                </c:pt>
                <c:pt idx="1">
                  <c:v>Kürt</c:v>
                </c:pt>
                <c:pt idx="2">
                  <c:v>Arap</c:v>
                </c:pt>
                <c:pt idx="3">
                  <c:v>Zaza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51.3</c:v>
                </c:pt>
                <c:pt idx="1">
                  <c:v>9.3000000000000007</c:v>
                </c:pt>
                <c:pt idx="2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90C0-2440-86DB-C3544A74888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454050200"/>
        <c:axId val="454051768"/>
      </c:barChart>
      <c:catAx>
        <c:axId val="45405020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25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tr-TR"/>
          </a:p>
        </c:txPr>
        <c:crossAx val="4540517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54051768"/>
        <c:scaling>
          <c:orientation val="minMax"/>
        </c:scaling>
        <c:delete val="1"/>
        <c:axPos val="t"/>
        <c:numFmt formatCode="#,##0.0" sourceLinked="1"/>
        <c:majorTickMark val="out"/>
        <c:minorTickMark val="none"/>
        <c:tickLblPos val="none"/>
        <c:crossAx val="45405020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tr-TR"/>
    </a:p>
  </c:txPr>
  <c:externalData r:id="rId2">
    <c:autoUpdate val="0"/>
  </c:externalData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1"/>
          <c:order val="0"/>
          <c:tx>
            <c:strRef>
              <c:f>Sayfa1!$C$1</c:f>
              <c:strCache>
                <c:ptCount val="1"/>
                <c:pt idx="0">
                  <c:v>Demokratik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11"/>
              <c:layout>
                <c:manualLayout>
                  <c:x val="2.6968114981849568E-2"/>
                  <c:y val="-1.0936969850670806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1E8-E441-8589-A47FD2709B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Sayfa1!$B$2:$B$22</c:f>
              <c:numCache>
                <c:formatCode>General</c:formatCode>
                <c:ptCount val="21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  <c:pt idx="6">
                  <c:v>2018</c:v>
                </c:pt>
                <c:pt idx="7">
                  <c:v>2017</c:v>
                </c:pt>
                <c:pt idx="8">
                  <c:v>2016</c:v>
                </c:pt>
                <c:pt idx="9">
                  <c:v>2018</c:v>
                </c:pt>
                <c:pt idx="10">
                  <c:v>2017</c:v>
                </c:pt>
                <c:pt idx="11">
                  <c:v>2016</c:v>
                </c:pt>
                <c:pt idx="12">
                  <c:v>2018</c:v>
                </c:pt>
                <c:pt idx="13">
                  <c:v>2017</c:v>
                </c:pt>
                <c:pt idx="14">
                  <c:v>2016</c:v>
                </c:pt>
                <c:pt idx="15">
                  <c:v>2018</c:v>
                </c:pt>
                <c:pt idx="16">
                  <c:v>2017</c:v>
                </c:pt>
                <c:pt idx="17">
                  <c:v>2016</c:v>
                </c:pt>
                <c:pt idx="18">
                  <c:v>2018</c:v>
                </c:pt>
                <c:pt idx="19">
                  <c:v>2017</c:v>
                </c:pt>
                <c:pt idx="20">
                  <c:v>2016</c:v>
                </c:pt>
              </c:numCache>
            </c:numRef>
          </c:cat>
          <c:val>
            <c:numRef>
              <c:f>Sayfa1!$C$2:$C$22</c:f>
              <c:numCache>
                <c:formatCode>#,##0.0</c:formatCode>
                <c:ptCount val="21"/>
                <c:pt idx="0" formatCode="###0.0">
                  <c:v>47.8</c:v>
                </c:pt>
                <c:pt idx="1">
                  <c:v>62.6</c:v>
                </c:pt>
                <c:pt idx="2" formatCode="General">
                  <c:v>60.9</c:v>
                </c:pt>
                <c:pt idx="3" formatCode="###0.0">
                  <c:v>71.904761904761898</c:v>
                </c:pt>
                <c:pt idx="4">
                  <c:v>67.708333333333329</c:v>
                </c:pt>
                <c:pt idx="5" formatCode="General">
                  <c:v>65.099999999999994</c:v>
                </c:pt>
                <c:pt idx="6" formatCode="###0.0">
                  <c:v>71.851851851851862</c:v>
                </c:pt>
                <c:pt idx="7">
                  <c:v>85.858585858585855</c:v>
                </c:pt>
                <c:pt idx="8" formatCode="General">
                  <c:v>76.5</c:v>
                </c:pt>
                <c:pt idx="9" formatCode="###0.0">
                  <c:v>33.727810650887577</c:v>
                </c:pt>
                <c:pt idx="10">
                  <c:v>35.483870967741936</c:v>
                </c:pt>
                <c:pt idx="11" formatCode="General">
                  <c:v>40.1</c:v>
                </c:pt>
                <c:pt idx="12" formatCode="###0.0">
                  <c:v>31.391585760517799</c:v>
                </c:pt>
                <c:pt idx="13">
                  <c:v>72.101449275362313</c:v>
                </c:pt>
                <c:pt idx="14" formatCode="0.0">
                  <c:v>70.599999999999994</c:v>
                </c:pt>
                <c:pt idx="15" formatCode="###0.0">
                  <c:v>28.571428571428569</c:v>
                </c:pt>
                <c:pt idx="16">
                  <c:v>28</c:v>
                </c:pt>
                <c:pt idx="17" formatCode="General">
                  <c:v>53.2</c:v>
                </c:pt>
                <c:pt idx="18" formatCode="###0.0">
                  <c:v>26.086956521739129</c:v>
                </c:pt>
                <c:pt idx="19">
                  <c:v>20</c:v>
                </c:pt>
                <c:pt idx="20" formatCode="General">
                  <c:v>26.5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E8-E441-8589-A47FD2709B94}"/>
            </c:ext>
          </c:extLst>
        </c:ser>
        <c:ser>
          <c:idx val="2"/>
          <c:order val="1"/>
          <c:tx>
            <c:strRef>
              <c:f>Sayfa1!$D$1</c:f>
              <c:strCache>
                <c:ptCount val="1"/>
                <c:pt idx="0">
                  <c:v>Otoriter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Sayfa1!$B$2:$B$22</c:f>
              <c:numCache>
                <c:formatCode>General</c:formatCode>
                <c:ptCount val="21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  <c:pt idx="6">
                  <c:v>2018</c:v>
                </c:pt>
                <c:pt idx="7">
                  <c:v>2017</c:v>
                </c:pt>
                <c:pt idx="8">
                  <c:v>2016</c:v>
                </c:pt>
                <c:pt idx="9">
                  <c:v>2018</c:v>
                </c:pt>
                <c:pt idx="10">
                  <c:v>2017</c:v>
                </c:pt>
                <c:pt idx="11">
                  <c:v>2016</c:v>
                </c:pt>
                <c:pt idx="12">
                  <c:v>2018</c:v>
                </c:pt>
                <c:pt idx="13">
                  <c:v>2017</c:v>
                </c:pt>
                <c:pt idx="14">
                  <c:v>2016</c:v>
                </c:pt>
                <c:pt idx="15">
                  <c:v>2018</c:v>
                </c:pt>
                <c:pt idx="16">
                  <c:v>2017</c:v>
                </c:pt>
                <c:pt idx="17">
                  <c:v>2016</c:v>
                </c:pt>
                <c:pt idx="18">
                  <c:v>2018</c:v>
                </c:pt>
                <c:pt idx="19">
                  <c:v>2017</c:v>
                </c:pt>
                <c:pt idx="20">
                  <c:v>2016</c:v>
                </c:pt>
              </c:numCache>
            </c:numRef>
          </c:cat>
          <c:val>
            <c:numRef>
              <c:f>Sayfa1!$D$2:$D$22</c:f>
              <c:numCache>
                <c:formatCode>#,##0.0</c:formatCode>
                <c:ptCount val="21"/>
                <c:pt idx="0" formatCode="###0.0">
                  <c:v>52.2</c:v>
                </c:pt>
                <c:pt idx="1">
                  <c:v>37.4</c:v>
                </c:pt>
                <c:pt idx="2" formatCode="General">
                  <c:v>39.1</c:v>
                </c:pt>
                <c:pt idx="3" formatCode="###0.0">
                  <c:v>28.095238095238095</c:v>
                </c:pt>
                <c:pt idx="4">
                  <c:v>32.291666666666664</c:v>
                </c:pt>
                <c:pt idx="5" formatCode="General">
                  <c:v>34.9</c:v>
                </c:pt>
                <c:pt idx="6" formatCode="###0.0">
                  <c:v>28.148148148148149</c:v>
                </c:pt>
                <c:pt idx="7">
                  <c:v>14.141414141414142</c:v>
                </c:pt>
                <c:pt idx="8" formatCode="General">
                  <c:v>23.5</c:v>
                </c:pt>
                <c:pt idx="9" formatCode="###0.0">
                  <c:v>66.272189349112438</c:v>
                </c:pt>
                <c:pt idx="10">
                  <c:v>64.516129032258064</c:v>
                </c:pt>
                <c:pt idx="11" formatCode="General">
                  <c:v>59.9</c:v>
                </c:pt>
                <c:pt idx="12" formatCode="###0.0">
                  <c:v>68.608414239482201</c:v>
                </c:pt>
                <c:pt idx="13">
                  <c:v>27.89855072463768</c:v>
                </c:pt>
                <c:pt idx="14" formatCode="0.0">
                  <c:v>29.4</c:v>
                </c:pt>
                <c:pt idx="15" formatCode="###0.0">
                  <c:v>71.428571428571431</c:v>
                </c:pt>
                <c:pt idx="16">
                  <c:v>72</c:v>
                </c:pt>
                <c:pt idx="17" formatCode="General">
                  <c:v>46.8</c:v>
                </c:pt>
                <c:pt idx="18" formatCode="###0.0">
                  <c:v>73.91304347826086</c:v>
                </c:pt>
                <c:pt idx="19">
                  <c:v>80</c:v>
                </c:pt>
                <c:pt idx="20" formatCode="General">
                  <c:v>73.5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E8-E441-8589-A47FD2709B9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409222200"/>
        <c:axId val="409224944"/>
      </c:barChart>
      <c:catAx>
        <c:axId val="4092222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tr-TR"/>
          </a:p>
        </c:txPr>
        <c:crossAx val="409224944"/>
        <c:crosses val="autoZero"/>
        <c:auto val="1"/>
        <c:lblAlgn val="ctr"/>
        <c:lblOffset val="100"/>
        <c:noMultiLvlLbl val="0"/>
      </c:catAx>
      <c:valAx>
        <c:axId val="409224944"/>
        <c:scaling>
          <c:orientation val="minMax"/>
          <c:max val="100"/>
        </c:scaling>
        <c:delete val="1"/>
        <c:axPos val="t"/>
        <c:numFmt formatCode="###0.0" sourceLinked="1"/>
        <c:majorTickMark val="none"/>
        <c:minorTickMark val="none"/>
        <c:tickLblPos val="nextTo"/>
        <c:crossAx val="409222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2490462535960305"/>
          <c:w val="1"/>
          <c:h val="5.7378652839421264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tr-TR"/>
    </a:p>
  </c:txPr>
  <c:externalData r:id="rId1">
    <c:autoUpdate val="0"/>
  </c:externalData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1"/>
          <c:order val="0"/>
          <c:tx>
            <c:strRef>
              <c:f>Sayfa1!$C$1</c:f>
              <c:strCache>
                <c:ptCount val="1"/>
                <c:pt idx="0">
                  <c:v>Demokratik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Sayfa1!$B$2:$B$13</c:f>
              <c:numCache>
                <c:formatCode>General</c:formatCode>
                <c:ptCount val="12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  <c:pt idx="6">
                  <c:v>2018</c:v>
                </c:pt>
                <c:pt idx="7">
                  <c:v>2017</c:v>
                </c:pt>
                <c:pt idx="8">
                  <c:v>2016</c:v>
                </c:pt>
                <c:pt idx="9">
                  <c:v>2018</c:v>
                </c:pt>
                <c:pt idx="10">
                  <c:v>2017</c:v>
                </c:pt>
                <c:pt idx="11">
                  <c:v>2016</c:v>
                </c:pt>
              </c:numCache>
            </c:numRef>
          </c:cat>
          <c:val>
            <c:numRef>
              <c:f>Sayfa1!$C$2:$C$13</c:f>
              <c:numCache>
                <c:formatCode>#,##0.0</c:formatCode>
                <c:ptCount val="12"/>
                <c:pt idx="0" formatCode="###0.0">
                  <c:v>67.391304347826093</c:v>
                </c:pt>
                <c:pt idx="1">
                  <c:v>82.394366197183103</c:v>
                </c:pt>
                <c:pt idx="2" formatCode="General">
                  <c:v>79.599999999999994</c:v>
                </c:pt>
                <c:pt idx="3" formatCode="###0.0">
                  <c:v>34.101382488479267</c:v>
                </c:pt>
                <c:pt idx="4">
                  <c:v>41.304347826086953</c:v>
                </c:pt>
                <c:pt idx="5" formatCode="General">
                  <c:v>39.299999999999997</c:v>
                </c:pt>
                <c:pt idx="6" formatCode="###0.0">
                  <c:v>50.526315789473685</c:v>
                </c:pt>
                <c:pt idx="7">
                  <c:v>60</c:v>
                </c:pt>
                <c:pt idx="8" formatCode="General">
                  <c:v>51.8</c:v>
                </c:pt>
                <c:pt idx="9" formatCode="###0.0">
                  <c:v>24</c:v>
                </c:pt>
                <c:pt idx="10">
                  <c:v>13.888888888888889</c:v>
                </c:pt>
                <c:pt idx="11" formatCode="General">
                  <c:v>29.5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F8-DC4B-88C5-DFCC9161D65A}"/>
            </c:ext>
          </c:extLst>
        </c:ser>
        <c:ser>
          <c:idx val="2"/>
          <c:order val="1"/>
          <c:tx>
            <c:strRef>
              <c:f>Sayfa1!$D$1</c:f>
              <c:strCache>
                <c:ptCount val="1"/>
                <c:pt idx="0">
                  <c:v>Otoriter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Sayfa1!$B$2:$B$13</c:f>
              <c:numCache>
                <c:formatCode>General</c:formatCode>
                <c:ptCount val="12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  <c:pt idx="6">
                  <c:v>2018</c:v>
                </c:pt>
                <c:pt idx="7">
                  <c:v>2017</c:v>
                </c:pt>
                <c:pt idx="8">
                  <c:v>2016</c:v>
                </c:pt>
                <c:pt idx="9">
                  <c:v>2018</c:v>
                </c:pt>
                <c:pt idx="10">
                  <c:v>2017</c:v>
                </c:pt>
                <c:pt idx="11">
                  <c:v>2016</c:v>
                </c:pt>
              </c:numCache>
            </c:numRef>
          </c:cat>
          <c:val>
            <c:numRef>
              <c:f>Sayfa1!$D$2:$D$13</c:f>
              <c:numCache>
                <c:formatCode>#,##0.0</c:formatCode>
                <c:ptCount val="12"/>
                <c:pt idx="0" formatCode="###0.0">
                  <c:v>32.608695652173914</c:v>
                </c:pt>
                <c:pt idx="1">
                  <c:v>17.6056338028169</c:v>
                </c:pt>
                <c:pt idx="2" formatCode="General">
                  <c:v>20.399999999999999</c:v>
                </c:pt>
                <c:pt idx="3" formatCode="###0.0">
                  <c:v>65.89861751152074</c:v>
                </c:pt>
                <c:pt idx="4">
                  <c:v>58.695652173913047</c:v>
                </c:pt>
                <c:pt idx="5" formatCode="General">
                  <c:v>60.7</c:v>
                </c:pt>
                <c:pt idx="6" formatCode="###0.0">
                  <c:v>49.473684210526315</c:v>
                </c:pt>
                <c:pt idx="7">
                  <c:v>40</c:v>
                </c:pt>
                <c:pt idx="8" formatCode="General">
                  <c:v>48.2</c:v>
                </c:pt>
                <c:pt idx="9" formatCode="###0.0">
                  <c:v>76</c:v>
                </c:pt>
                <c:pt idx="10">
                  <c:v>86.111111111111114</c:v>
                </c:pt>
                <c:pt idx="11" formatCode="General">
                  <c:v>70.5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F8-DC4B-88C5-DFCC9161D65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461111904"/>
        <c:axId val="461118568"/>
      </c:barChart>
      <c:catAx>
        <c:axId val="4611119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tr-TR"/>
          </a:p>
        </c:txPr>
        <c:crossAx val="461118568"/>
        <c:crosses val="autoZero"/>
        <c:auto val="1"/>
        <c:lblAlgn val="ctr"/>
        <c:lblOffset val="100"/>
        <c:noMultiLvlLbl val="0"/>
      </c:catAx>
      <c:valAx>
        <c:axId val="461118568"/>
        <c:scaling>
          <c:orientation val="minMax"/>
          <c:max val="100"/>
        </c:scaling>
        <c:delete val="1"/>
        <c:axPos val="t"/>
        <c:numFmt formatCode="###0.0" sourceLinked="1"/>
        <c:majorTickMark val="none"/>
        <c:minorTickMark val="none"/>
        <c:tickLblPos val="nextTo"/>
        <c:crossAx val="461111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9848507398548993E-2"/>
          <c:y val="0.92490455740016697"/>
          <c:w val="0.91015149260145101"/>
          <c:h val="5.7362041121281147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tr-TR"/>
    </a:p>
  </c:txPr>
  <c:externalData r:id="rId1">
    <c:autoUpdate val="0"/>
  </c:externalData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1"/>
          <c:order val="0"/>
          <c:tx>
            <c:strRef>
              <c:f>Sayfa1!$C$2</c:f>
              <c:strCache>
                <c:ptCount val="1"/>
                <c:pt idx="0">
                  <c:v>Modern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dLbl>
              <c:idx val="11"/>
              <c:layout>
                <c:manualLayout>
                  <c:x val="1.3577330917685025E-2"/>
                  <c:y val="-1.1547855975024086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A1-E04A-89AB-BDC01644CA21}"/>
                </c:ext>
              </c:extLst>
            </c:dLbl>
            <c:dLbl>
              <c:idx val="13"/>
              <c:layout>
                <c:manualLayout>
                  <c:x val="1.3577330917685025E-2"/>
                  <c:y val="3.149451648229677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A1-E04A-89AB-BDC01644CA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Sayfa1!$B$3:$B$23</c:f>
              <c:numCache>
                <c:formatCode>General</c:formatCode>
                <c:ptCount val="21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  <c:pt idx="6">
                  <c:v>2018</c:v>
                </c:pt>
                <c:pt idx="7">
                  <c:v>2017</c:v>
                </c:pt>
                <c:pt idx="8">
                  <c:v>2016</c:v>
                </c:pt>
                <c:pt idx="9">
                  <c:v>2018</c:v>
                </c:pt>
                <c:pt idx="10">
                  <c:v>2017</c:v>
                </c:pt>
                <c:pt idx="11">
                  <c:v>2016</c:v>
                </c:pt>
                <c:pt idx="12">
                  <c:v>2018</c:v>
                </c:pt>
                <c:pt idx="13">
                  <c:v>2017</c:v>
                </c:pt>
                <c:pt idx="14">
                  <c:v>2016</c:v>
                </c:pt>
                <c:pt idx="15">
                  <c:v>2018</c:v>
                </c:pt>
                <c:pt idx="16">
                  <c:v>2017</c:v>
                </c:pt>
                <c:pt idx="17">
                  <c:v>2016</c:v>
                </c:pt>
                <c:pt idx="18">
                  <c:v>2018</c:v>
                </c:pt>
                <c:pt idx="19">
                  <c:v>2017</c:v>
                </c:pt>
                <c:pt idx="20">
                  <c:v>2016</c:v>
                </c:pt>
              </c:numCache>
            </c:numRef>
          </c:cat>
          <c:val>
            <c:numRef>
              <c:f>Sayfa1!$C$3:$C$23</c:f>
              <c:numCache>
                <c:formatCode>#,##0.0</c:formatCode>
                <c:ptCount val="21"/>
                <c:pt idx="0" formatCode="General">
                  <c:v>53.3</c:v>
                </c:pt>
                <c:pt idx="1">
                  <c:v>64.900000000000006</c:v>
                </c:pt>
                <c:pt idx="2" formatCode="General">
                  <c:v>68.3</c:v>
                </c:pt>
                <c:pt idx="3" formatCode="###0.0">
                  <c:v>77.777777777777786</c:v>
                </c:pt>
                <c:pt idx="4">
                  <c:v>87.878787878787875</c:v>
                </c:pt>
                <c:pt idx="5" formatCode="0.0">
                  <c:v>88.9</c:v>
                </c:pt>
                <c:pt idx="6" formatCode="###0.0">
                  <c:v>72.38095238095238</c:v>
                </c:pt>
                <c:pt idx="7">
                  <c:v>70.3125</c:v>
                </c:pt>
                <c:pt idx="8" formatCode="0.0">
                  <c:v>73</c:v>
                </c:pt>
                <c:pt idx="9" formatCode="###0.0">
                  <c:v>43.19526627218935</c:v>
                </c:pt>
                <c:pt idx="10">
                  <c:v>38.064516129032256</c:v>
                </c:pt>
                <c:pt idx="11" formatCode="0.0">
                  <c:v>43.9</c:v>
                </c:pt>
                <c:pt idx="12" formatCode="###0.0">
                  <c:v>39.130434782608695</c:v>
                </c:pt>
                <c:pt idx="13">
                  <c:v>30</c:v>
                </c:pt>
                <c:pt idx="14" formatCode="0.0">
                  <c:v>28.6</c:v>
                </c:pt>
                <c:pt idx="15" formatCode="###0.0">
                  <c:v>38.834951456310677</c:v>
                </c:pt>
                <c:pt idx="16">
                  <c:v>77.173913043478265</c:v>
                </c:pt>
                <c:pt idx="17" formatCode="0.0">
                  <c:v>84.2</c:v>
                </c:pt>
                <c:pt idx="18" formatCode="###0.0">
                  <c:v>38.095238095238095</c:v>
                </c:pt>
                <c:pt idx="19">
                  <c:v>35</c:v>
                </c:pt>
                <c:pt idx="20" formatCode="0.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A1-E04A-89AB-BDC01644CA21}"/>
            </c:ext>
          </c:extLst>
        </c:ser>
        <c:ser>
          <c:idx val="2"/>
          <c:order val="1"/>
          <c:tx>
            <c:strRef>
              <c:f>Sayfa1!$D$2</c:f>
              <c:strCache>
                <c:ptCount val="1"/>
                <c:pt idx="0">
                  <c:v>Geri kalmış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2"/>
              <c:layout>
                <c:manualLayout>
                  <c:x val="-1.5067273714715142E-2"/>
                  <c:y val="2.4798831875823321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A1-E04A-89AB-BDC01644CA21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Sayfa1!$B$3:$B$23</c:f>
              <c:numCache>
                <c:formatCode>General</c:formatCode>
                <c:ptCount val="21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  <c:pt idx="6">
                  <c:v>2018</c:v>
                </c:pt>
                <c:pt idx="7">
                  <c:v>2017</c:v>
                </c:pt>
                <c:pt idx="8">
                  <c:v>2016</c:v>
                </c:pt>
                <c:pt idx="9">
                  <c:v>2018</c:v>
                </c:pt>
                <c:pt idx="10">
                  <c:v>2017</c:v>
                </c:pt>
                <c:pt idx="11">
                  <c:v>2016</c:v>
                </c:pt>
                <c:pt idx="12">
                  <c:v>2018</c:v>
                </c:pt>
                <c:pt idx="13">
                  <c:v>2017</c:v>
                </c:pt>
                <c:pt idx="14">
                  <c:v>2016</c:v>
                </c:pt>
                <c:pt idx="15">
                  <c:v>2018</c:v>
                </c:pt>
                <c:pt idx="16">
                  <c:v>2017</c:v>
                </c:pt>
                <c:pt idx="17">
                  <c:v>2016</c:v>
                </c:pt>
                <c:pt idx="18">
                  <c:v>2018</c:v>
                </c:pt>
                <c:pt idx="19">
                  <c:v>2017</c:v>
                </c:pt>
                <c:pt idx="20">
                  <c:v>2016</c:v>
                </c:pt>
              </c:numCache>
            </c:numRef>
          </c:cat>
          <c:val>
            <c:numRef>
              <c:f>Sayfa1!$D$3:$D$23</c:f>
              <c:numCache>
                <c:formatCode>#,##0.0</c:formatCode>
                <c:ptCount val="21"/>
                <c:pt idx="0" formatCode="General">
                  <c:v>46.7</c:v>
                </c:pt>
                <c:pt idx="1">
                  <c:v>35.1</c:v>
                </c:pt>
                <c:pt idx="2" formatCode="General">
                  <c:v>31.7</c:v>
                </c:pt>
                <c:pt idx="3" formatCode="###0.0">
                  <c:v>22.222222222222221</c:v>
                </c:pt>
                <c:pt idx="4">
                  <c:v>12.121212121212121</c:v>
                </c:pt>
                <c:pt idx="5" formatCode="0.0">
                  <c:v>11.1</c:v>
                </c:pt>
                <c:pt idx="6" formatCode="###0.0">
                  <c:v>27.61904761904762</c:v>
                </c:pt>
                <c:pt idx="7">
                  <c:v>29.6875</c:v>
                </c:pt>
                <c:pt idx="8" formatCode="0.0">
                  <c:v>27</c:v>
                </c:pt>
                <c:pt idx="9" formatCode="###0.0">
                  <c:v>56.80473372781065</c:v>
                </c:pt>
                <c:pt idx="10">
                  <c:v>61.935483870967744</c:v>
                </c:pt>
                <c:pt idx="11" formatCode="0.0">
                  <c:v>56.1</c:v>
                </c:pt>
                <c:pt idx="12" formatCode="###0.0">
                  <c:v>60.869565217391312</c:v>
                </c:pt>
                <c:pt idx="13">
                  <c:v>70</c:v>
                </c:pt>
                <c:pt idx="14" formatCode="0.0">
                  <c:v>71.400000000000006</c:v>
                </c:pt>
                <c:pt idx="15" formatCode="###0.0">
                  <c:v>61.165048543689316</c:v>
                </c:pt>
                <c:pt idx="16">
                  <c:v>22.826086956521738</c:v>
                </c:pt>
                <c:pt idx="17" formatCode="0.0">
                  <c:v>15.8</c:v>
                </c:pt>
                <c:pt idx="18" formatCode="###0.0">
                  <c:v>61.904761904761905</c:v>
                </c:pt>
                <c:pt idx="19">
                  <c:v>65</c:v>
                </c:pt>
                <c:pt idx="20" formatCode="0.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9A1-E04A-89AB-BDC01644CA2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461118176"/>
        <c:axId val="461112688"/>
      </c:barChart>
      <c:catAx>
        <c:axId val="4611181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61112688"/>
        <c:crosses val="autoZero"/>
        <c:auto val="1"/>
        <c:lblAlgn val="ctr"/>
        <c:lblOffset val="100"/>
        <c:noMultiLvlLbl val="0"/>
      </c:catAx>
      <c:valAx>
        <c:axId val="461112688"/>
        <c:scaling>
          <c:orientation val="minMax"/>
          <c:max val="100"/>
        </c:scaling>
        <c:delete val="1"/>
        <c:axPos val="t"/>
        <c:numFmt formatCode="General" sourceLinked="1"/>
        <c:majorTickMark val="none"/>
        <c:minorTickMark val="none"/>
        <c:tickLblPos val="nextTo"/>
        <c:crossAx val="461118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135635392644739"/>
          <c:y val="0.90915741504912151"/>
          <c:w val="0.69492391862203562"/>
          <c:h val="6.05835462726363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tr-TR"/>
    </a:p>
  </c:txPr>
  <c:externalData r:id="rId1">
    <c:autoUpdate val="0"/>
  </c:externalData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1"/>
          <c:order val="0"/>
          <c:tx>
            <c:strRef>
              <c:f>Sayfa1!$D$1</c:f>
              <c:strCache>
                <c:ptCount val="1"/>
                <c:pt idx="0">
                  <c:v>Geri kalmış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F60-094E-ABD9-5068C2C9F85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F60-094E-ABD9-5068C2C9F85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F60-094E-ABD9-5068C2C9F85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F60-094E-ABD9-5068C2C9F85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Sayfa1!$B$2:$B$13</c:f>
              <c:numCache>
                <c:formatCode>General</c:formatCode>
                <c:ptCount val="12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  <c:pt idx="6">
                  <c:v>2018</c:v>
                </c:pt>
                <c:pt idx="7">
                  <c:v>2017</c:v>
                </c:pt>
                <c:pt idx="8">
                  <c:v>2016</c:v>
                </c:pt>
                <c:pt idx="9">
                  <c:v>2018</c:v>
                </c:pt>
                <c:pt idx="10">
                  <c:v>2017</c:v>
                </c:pt>
                <c:pt idx="11">
                  <c:v>2016</c:v>
                </c:pt>
              </c:numCache>
            </c:numRef>
          </c:cat>
          <c:val>
            <c:numRef>
              <c:f>Sayfa1!$D$2:$D$13</c:f>
              <c:numCache>
                <c:formatCode>#,##0.0</c:formatCode>
                <c:ptCount val="12"/>
                <c:pt idx="0" formatCode="###0.0">
                  <c:v>30.706521739130434</c:v>
                </c:pt>
                <c:pt idx="1">
                  <c:v>11.971830985915492</c:v>
                </c:pt>
                <c:pt idx="2" formatCode="0.0">
                  <c:v>9.6</c:v>
                </c:pt>
                <c:pt idx="3" formatCode="###0.0">
                  <c:v>59.907834101382484</c:v>
                </c:pt>
                <c:pt idx="4">
                  <c:v>55.072463768115945</c:v>
                </c:pt>
                <c:pt idx="5" formatCode="0.0">
                  <c:v>57.9</c:v>
                </c:pt>
                <c:pt idx="6" formatCode="###0.0">
                  <c:v>41.05263157894737</c:v>
                </c:pt>
                <c:pt idx="7">
                  <c:v>40</c:v>
                </c:pt>
                <c:pt idx="8" formatCode="0.0">
                  <c:v>40</c:v>
                </c:pt>
                <c:pt idx="9" formatCode="###0.0">
                  <c:v>56.000000000000007</c:v>
                </c:pt>
                <c:pt idx="10">
                  <c:v>83.333333333333329</c:v>
                </c:pt>
                <c:pt idx="11" formatCode="0.0">
                  <c:v>67.2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F60-094E-ABD9-5068C2C9F85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461113864"/>
        <c:axId val="461113080"/>
      </c:barChart>
      <c:catAx>
        <c:axId val="4611138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tr-TR"/>
          </a:p>
        </c:txPr>
        <c:crossAx val="461113080"/>
        <c:crosses val="autoZero"/>
        <c:auto val="1"/>
        <c:lblAlgn val="ctr"/>
        <c:lblOffset val="100"/>
        <c:noMultiLvlLbl val="0"/>
      </c:catAx>
      <c:valAx>
        <c:axId val="461113080"/>
        <c:scaling>
          <c:orientation val="minMax"/>
          <c:max val="100"/>
        </c:scaling>
        <c:delete val="1"/>
        <c:axPos val="t"/>
        <c:numFmt formatCode="###0.0" sourceLinked="1"/>
        <c:majorTickMark val="none"/>
        <c:minorTickMark val="none"/>
        <c:tickLblPos val="nextTo"/>
        <c:crossAx val="461113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2490455740016697"/>
          <c:w val="0.96917763432999438"/>
          <c:h val="5.72411857243341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tr-TR"/>
    </a:p>
  </c:txPr>
  <c:externalData r:id="rId1">
    <c:autoUpdate val="0"/>
  </c:externalData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1"/>
          <c:order val="0"/>
          <c:tx>
            <c:strRef>
              <c:f>Sayfa1!$B$1</c:f>
              <c:strCache>
                <c:ptCount val="1"/>
                <c:pt idx="0">
                  <c:v>İsterim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Sayfa1!$A$2:$A$11</c:f>
              <c:strCache>
                <c:ptCount val="10"/>
                <c:pt idx="0">
                  <c:v>Türk</c:v>
                </c:pt>
                <c:pt idx="1">
                  <c:v>Sünni</c:v>
                </c:pt>
                <c:pt idx="2">
                  <c:v>Dindar</c:v>
                </c:pt>
                <c:pt idx="3">
                  <c:v>Öğrenci</c:v>
                </c:pt>
                <c:pt idx="4">
                  <c:v>Bekar kadın</c:v>
                </c:pt>
                <c:pt idx="5">
                  <c:v>Bekar erkek</c:v>
                </c:pt>
                <c:pt idx="6">
                  <c:v>Benden farklı siyasi görüşte olan</c:v>
                </c:pt>
                <c:pt idx="7">
                  <c:v>Farklı mezhepten olan</c:v>
                </c:pt>
                <c:pt idx="8">
                  <c:v>Alevi</c:v>
                </c:pt>
                <c:pt idx="9">
                  <c:v>Yabancı ülke vatandaşı</c:v>
                </c:pt>
              </c:strCache>
            </c:strRef>
          </c:cat>
          <c:val>
            <c:numRef>
              <c:f>Sayfa1!$B$2:$B$11</c:f>
              <c:numCache>
                <c:formatCode>###0.0</c:formatCode>
                <c:ptCount val="10"/>
                <c:pt idx="0">
                  <c:v>57.4</c:v>
                </c:pt>
                <c:pt idx="1">
                  <c:v>48.6</c:v>
                </c:pt>
                <c:pt idx="2">
                  <c:v>43.3</c:v>
                </c:pt>
                <c:pt idx="3">
                  <c:v>40.699999999999996</c:v>
                </c:pt>
                <c:pt idx="4">
                  <c:v>40</c:v>
                </c:pt>
                <c:pt idx="5">
                  <c:v>38.299999999999997</c:v>
                </c:pt>
                <c:pt idx="6">
                  <c:v>36.1</c:v>
                </c:pt>
                <c:pt idx="7">
                  <c:v>35.799999999999997</c:v>
                </c:pt>
                <c:pt idx="8">
                  <c:v>34.799999999999997</c:v>
                </c:pt>
                <c:pt idx="9">
                  <c:v>32.700000000000003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74-144F-AD6B-D8EC369DD75A}"/>
            </c:ext>
          </c:extLst>
        </c:ser>
        <c:ser>
          <c:idx val="2"/>
          <c:order val="1"/>
          <c:tx>
            <c:strRef>
              <c:f>Sayfa1!$C$1</c:f>
              <c:strCache>
                <c:ptCount val="1"/>
                <c:pt idx="0">
                  <c:v>İstemem</c:v>
                </c:pt>
              </c:strCache>
            </c:strRef>
          </c:tx>
          <c:spPr>
            <a:solidFill>
              <a:srgbClr val="FF99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Sayfa1!$A$2:$A$11</c:f>
              <c:strCache>
                <c:ptCount val="10"/>
                <c:pt idx="0">
                  <c:v>Türk</c:v>
                </c:pt>
                <c:pt idx="1">
                  <c:v>Sünni</c:v>
                </c:pt>
                <c:pt idx="2">
                  <c:v>Dindar</c:v>
                </c:pt>
                <c:pt idx="3">
                  <c:v>Öğrenci</c:v>
                </c:pt>
                <c:pt idx="4">
                  <c:v>Bekar kadın</c:v>
                </c:pt>
                <c:pt idx="5">
                  <c:v>Bekar erkek</c:v>
                </c:pt>
                <c:pt idx="6">
                  <c:v>Benden farklı siyasi görüşte olan</c:v>
                </c:pt>
                <c:pt idx="7">
                  <c:v>Farklı mezhepten olan</c:v>
                </c:pt>
                <c:pt idx="8">
                  <c:v>Alevi</c:v>
                </c:pt>
                <c:pt idx="9">
                  <c:v>Yabancı ülke vatandaşı</c:v>
                </c:pt>
              </c:strCache>
            </c:strRef>
          </c:cat>
          <c:val>
            <c:numRef>
              <c:f>Sayfa1!$C$2:$C$11</c:f>
              <c:numCache>
                <c:formatCode>###0.0</c:formatCode>
                <c:ptCount val="10"/>
                <c:pt idx="0">
                  <c:v>3.3000000000000003</c:v>
                </c:pt>
                <c:pt idx="1">
                  <c:v>8.4</c:v>
                </c:pt>
                <c:pt idx="2">
                  <c:v>13.600000000000001</c:v>
                </c:pt>
                <c:pt idx="3">
                  <c:v>10.7</c:v>
                </c:pt>
                <c:pt idx="4">
                  <c:v>14.099999999999998</c:v>
                </c:pt>
                <c:pt idx="5">
                  <c:v>16.2</c:v>
                </c:pt>
                <c:pt idx="6">
                  <c:v>14.499999999999998</c:v>
                </c:pt>
                <c:pt idx="7">
                  <c:v>16.400000000000002</c:v>
                </c:pt>
                <c:pt idx="8">
                  <c:v>19.2</c:v>
                </c:pt>
                <c:pt idx="9">
                  <c:v>19.600000000000001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74-144F-AD6B-D8EC369DD75A}"/>
            </c:ext>
          </c:extLst>
        </c:ser>
        <c:ser>
          <c:idx val="0"/>
          <c:order val="2"/>
          <c:tx>
            <c:strRef>
              <c:f>Sayfa1!$D$1</c:f>
              <c:strCache>
                <c:ptCount val="1"/>
                <c:pt idx="0">
                  <c:v>Benim için önemli değil</c:v>
                </c:pt>
              </c:strCache>
            </c:strRef>
          </c:tx>
          <c:spPr>
            <a:solidFill>
              <a:srgbClr val="00808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Sayfa1!$A$2:$A$11</c:f>
              <c:strCache>
                <c:ptCount val="10"/>
                <c:pt idx="0">
                  <c:v>Türk</c:v>
                </c:pt>
                <c:pt idx="1">
                  <c:v>Sünni</c:v>
                </c:pt>
                <c:pt idx="2">
                  <c:v>Dindar</c:v>
                </c:pt>
                <c:pt idx="3">
                  <c:v>Öğrenci</c:v>
                </c:pt>
                <c:pt idx="4">
                  <c:v>Bekar kadın</c:v>
                </c:pt>
                <c:pt idx="5">
                  <c:v>Bekar erkek</c:v>
                </c:pt>
                <c:pt idx="6">
                  <c:v>Benden farklı siyasi görüşte olan</c:v>
                </c:pt>
                <c:pt idx="7">
                  <c:v>Farklı mezhepten olan</c:v>
                </c:pt>
                <c:pt idx="8">
                  <c:v>Alevi</c:v>
                </c:pt>
                <c:pt idx="9">
                  <c:v>Yabancı ülke vatandaşı</c:v>
                </c:pt>
              </c:strCache>
            </c:strRef>
          </c:cat>
          <c:val>
            <c:numRef>
              <c:f>Sayfa1!$D$2:$D$11</c:f>
              <c:numCache>
                <c:formatCode>###0.0</c:formatCode>
                <c:ptCount val="10"/>
                <c:pt idx="0">
                  <c:v>35.199999999999996</c:v>
                </c:pt>
                <c:pt idx="1">
                  <c:v>38.800000000000004</c:v>
                </c:pt>
                <c:pt idx="2">
                  <c:v>37.6</c:v>
                </c:pt>
                <c:pt idx="3">
                  <c:v>43.8</c:v>
                </c:pt>
                <c:pt idx="4">
                  <c:v>40.300000000000004</c:v>
                </c:pt>
                <c:pt idx="5">
                  <c:v>40.1</c:v>
                </c:pt>
                <c:pt idx="6">
                  <c:v>44</c:v>
                </c:pt>
                <c:pt idx="7">
                  <c:v>42.3</c:v>
                </c:pt>
                <c:pt idx="8">
                  <c:v>41.199999999999996</c:v>
                </c:pt>
                <c:pt idx="9">
                  <c:v>41.099999999999994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74-144F-AD6B-D8EC369DD75A}"/>
            </c:ext>
          </c:extLst>
        </c:ser>
        <c:ser>
          <c:idx val="3"/>
          <c:order val="3"/>
          <c:tx>
            <c:strRef>
              <c:f>Sayfa1!$E$1</c:f>
              <c:strCache>
                <c:ptCount val="1"/>
                <c:pt idx="0">
                  <c:v>Fikrim Yok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Sayfa1!$A$2:$A$11</c:f>
              <c:strCache>
                <c:ptCount val="10"/>
                <c:pt idx="0">
                  <c:v>Türk</c:v>
                </c:pt>
                <c:pt idx="1">
                  <c:v>Sünni</c:v>
                </c:pt>
                <c:pt idx="2">
                  <c:v>Dindar</c:v>
                </c:pt>
                <c:pt idx="3">
                  <c:v>Öğrenci</c:v>
                </c:pt>
                <c:pt idx="4">
                  <c:v>Bekar kadın</c:v>
                </c:pt>
                <c:pt idx="5">
                  <c:v>Bekar erkek</c:v>
                </c:pt>
                <c:pt idx="6">
                  <c:v>Benden farklı siyasi görüşte olan</c:v>
                </c:pt>
                <c:pt idx="7">
                  <c:v>Farklı mezhepten olan</c:v>
                </c:pt>
                <c:pt idx="8">
                  <c:v>Alevi</c:v>
                </c:pt>
                <c:pt idx="9">
                  <c:v>Yabancı ülke vatandaşı</c:v>
                </c:pt>
              </c:strCache>
            </c:strRef>
          </c:cat>
          <c:val>
            <c:numRef>
              <c:f>Sayfa1!$E$2:$E$11</c:f>
              <c:numCache>
                <c:formatCode>###0.0</c:formatCode>
                <c:ptCount val="10"/>
                <c:pt idx="0">
                  <c:v>4.1000000000000005</c:v>
                </c:pt>
                <c:pt idx="1">
                  <c:v>4.2</c:v>
                </c:pt>
                <c:pt idx="2">
                  <c:v>5.5</c:v>
                </c:pt>
                <c:pt idx="3">
                  <c:v>4.8</c:v>
                </c:pt>
                <c:pt idx="4">
                  <c:v>5.6000000000000005</c:v>
                </c:pt>
                <c:pt idx="5">
                  <c:v>5.4</c:v>
                </c:pt>
                <c:pt idx="6">
                  <c:v>5.4</c:v>
                </c:pt>
                <c:pt idx="7">
                  <c:v>5.5</c:v>
                </c:pt>
                <c:pt idx="8">
                  <c:v>4.8</c:v>
                </c:pt>
                <c:pt idx="9">
                  <c:v>6.6000000000000005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B74-144F-AD6B-D8EC369DD75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454186792"/>
        <c:axId val="405000200"/>
      </c:barChart>
      <c:catAx>
        <c:axId val="4541867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tr-TR"/>
          </a:p>
        </c:txPr>
        <c:crossAx val="405000200"/>
        <c:crosses val="autoZero"/>
        <c:auto val="1"/>
        <c:lblAlgn val="ctr"/>
        <c:lblOffset val="100"/>
        <c:noMultiLvlLbl val="0"/>
      </c:catAx>
      <c:valAx>
        <c:axId val="405000200"/>
        <c:scaling>
          <c:orientation val="minMax"/>
          <c:max val="100"/>
        </c:scaling>
        <c:delete val="1"/>
        <c:axPos val="t"/>
        <c:numFmt formatCode="###0.0" sourceLinked="1"/>
        <c:majorTickMark val="none"/>
        <c:minorTickMark val="none"/>
        <c:tickLblPos val="nextTo"/>
        <c:crossAx val="454186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5915799135286575E-2"/>
          <c:y val="0.92816363315363559"/>
          <c:w val="0.91408419897789139"/>
          <c:h val="5.7053085525681238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tr-TR"/>
    </a:p>
  </c:txPr>
  <c:externalData r:id="rId1">
    <c:autoUpdate val="0"/>
  </c:externalData>
</c:chartSpace>
</file>

<file path=ppt/charts/chart1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1"/>
          <c:order val="0"/>
          <c:tx>
            <c:strRef>
              <c:f>Sayfa1!$B$1</c:f>
              <c:strCache>
                <c:ptCount val="1"/>
                <c:pt idx="0">
                  <c:v>İsterim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Sayfa1!$A$12:$A$22</c:f>
              <c:strCache>
                <c:ptCount val="11"/>
                <c:pt idx="0">
                  <c:v>Boşanmış kadın</c:v>
                </c:pt>
                <c:pt idx="1">
                  <c:v>Hıristiyan</c:v>
                </c:pt>
                <c:pt idx="2">
                  <c:v>Arap</c:v>
                </c:pt>
                <c:pt idx="3">
                  <c:v>Musevi</c:v>
                </c:pt>
                <c:pt idx="4">
                  <c:v>Kürt</c:v>
                </c:pt>
                <c:pt idx="5">
                  <c:v>İçki içen</c:v>
                </c:pt>
                <c:pt idx="6">
                  <c:v>Rum</c:v>
                </c:pt>
                <c:pt idx="7">
                  <c:v>Ermeni</c:v>
                </c:pt>
                <c:pt idx="8">
                  <c:v>Evlenmeden birlikte yaşayan çift</c:v>
                </c:pt>
                <c:pt idx="9">
                  <c:v>Sığınmacı/mülteci</c:v>
                </c:pt>
                <c:pt idx="10">
                  <c:v>Eşcinsel</c:v>
                </c:pt>
              </c:strCache>
            </c:strRef>
          </c:cat>
          <c:val>
            <c:numRef>
              <c:f>Sayfa1!$B$12:$B$22</c:f>
              <c:numCache>
                <c:formatCode>###0.0</c:formatCode>
                <c:ptCount val="11"/>
                <c:pt idx="0">
                  <c:v>31.8</c:v>
                </c:pt>
                <c:pt idx="1">
                  <c:v>31.5</c:v>
                </c:pt>
                <c:pt idx="2">
                  <c:v>30.099999999999998</c:v>
                </c:pt>
                <c:pt idx="3">
                  <c:v>28.599999999999998</c:v>
                </c:pt>
                <c:pt idx="4">
                  <c:v>27.200000000000003</c:v>
                </c:pt>
                <c:pt idx="5">
                  <c:v>26.1</c:v>
                </c:pt>
                <c:pt idx="6">
                  <c:v>25.6</c:v>
                </c:pt>
                <c:pt idx="7">
                  <c:v>24.5</c:v>
                </c:pt>
                <c:pt idx="8">
                  <c:v>16.7</c:v>
                </c:pt>
                <c:pt idx="9">
                  <c:v>14.799999999999999</c:v>
                </c:pt>
                <c:pt idx="1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1E-9B45-A61D-E7761BC33442}"/>
            </c:ext>
          </c:extLst>
        </c:ser>
        <c:ser>
          <c:idx val="2"/>
          <c:order val="1"/>
          <c:tx>
            <c:strRef>
              <c:f>Sayfa1!$C$1</c:f>
              <c:strCache>
                <c:ptCount val="1"/>
                <c:pt idx="0">
                  <c:v>İstemem</c:v>
                </c:pt>
              </c:strCache>
            </c:strRef>
          </c:tx>
          <c:spPr>
            <a:solidFill>
              <a:srgbClr val="FF99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Sayfa1!$A$12:$A$22</c:f>
              <c:strCache>
                <c:ptCount val="11"/>
                <c:pt idx="0">
                  <c:v>Boşanmış kadın</c:v>
                </c:pt>
                <c:pt idx="1">
                  <c:v>Hıristiyan</c:v>
                </c:pt>
                <c:pt idx="2">
                  <c:v>Arap</c:v>
                </c:pt>
                <c:pt idx="3">
                  <c:v>Musevi</c:v>
                </c:pt>
                <c:pt idx="4">
                  <c:v>Kürt</c:v>
                </c:pt>
                <c:pt idx="5">
                  <c:v>İçki içen</c:v>
                </c:pt>
                <c:pt idx="6">
                  <c:v>Rum</c:v>
                </c:pt>
                <c:pt idx="7">
                  <c:v>Ermeni</c:v>
                </c:pt>
                <c:pt idx="8">
                  <c:v>Evlenmeden birlikte yaşayan çift</c:v>
                </c:pt>
                <c:pt idx="9">
                  <c:v>Sığınmacı/mülteci</c:v>
                </c:pt>
                <c:pt idx="10">
                  <c:v>Eşcinsel</c:v>
                </c:pt>
              </c:strCache>
            </c:strRef>
          </c:cat>
          <c:val>
            <c:numRef>
              <c:f>Sayfa1!$C$12:$C$22</c:f>
              <c:numCache>
                <c:formatCode>###0.0</c:formatCode>
                <c:ptCount val="11"/>
                <c:pt idx="0">
                  <c:v>20.5</c:v>
                </c:pt>
                <c:pt idx="1">
                  <c:v>26.3</c:v>
                </c:pt>
                <c:pt idx="2">
                  <c:v>25.5</c:v>
                </c:pt>
                <c:pt idx="3">
                  <c:v>29.7</c:v>
                </c:pt>
                <c:pt idx="4">
                  <c:v>29.299999999999997</c:v>
                </c:pt>
                <c:pt idx="5">
                  <c:v>33.800000000000004</c:v>
                </c:pt>
                <c:pt idx="6">
                  <c:v>31</c:v>
                </c:pt>
                <c:pt idx="7">
                  <c:v>33.5</c:v>
                </c:pt>
                <c:pt idx="8">
                  <c:v>39.800000000000004</c:v>
                </c:pt>
                <c:pt idx="9">
                  <c:v>45.800000000000004</c:v>
                </c:pt>
                <c:pt idx="10">
                  <c:v>53.800000000000004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1E-9B45-A61D-E7761BC33442}"/>
            </c:ext>
          </c:extLst>
        </c:ser>
        <c:ser>
          <c:idx val="0"/>
          <c:order val="2"/>
          <c:tx>
            <c:strRef>
              <c:f>Sayfa1!$D$1</c:f>
              <c:strCache>
                <c:ptCount val="1"/>
                <c:pt idx="0">
                  <c:v>Benim için önemli değil</c:v>
                </c:pt>
              </c:strCache>
            </c:strRef>
          </c:tx>
          <c:spPr>
            <a:solidFill>
              <a:srgbClr val="00808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Sayfa1!$A$12:$A$22</c:f>
              <c:strCache>
                <c:ptCount val="11"/>
                <c:pt idx="0">
                  <c:v>Boşanmış kadın</c:v>
                </c:pt>
                <c:pt idx="1">
                  <c:v>Hıristiyan</c:v>
                </c:pt>
                <c:pt idx="2">
                  <c:v>Arap</c:v>
                </c:pt>
                <c:pt idx="3">
                  <c:v>Musevi</c:v>
                </c:pt>
                <c:pt idx="4">
                  <c:v>Kürt</c:v>
                </c:pt>
                <c:pt idx="5">
                  <c:v>İçki içen</c:v>
                </c:pt>
                <c:pt idx="6">
                  <c:v>Rum</c:v>
                </c:pt>
                <c:pt idx="7">
                  <c:v>Ermeni</c:v>
                </c:pt>
                <c:pt idx="8">
                  <c:v>Evlenmeden birlikte yaşayan çift</c:v>
                </c:pt>
                <c:pt idx="9">
                  <c:v>Sığınmacı/mülteci</c:v>
                </c:pt>
                <c:pt idx="10">
                  <c:v>Eşcinsel</c:v>
                </c:pt>
              </c:strCache>
            </c:strRef>
          </c:cat>
          <c:val>
            <c:numRef>
              <c:f>Sayfa1!$D$12:$D$22</c:f>
              <c:numCache>
                <c:formatCode>###0.0</c:formatCode>
                <c:ptCount val="11"/>
                <c:pt idx="0">
                  <c:v>41.8</c:v>
                </c:pt>
                <c:pt idx="1">
                  <c:v>36.9</c:v>
                </c:pt>
                <c:pt idx="2">
                  <c:v>38.6</c:v>
                </c:pt>
                <c:pt idx="3">
                  <c:v>37</c:v>
                </c:pt>
                <c:pt idx="4">
                  <c:v>38.1</c:v>
                </c:pt>
                <c:pt idx="5">
                  <c:v>34.9</c:v>
                </c:pt>
                <c:pt idx="6">
                  <c:v>37.6</c:v>
                </c:pt>
                <c:pt idx="7">
                  <c:v>36.1</c:v>
                </c:pt>
                <c:pt idx="8">
                  <c:v>38.4</c:v>
                </c:pt>
                <c:pt idx="9">
                  <c:v>33.5</c:v>
                </c:pt>
                <c:pt idx="10">
                  <c:v>29.9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1E-9B45-A61D-E7761BC33442}"/>
            </c:ext>
          </c:extLst>
        </c:ser>
        <c:ser>
          <c:idx val="3"/>
          <c:order val="3"/>
          <c:tx>
            <c:strRef>
              <c:f>Sayfa1!$E$1</c:f>
              <c:strCache>
                <c:ptCount val="1"/>
                <c:pt idx="0">
                  <c:v>Fikrim Yok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Sayfa1!$A$12:$A$22</c:f>
              <c:strCache>
                <c:ptCount val="11"/>
                <c:pt idx="0">
                  <c:v>Boşanmış kadın</c:v>
                </c:pt>
                <c:pt idx="1">
                  <c:v>Hıristiyan</c:v>
                </c:pt>
                <c:pt idx="2">
                  <c:v>Arap</c:v>
                </c:pt>
                <c:pt idx="3">
                  <c:v>Musevi</c:v>
                </c:pt>
                <c:pt idx="4">
                  <c:v>Kürt</c:v>
                </c:pt>
                <c:pt idx="5">
                  <c:v>İçki içen</c:v>
                </c:pt>
                <c:pt idx="6">
                  <c:v>Rum</c:v>
                </c:pt>
                <c:pt idx="7">
                  <c:v>Ermeni</c:v>
                </c:pt>
                <c:pt idx="8">
                  <c:v>Evlenmeden birlikte yaşayan çift</c:v>
                </c:pt>
                <c:pt idx="9">
                  <c:v>Sığınmacı/mülteci</c:v>
                </c:pt>
                <c:pt idx="10">
                  <c:v>Eşcinsel</c:v>
                </c:pt>
              </c:strCache>
            </c:strRef>
          </c:cat>
          <c:val>
            <c:numRef>
              <c:f>Sayfa1!$E$12:$E$22</c:f>
              <c:numCache>
                <c:formatCode>###0.0</c:formatCode>
                <c:ptCount val="11"/>
                <c:pt idx="0">
                  <c:v>5.8999999999999995</c:v>
                </c:pt>
                <c:pt idx="1">
                  <c:v>5.3</c:v>
                </c:pt>
                <c:pt idx="2">
                  <c:v>5.8000000000000007</c:v>
                </c:pt>
                <c:pt idx="3">
                  <c:v>4.7</c:v>
                </c:pt>
                <c:pt idx="4">
                  <c:v>5.4</c:v>
                </c:pt>
                <c:pt idx="5">
                  <c:v>5.2</c:v>
                </c:pt>
                <c:pt idx="6">
                  <c:v>5.8000000000000007</c:v>
                </c:pt>
                <c:pt idx="7">
                  <c:v>5.8999999999999995</c:v>
                </c:pt>
                <c:pt idx="8">
                  <c:v>5.0999999999999996</c:v>
                </c:pt>
                <c:pt idx="9">
                  <c:v>5.8999999999999995</c:v>
                </c:pt>
                <c:pt idx="10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41E-9B45-A61D-E7761BC3344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461431088"/>
        <c:axId val="461434616"/>
      </c:barChart>
      <c:catAx>
        <c:axId val="4614310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000"/>
            </a:pPr>
            <a:endParaRPr lang="tr-TR"/>
          </a:p>
        </c:txPr>
        <c:crossAx val="461434616"/>
        <c:crosses val="autoZero"/>
        <c:auto val="1"/>
        <c:lblAlgn val="ctr"/>
        <c:lblOffset val="100"/>
        <c:noMultiLvlLbl val="0"/>
      </c:catAx>
      <c:valAx>
        <c:axId val="461434616"/>
        <c:scaling>
          <c:orientation val="minMax"/>
          <c:max val="100"/>
        </c:scaling>
        <c:delete val="1"/>
        <c:axPos val="t"/>
        <c:numFmt formatCode="###0.0" sourceLinked="1"/>
        <c:majorTickMark val="none"/>
        <c:minorTickMark val="none"/>
        <c:tickLblPos val="nextTo"/>
        <c:crossAx val="461431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5915799135286575E-2"/>
          <c:y val="0.92816363315363559"/>
          <c:w val="0.91408419897789139"/>
          <c:h val="5.7053085525681238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tr-TR"/>
    </a:p>
  </c:txPr>
  <c:externalData r:id="rId1">
    <c:autoUpdate val="0"/>
  </c:externalData>
</c:chartSpace>
</file>

<file path=ppt/charts/chart1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1"/>
          <c:order val="0"/>
          <c:tx>
            <c:strRef>
              <c:f>Sayfa1!$B$1</c:f>
              <c:strCache>
                <c:ptCount val="1"/>
                <c:pt idx="0">
                  <c:v>İsterim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Sayfa1!$A$2:$A$6</c:f>
              <c:strCache>
                <c:ptCount val="5"/>
                <c:pt idx="0">
                  <c:v>Türk</c:v>
                </c:pt>
                <c:pt idx="1">
                  <c:v>Arap</c:v>
                </c:pt>
                <c:pt idx="2">
                  <c:v>Kürt</c:v>
                </c:pt>
                <c:pt idx="3">
                  <c:v>Rum</c:v>
                </c:pt>
                <c:pt idx="4">
                  <c:v>Ermeni</c:v>
                </c:pt>
              </c:strCache>
            </c:strRef>
          </c:cat>
          <c:val>
            <c:numRef>
              <c:f>Sayfa1!$B$2:$B$6</c:f>
              <c:numCache>
                <c:formatCode>###0.0</c:formatCode>
                <c:ptCount val="5"/>
                <c:pt idx="0">
                  <c:v>57.4</c:v>
                </c:pt>
                <c:pt idx="1">
                  <c:v>30.099999999999998</c:v>
                </c:pt>
                <c:pt idx="2">
                  <c:v>27.200000000000003</c:v>
                </c:pt>
                <c:pt idx="3">
                  <c:v>25.6</c:v>
                </c:pt>
                <c:pt idx="4">
                  <c:v>24.5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88-6E43-828D-92C538B9D326}"/>
            </c:ext>
          </c:extLst>
        </c:ser>
        <c:ser>
          <c:idx val="2"/>
          <c:order val="1"/>
          <c:tx>
            <c:strRef>
              <c:f>Sayfa1!$C$1</c:f>
              <c:strCache>
                <c:ptCount val="1"/>
                <c:pt idx="0">
                  <c:v>İstemem</c:v>
                </c:pt>
              </c:strCache>
            </c:strRef>
          </c:tx>
          <c:spPr>
            <a:solidFill>
              <a:srgbClr val="FF99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Sayfa1!$A$2:$A$6</c:f>
              <c:strCache>
                <c:ptCount val="5"/>
                <c:pt idx="0">
                  <c:v>Türk</c:v>
                </c:pt>
                <c:pt idx="1">
                  <c:v>Arap</c:v>
                </c:pt>
                <c:pt idx="2">
                  <c:v>Kürt</c:v>
                </c:pt>
                <c:pt idx="3">
                  <c:v>Rum</c:v>
                </c:pt>
                <c:pt idx="4">
                  <c:v>Ermeni</c:v>
                </c:pt>
              </c:strCache>
            </c:strRef>
          </c:cat>
          <c:val>
            <c:numRef>
              <c:f>Sayfa1!$C$2:$C$6</c:f>
              <c:numCache>
                <c:formatCode>###0.0</c:formatCode>
                <c:ptCount val="5"/>
                <c:pt idx="0">
                  <c:v>3.3000000000000003</c:v>
                </c:pt>
                <c:pt idx="1">
                  <c:v>25.5</c:v>
                </c:pt>
                <c:pt idx="2">
                  <c:v>29.299999999999997</c:v>
                </c:pt>
                <c:pt idx="3">
                  <c:v>31</c:v>
                </c:pt>
                <c:pt idx="4">
                  <c:v>33.5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88-6E43-828D-92C538B9D326}"/>
            </c:ext>
          </c:extLst>
        </c:ser>
        <c:ser>
          <c:idx val="0"/>
          <c:order val="2"/>
          <c:tx>
            <c:strRef>
              <c:f>Sayfa1!$D$1</c:f>
              <c:strCache>
                <c:ptCount val="1"/>
                <c:pt idx="0">
                  <c:v>Benim için önemli değil</c:v>
                </c:pt>
              </c:strCache>
            </c:strRef>
          </c:tx>
          <c:spPr>
            <a:solidFill>
              <a:srgbClr val="00808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Sayfa1!$A$2:$A$6</c:f>
              <c:strCache>
                <c:ptCount val="5"/>
                <c:pt idx="0">
                  <c:v>Türk</c:v>
                </c:pt>
                <c:pt idx="1">
                  <c:v>Arap</c:v>
                </c:pt>
                <c:pt idx="2">
                  <c:v>Kürt</c:v>
                </c:pt>
                <c:pt idx="3">
                  <c:v>Rum</c:v>
                </c:pt>
                <c:pt idx="4">
                  <c:v>Ermeni</c:v>
                </c:pt>
              </c:strCache>
            </c:strRef>
          </c:cat>
          <c:val>
            <c:numRef>
              <c:f>Sayfa1!$D$2:$D$6</c:f>
              <c:numCache>
                <c:formatCode>###0.0</c:formatCode>
                <c:ptCount val="5"/>
                <c:pt idx="0">
                  <c:v>35.199999999999996</c:v>
                </c:pt>
                <c:pt idx="1">
                  <c:v>38.6</c:v>
                </c:pt>
                <c:pt idx="2">
                  <c:v>38.1</c:v>
                </c:pt>
                <c:pt idx="3">
                  <c:v>37.6</c:v>
                </c:pt>
                <c:pt idx="4">
                  <c:v>36.1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88-6E43-828D-92C538B9D326}"/>
            </c:ext>
          </c:extLst>
        </c:ser>
        <c:ser>
          <c:idx val="3"/>
          <c:order val="3"/>
          <c:tx>
            <c:strRef>
              <c:f>Sayfa1!$E$1</c:f>
              <c:strCache>
                <c:ptCount val="1"/>
                <c:pt idx="0">
                  <c:v>Fikrim Yok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Sayfa1!$A$2:$A$6</c:f>
              <c:strCache>
                <c:ptCount val="5"/>
                <c:pt idx="0">
                  <c:v>Türk</c:v>
                </c:pt>
                <c:pt idx="1">
                  <c:v>Arap</c:v>
                </c:pt>
                <c:pt idx="2">
                  <c:v>Kürt</c:v>
                </c:pt>
                <c:pt idx="3">
                  <c:v>Rum</c:v>
                </c:pt>
                <c:pt idx="4">
                  <c:v>Ermeni</c:v>
                </c:pt>
              </c:strCache>
            </c:strRef>
          </c:cat>
          <c:val>
            <c:numRef>
              <c:f>Sayfa1!$E$2:$E$6</c:f>
              <c:numCache>
                <c:formatCode>###0.0</c:formatCode>
                <c:ptCount val="5"/>
                <c:pt idx="0">
                  <c:v>4.1000000000000005</c:v>
                </c:pt>
                <c:pt idx="1">
                  <c:v>5.8000000000000007</c:v>
                </c:pt>
                <c:pt idx="2">
                  <c:v>5.4</c:v>
                </c:pt>
                <c:pt idx="3">
                  <c:v>5.8000000000000007</c:v>
                </c:pt>
                <c:pt idx="4">
                  <c:v>5.8999999999999995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88-6E43-828D-92C538B9D32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461432264"/>
        <c:axId val="461430304"/>
      </c:barChart>
      <c:catAx>
        <c:axId val="4614322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tr-TR"/>
          </a:p>
        </c:txPr>
        <c:crossAx val="461430304"/>
        <c:crosses val="autoZero"/>
        <c:auto val="1"/>
        <c:lblAlgn val="ctr"/>
        <c:lblOffset val="100"/>
        <c:noMultiLvlLbl val="0"/>
      </c:catAx>
      <c:valAx>
        <c:axId val="461430304"/>
        <c:scaling>
          <c:orientation val="minMax"/>
          <c:max val="100"/>
        </c:scaling>
        <c:delete val="1"/>
        <c:axPos val="t"/>
        <c:numFmt formatCode="###0.0" sourceLinked="1"/>
        <c:majorTickMark val="none"/>
        <c:minorTickMark val="none"/>
        <c:tickLblPos val="nextTo"/>
        <c:crossAx val="461432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5915799135286575E-2"/>
          <c:y val="0.92816363315363559"/>
          <c:w val="0.91408419897789139"/>
          <c:h val="5.7053085525681238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tr-TR"/>
    </a:p>
  </c:txPr>
  <c:externalData r:id="rId1">
    <c:autoUpdate val="0"/>
  </c:externalData>
</c:chartSpace>
</file>

<file path=ppt/charts/chart1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1"/>
          <c:order val="0"/>
          <c:tx>
            <c:strRef>
              <c:f>Sayfa1!$B$1</c:f>
              <c:strCache>
                <c:ptCount val="1"/>
                <c:pt idx="0">
                  <c:v>İsterim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Sayfa1!$A$2:$A$7</c:f>
              <c:strCache>
                <c:ptCount val="6"/>
                <c:pt idx="0">
                  <c:v>Sünni</c:v>
                </c:pt>
                <c:pt idx="1">
                  <c:v>Dindar</c:v>
                </c:pt>
                <c:pt idx="2">
                  <c:v>Farklı mezhepten olan</c:v>
                </c:pt>
                <c:pt idx="3">
                  <c:v>Alevi</c:v>
                </c:pt>
                <c:pt idx="4">
                  <c:v>Hıristiyan</c:v>
                </c:pt>
                <c:pt idx="5">
                  <c:v>Musevi</c:v>
                </c:pt>
              </c:strCache>
            </c:strRef>
          </c:cat>
          <c:val>
            <c:numRef>
              <c:f>Sayfa1!$B$2:$B$7</c:f>
              <c:numCache>
                <c:formatCode>###0.0</c:formatCode>
                <c:ptCount val="6"/>
                <c:pt idx="0">
                  <c:v>48.6</c:v>
                </c:pt>
                <c:pt idx="1">
                  <c:v>43.3</c:v>
                </c:pt>
                <c:pt idx="2">
                  <c:v>35.799999999999997</c:v>
                </c:pt>
                <c:pt idx="3">
                  <c:v>34.799999999999997</c:v>
                </c:pt>
                <c:pt idx="4">
                  <c:v>31.5</c:v>
                </c:pt>
                <c:pt idx="5">
                  <c:v>28.599999999999998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FF-C14D-9675-1652A7A854CC}"/>
            </c:ext>
          </c:extLst>
        </c:ser>
        <c:ser>
          <c:idx val="2"/>
          <c:order val="1"/>
          <c:tx>
            <c:strRef>
              <c:f>Sayfa1!$C$1</c:f>
              <c:strCache>
                <c:ptCount val="1"/>
                <c:pt idx="0">
                  <c:v>İstemem</c:v>
                </c:pt>
              </c:strCache>
            </c:strRef>
          </c:tx>
          <c:spPr>
            <a:solidFill>
              <a:srgbClr val="FF99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Sayfa1!$A$2:$A$7</c:f>
              <c:strCache>
                <c:ptCount val="6"/>
                <c:pt idx="0">
                  <c:v>Sünni</c:v>
                </c:pt>
                <c:pt idx="1">
                  <c:v>Dindar</c:v>
                </c:pt>
                <c:pt idx="2">
                  <c:v>Farklı mezhepten olan</c:v>
                </c:pt>
                <c:pt idx="3">
                  <c:v>Alevi</c:v>
                </c:pt>
                <c:pt idx="4">
                  <c:v>Hıristiyan</c:v>
                </c:pt>
                <c:pt idx="5">
                  <c:v>Musevi</c:v>
                </c:pt>
              </c:strCache>
            </c:strRef>
          </c:cat>
          <c:val>
            <c:numRef>
              <c:f>Sayfa1!$C$2:$C$7</c:f>
              <c:numCache>
                <c:formatCode>###0.0</c:formatCode>
                <c:ptCount val="6"/>
                <c:pt idx="0">
                  <c:v>8.4</c:v>
                </c:pt>
                <c:pt idx="1">
                  <c:v>13.600000000000001</c:v>
                </c:pt>
                <c:pt idx="2">
                  <c:v>16.400000000000002</c:v>
                </c:pt>
                <c:pt idx="3">
                  <c:v>19.2</c:v>
                </c:pt>
                <c:pt idx="4">
                  <c:v>26.3</c:v>
                </c:pt>
                <c:pt idx="5">
                  <c:v>29.7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FF-C14D-9675-1652A7A854CC}"/>
            </c:ext>
          </c:extLst>
        </c:ser>
        <c:ser>
          <c:idx val="0"/>
          <c:order val="2"/>
          <c:tx>
            <c:strRef>
              <c:f>Sayfa1!$D$1</c:f>
              <c:strCache>
                <c:ptCount val="1"/>
                <c:pt idx="0">
                  <c:v>Benim için önemli değil</c:v>
                </c:pt>
              </c:strCache>
            </c:strRef>
          </c:tx>
          <c:spPr>
            <a:solidFill>
              <a:srgbClr val="00808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Sayfa1!$A$2:$A$7</c:f>
              <c:strCache>
                <c:ptCount val="6"/>
                <c:pt idx="0">
                  <c:v>Sünni</c:v>
                </c:pt>
                <c:pt idx="1">
                  <c:v>Dindar</c:v>
                </c:pt>
                <c:pt idx="2">
                  <c:v>Farklı mezhepten olan</c:v>
                </c:pt>
                <c:pt idx="3">
                  <c:v>Alevi</c:v>
                </c:pt>
                <c:pt idx="4">
                  <c:v>Hıristiyan</c:v>
                </c:pt>
                <c:pt idx="5">
                  <c:v>Musevi</c:v>
                </c:pt>
              </c:strCache>
            </c:strRef>
          </c:cat>
          <c:val>
            <c:numRef>
              <c:f>Sayfa1!$D$2:$D$7</c:f>
              <c:numCache>
                <c:formatCode>###0.0</c:formatCode>
                <c:ptCount val="6"/>
                <c:pt idx="0">
                  <c:v>38.800000000000004</c:v>
                </c:pt>
                <c:pt idx="1">
                  <c:v>37.6</c:v>
                </c:pt>
                <c:pt idx="2">
                  <c:v>42.3</c:v>
                </c:pt>
                <c:pt idx="3">
                  <c:v>41.199999999999996</c:v>
                </c:pt>
                <c:pt idx="4">
                  <c:v>36.9</c:v>
                </c:pt>
                <c:pt idx="5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FF-C14D-9675-1652A7A854CC}"/>
            </c:ext>
          </c:extLst>
        </c:ser>
        <c:ser>
          <c:idx val="3"/>
          <c:order val="3"/>
          <c:tx>
            <c:strRef>
              <c:f>Sayfa1!$E$1</c:f>
              <c:strCache>
                <c:ptCount val="1"/>
                <c:pt idx="0">
                  <c:v>Fikrim Yok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Sayfa1!$A$2:$A$7</c:f>
              <c:strCache>
                <c:ptCount val="6"/>
                <c:pt idx="0">
                  <c:v>Sünni</c:v>
                </c:pt>
                <c:pt idx="1">
                  <c:v>Dindar</c:v>
                </c:pt>
                <c:pt idx="2">
                  <c:v>Farklı mezhepten olan</c:v>
                </c:pt>
                <c:pt idx="3">
                  <c:v>Alevi</c:v>
                </c:pt>
                <c:pt idx="4">
                  <c:v>Hıristiyan</c:v>
                </c:pt>
                <c:pt idx="5">
                  <c:v>Musevi</c:v>
                </c:pt>
              </c:strCache>
            </c:strRef>
          </c:cat>
          <c:val>
            <c:numRef>
              <c:f>Sayfa1!$E$2:$E$7</c:f>
              <c:numCache>
                <c:formatCode>###0.0</c:formatCode>
                <c:ptCount val="6"/>
                <c:pt idx="0">
                  <c:v>4.2</c:v>
                </c:pt>
                <c:pt idx="1">
                  <c:v>5.5</c:v>
                </c:pt>
                <c:pt idx="2">
                  <c:v>5.5</c:v>
                </c:pt>
                <c:pt idx="3">
                  <c:v>4.8</c:v>
                </c:pt>
                <c:pt idx="4">
                  <c:v>5.3</c:v>
                </c:pt>
                <c:pt idx="5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DFF-C14D-9675-1652A7A854C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461433832"/>
        <c:axId val="461427560"/>
      </c:barChart>
      <c:catAx>
        <c:axId val="4614338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tr-TR"/>
          </a:p>
        </c:txPr>
        <c:crossAx val="461427560"/>
        <c:crosses val="autoZero"/>
        <c:auto val="1"/>
        <c:lblAlgn val="ctr"/>
        <c:lblOffset val="100"/>
        <c:noMultiLvlLbl val="0"/>
      </c:catAx>
      <c:valAx>
        <c:axId val="461427560"/>
        <c:scaling>
          <c:orientation val="minMax"/>
          <c:max val="100"/>
        </c:scaling>
        <c:delete val="1"/>
        <c:axPos val="t"/>
        <c:numFmt formatCode="###0.0" sourceLinked="1"/>
        <c:majorTickMark val="none"/>
        <c:minorTickMark val="none"/>
        <c:tickLblPos val="nextTo"/>
        <c:crossAx val="461433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5915799135286575E-2"/>
          <c:y val="0.92816363315363559"/>
          <c:w val="0.91408419897789139"/>
          <c:h val="5.7053085525681238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tr-TR"/>
    </a:p>
  </c:txPr>
  <c:externalData r:id="rId1">
    <c:autoUpdate val="0"/>
  </c:externalData>
</c:chartSpace>
</file>

<file path=ppt/charts/chart1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1"/>
          <c:order val="0"/>
          <c:tx>
            <c:strRef>
              <c:f>Sayfa1!$B$1</c:f>
              <c:strCache>
                <c:ptCount val="1"/>
                <c:pt idx="0">
                  <c:v>İsterim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Sayfa1!$A$2:$A$11</c:f>
              <c:strCache>
                <c:ptCount val="10"/>
                <c:pt idx="0">
                  <c:v>Öğrenci</c:v>
                </c:pt>
                <c:pt idx="1">
                  <c:v>Bekar kadın</c:v>
                </c:pt>
                <c:pt idx="2">
                  <c:v>Bekar erkek</c:v>
                </c:pt>
                <c:pt idx="3">
                  <c:v>Benden farklı siyasi görüşte olan</c:v>
                </c:pt>
                <c:pt idx="4">
                  <c:v>Yabancı ülke vatandaşı</c:v>
                </c:pt>
                <c:pt idx="5">
                  <c:v>Boşanmış kadın</c:v>
                </c:pt>
                <c:pt idx="6">
                  <c:v>İçki içen</c:v>
                </c:pt>
                <c:pt idx="7">
                  <c:v>Evlenmeden birlikte yaşayan çift</c:v>
                </c:pt>
                <c:pt idx="8">
                  <c:v>Sığınmacı/mülteci</c:v>
                </c:pt>
                <c:pt idx="9">
                  <c:v>Eşcinsel</c:v>
                </c:pt>
              </c:strCache>
            </c:strRef>
          </c:cat>
          <c:val>
            <c:numRef>
              <c:f>Sayfa1!$B$2:$B$11</c:f>
              <c:numCache>
                <c:formatCode>###0.0</c:formatCode>
                <c:ptCount val="10"/>
                <c:pt idx="0">
                  <c:v>40.699999999999996</c:v>
                </c:pt>
                <c:pt idx="1">
                  <c:v>40</c:v>
                </c:pt>
                <c:pt idx="2">
                  <c:v>38.299999999999997</c:v>
                </c:pt>
                <c:pt idx="3">
                  <c:v>36.1</c:v>
                </c:pt>
                <c:pt idx="4">
                  <c:v>32.700000000000003</c:v>
                </c:pt>
                <c:pt idx="5">
                  <c:v>31.8</c:v>
                </c:pt>
                <c:pt idx="6">
                  <c:v>26.1</c:v>
                </c:pt>
                <c:pt idx="7">
                  <c:v>16.7</c:v>
                </c:pt>
                <c:pt idx="8">
                  <c:v>14.799999999999999</c:v>
                </c:pt>
                <c:pt idx="9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DF-0F40-BC08-155F58B4BC29}"/>
            </c:ext>
          </c:extLst>
        </c:ser>
        <c:ser>
          <c:idx val="2"/>
          <c:order val="1"/>
          <c:tx>
            <c:strRef>
              <c:f>Sayfa1!$C$1</c:f>
              <c:strCache>
                <c:ptCount val="1"/>
                <c:pt idx="0">
                  <c:v>İstemem</c:v>
                </c:pt>
              </c:strCache>
            </c:strRef>
          </c:tx>
          <c:spPr>
            <a:solidFill>
              <a:srgbClr val="FF99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Sayfa1!$A$2:$A$11</c:f>
              <c:strCache>
                <c:ptCount val="10"/>
                <c:pt idx="0">
                  <c:v>Öğrenci</c:v>
                </c:pt>
                <c:pt idx="1">
                  <c:v>Bekar kadın</c:v>
                </c:pt>
                <c:pt idx="2">
                  <c:v>Bekar erkek</c:v>
                </c:pt>
                <c:pt idx="3">
                  <c:v>Benden farklı siyasi görüşte olan</c:v>
                </c:pt>
                <c:pt idx="4">
                  <c:v>Yabancı ülke vatandaşı</c:v>
                </c:pt>
                <c:pt idx="5">
                  <c:v>Boşanmış kadın</c:v>
                </c:pt>
                <c:pt idx="6">
                  <c:v>İçki içen</c:v>
                </c:pt>
                <c:pt idx="7">
                  <c:v>Evlenmeden birlikte yaşayan çift</c:v>
                </c:pt>
                <c:pt idx="8">
                  <c:v>Sığınmacı/mülteci</c:v>
                </c:pt>
                <c:pt idx="9">
                  <c:v>Eşcinsel</c:v>
                </c:pt>
              </c:strCache>
            </c:strRef>
          </c:cat>
          <c:val>
            <c:numRef>
              <c:f>Sayfa1!$C$2:$C$11</c:f>
              <c:numCache>
                <c:formatCode>###0.0</c:formatCode>
                <c:ptCount val="10"/>
                <c:pt idx="0">
                  <c:v>10.7</c:v>
                </c:pt>
                <c:pt idx="1">
                  <c:v>14.099999999999998</c:v>
                </c:pt>
                <c:pt idx="2">
                  <c:v>16.2</c:v>
                </c:pt>
                <c:pt idx="3">
                  <c:v>14.499999999999998</c:v>
                </c:pt>
                <c:pt idx="4">
                  <c:v>19.600000000000001</c:v>
                </c:pt>
                <c:pt idx="5">
                  <c:v>20.5</c:v>
                </c:pt>
                <c:pt idx="6">
                  <c:v>33.800000000000004</c:v>
                </c:pt>
                <c:pt idx="7">
                  <c:v>39.800000000000004</c:v>
                </c:pt>
                <c:pt idx="8">
                  <c:v>45.800000000000004</c:v>
                </c:pt>
                <c:pt idx="9">
                  <c:v>53.800000000000004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DF-0F40-BC08-155F58B4BC29}"/>
            </c:ext>
          </c:extLst>
        </c:ser>
        <c:ser>
          <c:idx val="0"/>
          <c:order val="2"/>
          <c:tx>
            <c:strRef>
              <c:f>Sayfa1!$D$1</c:f>
              <c:strCache>
                <c:ptCount val="1"/>
                <c:pt idx="0">
                  <c:v>Benim için önemli değil</c:v>
                </c:pt>
              </c:strCache>
            </c:strRef>
          </c:tx>
          <c:spPr>
            <a:solidFill>
              <a:srgbClr val="00808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Sayfa1!$A$2:$A$11</c:f>
              <c:strCache>
                <c:ptCount val="10"/>
                <c:pt idx="0">
                  <c:v>Öğrenci</c:v>
                </c:pt>
                <c:pt idx="1">
                  <c:v>Bekar kadın</c:v>
                </c:pt>
                <c:pt idx="2">
                  <c:v>Bekar erkek</c:v>
                </c:pt>
                <c:pt idx="3">
                  <c:v>Benden farklı siyasi görüşte olan</c:v>
                </c:pt>
                <c:pt idx="4">
                  <c:v>Yabancı ülke vatandaşı</c:v>
                </c:pt>
                <c:pt idx="5">
                  <c:v>Boşanmış kadın</c:v>
                </c:pt>
                <c:pt idx="6">
                  <c:v>İçki içen</c:v>
                </c:pt>
                <c:pt idx="7">
                  <c:v>Evlenmeden birlikte yaşayan çift</c:v>
                </c:pt>
                <c:pt idx="8">
                  <c:v>Sığınmacı/mülteci</c:v>
                </c:pt>
                <c:pt idx="9">
                  <c:v>Eşcinsel</c:v>
                </c:pt>
              </c:strCache>
            </c:strRef>
          </c:cat>
          <c:val>
            <c:numRef>
              <c:f>Sayfa1!$D$2:$D$11</c:f>
              <c:numCache>
                <c:formatCode>###0.0</c:formatCode>
                <c:ptCount val="10"/>
                <c:pt idx="0">
                  <c:v>43.8</c:v>
                </c:pt>
                <c:pt idx="1">
                  <c:v>40.300000000000004</c:v>
                </c:pt>
                <c:pt idx="2">
                  <c:v>40.1</c:v>
                </c:pt>
                <c:pt idx="3">
                  <c:v>44</c:v>
                </c:pt>
                <c:pt idx="4">
                  <c:v>41.099999999999994</c:v>
                </c:pt>
                <c:pt idx="5">
                  <c:v>41.8</c:v>
                </c:pt>
                <c:pt idx="6">
                  <c:v>34.9</c:v>
                </c:pt>
                <c:pt idx="7">
                  <c:v>38.4</c:v>
                </c:pt>
                <c:pt idx="8">
                  <c:v>33.5</c:v>
                </c:pt>
                <c:pt idx="9">
                  <c:v>29.9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DF-0F40-BC08-155F58B4BC29}"/>
            </c:ext>
          </c:extLst>
        </c:ser>
        <c:ser>
          <c:idx val="3"/>
          <c:order val="3"/>
          <c:tx>
            <c:strRef>
              <c:f>Sayfa1!$E$1</c:f>
              <c:strCache>
                <c:ptCount val="1"/>
                <c:pt idx="0">
                  <c:v>Fikrim Yok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Sayfa1!$A$2:$A$11</c:f>
              <c:strCache>
                <c:ptCount val="10"/>
                <c:pt idx="0">
                  <c:v>Öğrenci</c:v>
                </c:pt>
                <c:pt idx="1">
                  <c:v>Bekar kadın</c:v>
                </c:pt>
                <c:pt idx="2">
                  <c:v>Bekar erkek</c:v>
                </c:pt>
                <c:pt idx="3">
                  <c:v>Benden farklı siyasi görüşte olan</c:v>
                </c:pt>
                <c:pt idx="4">
                  <c:v>Yabancı ülke vatandaşı</c:v>
                </c:pt>
                <c:pt idx="5">
                  <c:v>Boşanmış kadın</c:v>
                </c:pt>
                <c:pt idx="6">
                  <c:v>İçki içen</c:v>
                </c:pt>
                <c:pt idx="7">
                  <c:v>Evlenmeden birlikte yaşayan çift</c:v>
                </c:pt>
                <c:pt idx="8">
                  <c:v>Sığınmacı/mülteci</c:v>
                </c:pt>
                <c:pt idx="9">
                  <c:v>Eşcinsel</c:v>
                </c:pt>
              </c:strCache>
            </c:strRef>
          </c:cat>
          <c:val>
            <c:numRef>
              <c:f>Sayfa1!$E$2:$E$11</c:f>
              <c:numCache>
                <c:formatCode>###0.0</c:formatCode>
                <c:ptCount val="10"/>
                <c:pt idx="0">
                  <c:v>4.8</c:v>
                </c:pt>
                <c:pt idx="1">
                  <c:v>5.6000000000000005</c:v>
                </c:pt>
                <c:pt idx="2">
                  <c:v>5.4</c:v>
                </c:pt>
                <c:pt idx="3">
                  <c:v>5.4</c:v>
                </c:pt>
                <c:pt idx="4">
                  <c:v>6.6000000000000005</c:v>
                </c:pt>
                <c:pt idx="5">
                  <c:v>5.8999999999999995</c:v>
                </c:pt>
                <c:pt idx="6">
                  <c:v>5.2</c:v>
                </c:pt>
                <c:pt idx="7">
                  <c:v>5.0999999999999996</c:v>
                </c:pt>
                <c:pt idx="8">
                  <c:v>5.8999999999999995</c:v>
                </c:pt>
                <c:pt idx="9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DF-0F40-BC08-155F58B4BC2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461432656"/>
        <c:axId val="461431872"/>
      </c:barChart>
      <c:catAx>
        <c:axId val="4614326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tr-TR"/>
          </a:p>
        </c:txPr>
        <c:crossAx val="461431872"/>
        <c:crosses val="autoZero"/>
        <c:auto val="1"/>
        <c:lblAlgn val="ctr"/>
        <c:lblOffset val="100"/>
        <c:noMultiLvlLbl val="0"/>
      </c:catAx>
      <c:valAx>
        <c:axId val="461431872"/>
        <c:scaling>
          <c:orientation val="minMax"/>
          <c:max val="100"/>
        </c:scaling>
        <c:delete val="1"/>
        <c:axPos val="t"/>
        <c:numFmt formatCode="###0.0" sourceLinked="1"/>
        <c:majorTickMark val="none"/>
        <c:minorTickMark val="none"/>
        <c:tickLblPos val="nextTo"/>
        <c:crossAx val="461432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5915799135286575E-2"/>
          <c:y val="0.92816363315363559"/>
          <c:w val="0.91408419897789139"/>
          <c:h val="5.7053085525681238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tr-TR"/>
    </a:p>
  </c:txPr>
  <c:externalData r:id="rId1">
    <c:autoUpdate val="0"/>
  </c:externalData>
</c:chartSpace>
</file>

<file path=ppt/charts/chart1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333815546590271"/>
          <c:y val="6.1005643941652067E-2"/>
          <c:w val="0.48468667838273238"/>
          <c:h val="0.874053907500396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Genel</c:v>
                </c:pt>
              </c:strCache>
            </c:strRef>
          </c:tx>
          <c:spPr>
            <a:solidFill>
              <a:srgbClr val="FF0000"/>
            </a:solidFill>
            <a:ln w="25785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numFmt formatCode="0.0" sourceLinked="0"/>
            <c:spPr>
              <a:noFill/>
              <a:ln w="2578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Gayrimüslim birisiyle</c:v>
                </c:pt>
                <c:pt idx="1">
                  <c:v>Yabancı ülke vatandaşı ile</c:v>
                </c:pt>
                <c:pt idx="2">
                  <c:v>Etnik olarak farklı olan birisiyle</c:v>
                </c:pt>
                <c:pt idx="3">
                  <c:v>Eğitim düzeyi farklı birisiyle</c:v>
                </c:pt>
                <c:pt idx="4">
                  <c:v>Mezhebi farklı olan birisiyle</c:v>
                </c:pt>
                <c:pt idx="5">
                  <c:v>Dindar olmayan birisiyle</c:v>
                </c:pt>
                <c:pt idx="6">
                  <c:v>Farklı kültürel/sosyolojik yapıda birisiyle</c:v>
                </c:pt>
                <c:pt idx="7">
                  <c:v>Gelir durumu düşük birisiyle</c:v>
                </c:pt>
              </c:strCache>
            </c:strRef>
          </c:cat>
          <c:val>
            <c:numRef>
              <c:f>Sheet1!$B$2:$B$9</c:f>
              <c:numCache>
                <c:formatCode>###0.0</c:formatCode>
                <c:ptCount val="8"/>
                <c:pt idx="0">
                  <c:v>27.900000000000002</c:v>
                </c:pt>
                <c:pt idx="1">
                  <c:v>27.400000000000002</c:v>
                </c:pt>
                <c:pt idx="2">
                  <c:v>20.100000000000001</c:v>
                </c:pt>
                <c:pt idx="3">
                  <c:v>15.8</c:v>
                </c:pt>
                <c:pt idx="4">
                  <c:v>14.2</c:v>
                </c:pt>
                <c:pt idx="5">
                  <c:v>10.100000000000001</c:v>
                </c:pt>
                <c:pt idx="6">
                  <c:v>8.5</c:v>
                </c:pt>
                <c:pt idx="7">
                  <c:v>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51-6145-BF27-0CCF6B9D27A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435014360"/>
        <c:axId val="435013576"/>
      </c:barChart>
      <c:catAx>
        <c:axId val="4350143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22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tr-TR"/>
          </a:p>
        </c:txPr>
        <c:crossAx val="4350135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5013576"/>
        <c:scaling>
          <c:orientation val="minMax"/>
          <c:max val="50"/>
          <c:min val="0"/>
        </c:scaling>
        <c:delete val="1"/>
        <c:axPos val="t"/>
        <c:numFmt formatCode="###0.0" sourceLinked="1"/>
        <c:majorTickMark val="out"/>
        <c:minorTickMark val="none"/>
        <c:tickLblPos val="none"/>
        <c:crossAx val="435014360"/>
        <c:crosses val="autoZero"/>
        <c:crossBetween val="between"/>
        <c:majorUnit val="10"/>
      </c:valAx>
      <c:spPr>
        <a:noFill/>
        <a:ln w="2578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tr-TR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2609722705166899"/>
          <c:y val="0"/>
          <c:w val="0.5624862211473789"/>
          <c:h val="0.915396525606501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 w="25526"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9D-4342-B443-AAA8DC207686}"/>
                </c:ext>
              </c:extLst>
            </c:dLbl>
            <c:dLbl>
              <c:idx val="1"/>
              <c:layout>
                <c:manualLayout>
                  <c:x val="-1.36845691720491E-2"/>
                  <c:y val="1.15852109550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9D-4342-B443-AAA8DC207686}"/>
                </c:ext>
              </c:extLst>
            </c:dLbl>
            <c:dLbl>
              <c:idx val="3"/>
              <c:layout>
                <c:manualLayout>
                  <c:x val="0"/>
                  <c:y val="2.94442365573149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09D-4342-B443-AAA8DC207686}"/>
                </c:ext>
              </c:extLst>
            </c:dLbl>
            <c:dLbl>
              <c:idx val="4"/>
              <c:layout>
                <c:manualLayout>
                  <c:x val="-5.0176173991402994E-17"/>
                  <c:y val="1.0618817902296456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09D-4342-B443-AAA8DC207686}"/>
                </c:ext>
              </c:extLst>
            </c:dLbl>
            <c:numFmt formatCode="0.0" sourceLinked="0"/>
            <c:spPr>
              <a:noFill/>
              <a:ln w="25526">
                <a:noFill/>
              </a:ln>
            </c:spPr>
            <c:txPr>
              <a:bodyPr/>
              <a:lstStyle/>
              <a:p>
                <a:pPr>
                  <a:defRPr sz="1000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Müslüman</c:v>
                </c:pt>
                <c:pt idx="1">
                  <c:v>Sünni</c:v>
                </c:pt>
                <c:pt idx="2">
                  <c:v>Alevi</c:v>
                </c:pt>
                <c:pt idx="3">
                  <c:v>Musevi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85.9</c:v>
                </c:pt>
                <c:pt idx="1">
                  <c:v>8.7999999999999989</c:v>
                </c:pt>
                <c:pt idx="2">
                  <c:v>2.1999999999999997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9D-4342-B443-AAA8DC2076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FFFF">
                <a:lumMod val="50000"/>
              </a:srgb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-1.0947655337639268E-2"/>
                  <c:y val="3.4205606709406951E-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09D-4342-B443-AAA8DC207686}"/>
                </c:ext>
              </c:extLst>
            </c:dLbl>
            <c:dLbl>
              <c:idx val="1"/>
              <c:layout>
                <c:manualLayout>
                  <c:x val="-5.4738276688196799E-3"/>
                  <c:y val="4.5607475612542602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09D-4342-B443-AAA8DC207686}"/>
                </c:ext>
              </c:extLst>
            </c:dLbl>
            <c:dLbl>
              <c:idx val="2"/>
              <c:layout>
                <c:manualLayout>
                  <c:x val="8.2105259982031206E-3"/>
                  <c:y val="-2.884672832493320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09D-4342-B443-AAA8DC207686}"/>
                </c:ext>
              </c:extLst>
            </c:dLbl>
            <c:dLbl>
              <c:idx val="4"/>
              <c:layout>
                <c:manualLayout>
                  <c:x val="-5.0176173991402994E-17"/>
                  <c:y val="2.75149900370469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09D-4342-B443-AAA8DC207686}"/>
                </c:ext>
              </c:extLst>
            </c:dLbl>
            <c:dLbl>
              <c:idx val="5"/>
              <c:layout>
                <c:manualLayout>
                  <c:x val="-5.0176173991403E-17"/>
                  <c:y val="-8.8332709671943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09D-4342-B443-AAA8DC207686}"/>
                </c:ext>
              </c:extLst>
            </c:dLbl>
            <c:dLbl>
              <c:idx val="6"/>
              <c:layout>
                <c:manualLayout>
                  <c:x val="0"/>
                  <c:y val="-1.17776946229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09D-4342-B443-AAA8DC20768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Müslüman</c:v>
                </c:pt>
                <c:pt idx="1">
                  <c:v>Sünni</c:v>
                </c:pt>
                <c:pt idx="2">
                  <c:v>Alevi</c:v>
                </c:pt>
                <c:pt idx="3">
                  <c:v>Musevi</c:v>
                </c:pt>
              </c:strCache>
            </c:strRef>
          </c:cat>
          <c:val>
            <c:numRef>
              <c:f>Sheet1!$C$2:$C$5</c:f>
              <c:numCache>
                <c:formatCode>#,##0.0</c:formatCode>
                <c:ptCount val="4"/>
                <c:pt idx="0">
                  <c:v>82.9</c:v>
                </c:pt>
                <c:pt idx="1">
                  <c:v>11.2</c:v>
                </c:pt>
                <c:pt idx="2">
                  <c:v>3.4</c:v>
                </c:pt>
                <c:pt idx="3" formatCode="General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09D-4342-B443-AAA8DC2076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454050592"/>
        <c:axId val="454050984"/>
      </c:barChart>
      <c:catAx>
        <c:axId val="4540505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25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tr-TR"/>
          </a:p>
        </c:txPr>
        <c:crossAx val="4540509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54050984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one"/>
        <c:crossAx val="45405059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273168568247102"/>
          <c:y val="0.92750121657941198"/>
          <c:w val="0.2388319368966802"/>
          <c:h val="5.2226260510812847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tr-TR"/>
    </a:p>
  </c:txPr>
  <c:externalData r:id="rId2">
    <c:autoUpdate val="0"/>
  </c:externalData>
</c:chartSpace>
</file>

<file path=ppt/charts/chart1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903260527667498"/>
          <c:y val="2.89561524673046E-2"/>
          <c:w val="0.40599922658166182"/>
          <c:h val="0.863002576828113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 w="25785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-1.01751514788955E-2"/>
                  <c:y val="-6.29696568514427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31C-D641-A41B-78697143F270}"/>
                </c:ext>
              </c:extLst>
            </c:dLbl>
            <c:numFmt formatCode="0.0" sourceLinked="0"/>
            <c:spPr>
              <a:noFill/>
              <a:ln w="2578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Türkiye'de demokrasi zayıflamaktadır</c:v>
                </c:pt>
                <c:pt idx="1">
                  <c:v>Türkiye demokratik bir ülkedir</c:v>
                </c:pt>
                <c:pt idx="2">
                  <c:v>Türkiye demokratikleşmekte olan bir ülkedir</c:v>
                </c:pt>
                <c:pt idx="3">
                  <c:v>Türkiye'de demokrasi yoktur</c:v>
                </c:pt>
              </c:strCache>
            </c:strRef>
          </c:cat>
          <c:val>
            <c:numRef>
              <c:f>Sheet1!$B$2:$B$5</c:f>
              <c:numCache>
                <c:formatCode>###0.0</c:formatCode>
                <c:ptCount val="4"/>
                <c:pt idx="0">
                  <c:v>33.5</c:v>
                </c:pt>
                <c:pt idx="1">
                  <c:v>29.4</c:v>
                </c:pt>
                <c:pt idx="2">
                  <c:v>27.700000000000003</c:v>
                </c:pt>
                <c:pt idx="3">
                  <c:v>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1C-D641-A41B-78697143F2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99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Türkiye'de demokrasi zayıflamaktadır</c:v>
                </c:pt>
                <c:pt idx="1">
                  <c:v>Türkiye demokratik bir ülkedir</c:v>
                </c:pt>
                <c:pt idx="2">
                  <c:v>Türkiye demokratikleşmekte olan bir ülkedir</c:v>
                </c:pt>
                <c:pt idx="3">
                  <c:v>Türkiye'de demokrasi yoktur</c:v>
                </c:pt>
              </c:strCache>
            </c:strRef>
          </c:cat>
          <c:val>
            <c:numRef>
              <c:f>Sheet1!$C$2:$C$5</c:f>
              <c:numCache>
                <c:formatCode>#,##0.0</c:formatCode>
                <c:ptCount val="4"/>
                <c:pt idx="0">
                  <c:v>36.1</c:v>
                </c:pt>
                <c:pt idx="1">
                  <c:v>31</c:v>
                </c:pt>
                <c:pt idx="2">
                  <c:v>27.3</c:v>
                </c:pt>
                <c:pt idx="3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1C-D641-A41B-78697143F27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808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Türkiye'de demokrasi zayıflamaktadır</c:v>
                </c:pt>
                <c:pt idx="1">
                  <c:v>Türkiye demokratik bir ülkedir</c:v>
                </c:pt>
                <c:pt idx="2">
                  <c:v>Türkiye demokratikleşmekte olan bir ülkedir</c:v>
                </c:pt>
                <c:pt idx="3">
                  <c:v>Türkiye'de demokrasi yoktur</c:v>
                </c:pt>
              </c:strCache>
            </c:strRef>
          </c:cat>
          <c:val>
            <c:numRef>
              <c:f>Sheet1!$D$2:$D$5</c:f>
              <c:numCache>
                <c:formatCode>0.0</c:formatCode>
                <c:ptCount val="4"/>
                <c:pt idx="0">
                  <c:v>28</c:v>
                </c:pt>
                <c:pt idx="1">
                  <c:v>35.6</c:v>
                </c:pt>
                <c:pt idx="2">
                  <c:v>20.399999999999999</c:v>
                </c:pt>
                <c:pt idx="3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31C-D641-A41B-78697143F2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536342584"/>
        <c:axId val="536340232"/>
      </c:barChart>
      <c:catAx>
        <c:axId val="53634258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22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tr-TR"/>
          </a:p>
        </c:txPr>
        <c:crossAx val="5363402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36340232"/>
        <c:scaling>
          <c:orientation val="minMax"/>
          <c:min val="0"/>
        </c:scaling>
        <c:delete val="1"/>
        <c:axPos val="t"/>
        <c:numFmt formatCode="###0.0" sourceLinked="1"/>
        <c:majorTickMark val="out"/>
        <c:minorTickMark val="none"/>
        <c:tickLblPos val="nextTo"/>
        <c:crossAx val="536342584"/>
        <c:crosses val="autoZero"/>
        <c:crossBetween val="between"/>
        <c:majorUnit val="10"/>
      </c:valAx>
      <c:spPr>
        <a:noFill/>
        <a:ln w="25785">
          <a:noFill/>
        </a:ln>
      </c:spPr>
    </c:plotArea>
    <c:legend>
      <c:legendPos val="b"/>
      <c:layout>
        <c:manualLayout>
          <c:xMode val="edge"/>
          <c:yMode val="edge"/>
          <c:x val="0.22046161537606931"/>
          <c:y val="0.90519542970547795"/>
          <c:w val="0.60524044336953997"/>
          <c:h val="6.0567294652574787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0" i="0" u="none" strike="noStrike" baseline="0">
          <a:solidFill>
            <a:schemeClr val="tx1"/>
          </a:solidFill>
          <a:latin typeface="Arial" panose="020B0604020202020204" pitchFamily="34" charset="0"/>
          <a:ea typeface="Verdana"/>
          <a:cs typeface="Arial" panose="020B0604020202020204" pitchFamily="34" charset="0"/>
        </a:defRPr>
      </a:pPr>
      <a:endParaRPr lang="tr-TR"/>
    </a:p>
  </c:txPr>
  <c:externalData r:id="rId2">
    <c:autoUpdate val="0"/>
  </c:externalData>
</c:chartSpace>
</file>

<file path=ppt/charts/chart1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26212606842897"/>
          <c:y val="3.0794638338244602E-2"/>
          <c:w val="0.73173787393158096"/>
          <c:h val="0.87213986805698895"/>
        </c:manualLayout>
      </c:layout>
      <c:barChart>
        <c:barDir val="bar"/>
        <c:grouping val="stacked"/>
        <c:varyColors val="0"/>
        <c:ser>
          <c:idx val="5"/>
          <c:order val="0"/>
          <c:tx>
            <c:strRef>
              <c:f>Sheet1!$C$2</c:f>
              <c:strCache>
                <c:ptCount val="1"/>
                <c:pt idx="0">
                  <c:v>Kesinlikle katılıyorum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25320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Sheet1!$B$3:$B$20</c:f>
              <c:strCache>
                <c:ptCount val="18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2015</c:v>
                </c:pt>
                <c:pt idx="4">
                  <c:v>2014</c:v>
                </c:pt>
                <c:pt idx="5">
                  <c:v>2013</c:v>
                </c:pt>
                <c:pt idx="6">
                  <c:v>2018</c:v>
                </c:pt>
                <c:pt idx="7">
                  <c:v>2017</c:v>
                </c:pt>
                <c:pt idx="8">
                  <c:v>2016</c:v>
                </c:pt>
                <c:pt idx="9">
                  <c:v>2015</c:v>
                </c:pt>
                <c:pt idx="10">
                  <c:v>2014</c:v>
                </c:pt>
                <c:pt idx="11">
                  <c:v>2013</c:v>
                </c:pt>
                <c:pt idx="12">
                  <c:v>2018</c:v>
                </c:pt>
                <c:pt idx="13">
                  <c:v>2017</c:v>
                </c:pt>
                <c:pt idx="14">
                  <c:v>2016</c:v>
                </c:pt>
                <c:pt idx="15">
                  <c:v>2015</c:v>
                </c:pt>
                <c:pt idx="16">
                  <c:v>2014</c:v>
                </c:pt>
                <c:pt idx="17">
                  <c:v>2013</c:v>
                </c:pt>
              </c:strCache>
            </c:strRef>
          </c:cat>
          <c:val>
            <c:numRef>
              <c:f>Sheet1!$C$3:$C$20</c:f>
              <c:numCache>
                <c:formatCode>#,##0.0</c:formatCode>
                <c:ptCount val="18"/>
                <c:pt idx="0" formatCode="###0.0">
                  <c:v>4.7</c:v>
                </c:pt>
                <c:pt idx="1">
                  <c:v>9.8000000000000007</c:v>
                </c:pt>
                <c:pt idx="2" formatCode="0.0">
                  <c:v>12.7</c:v>
                </c:pt>
                <c:pt idx="3" formatCode="0.0">
                  <c:v>7.4</c:v>
                </c:pt>
                <c:pt idx="4" formatCode="0.0">
                  <c:v>5.0999999999999996</c:v>
                </c:pt>
                <c:pt idx="5" formatCode="0.0">
                  <c:v>8.4</c:v>
                </c:pt>
                <c:pt idx="6" formatCode="###0.0">
                  <c:v>4</c:v>
                </c:pt>
                <c:pt idx="7">
                  <c:v>6.3</c:v>
                </c:pt>
                <c:pt idx="8" formatCode="0.0">
                  <c:v>8</c:v>
                </c:pt>
                <c:pt idx="9" formatCode="0.0">
                  <c:v>9</c:v>
                </c:pt>
                <c:pt idx="10" formatCode="0.0">
                  <c:v>3.3</c:v>
                </c:pt>
                <c:pt idx="11" formatCode="0.0">
                  <c:v>4.5</c:v>
                </c:pt>
                <c:pt idx="12" formatCode="###0.0">
                  <c:v>4.7</c:v>
                </c:pt>
                <c:pt idx="13">
                  <c:v>9</c:v>
                </c:pt>
                <c:pt idx="14" formatCode="0.0">
                  <c:v>11</c:v>
                </c:pt>
                <c:pt idx="15" formatCode="0.0">
                  <c:v>7.9</c:v>
                </c:pt>
                <c:pt idx="16" formatCode="0.0">
                  <c:v>4.0999999999999996</c:v>
                </c:pt>
                <c:pt idx="17" formatCode="0.0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A9-3443-A3CE-234BDF224AB1}"/>
            </c:ext>
          </c:extLst>
        </c:ser>
        <c:ser>
          <c:idx val="6"/>
          <c:order val="1"/>
          <c:tx>
            <c:strRef>
              <c:f>Sheet1!$D$2</c:f>
              <c:strCache>
                <c:ptCount val="1"/>
                <c:pt idx="0">
                  <c:v>Katılıyorum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5320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Sheet1!$B$3:$B$20</c:f>
              <c:strCache>
                <c:ptCount val="18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2015</c:v>
                </c:pt>
                <c:pt idx="4">
                  <c:v>2014</c:v>
                </c:pt>
                <c:pt idx="5">
                  <c:v>2013</c:v>
                </c:pt>
                <c:pt idx="6">
                  <c:v>2018</c:v>
                </c:pt>
                <c:pt idx="7">
                  <c:v>2017</c:v>
                </c:pt>
                <c:pt idx="8">
                  <c:v>2016</c:v>
                </c:pt>
                <c:pt idx="9">
                  <c:v>2015</c:v>
                </c:pt>
                <c:pt idx="10">
                  <c:v>2014</c:v>
                </c:pt>
                <c:pt idx="11">
                  <c:v>2013</c:v>
                </c:pt>
                <c:pt idx="12">
                  <c:v>2018</c:v>
                </c:pt>
                <c:pt idx="13">
                  <c:v>2017</c:v>
                </c:pt>
                <c:pt idx="14">
                  <c:v>2016</c:v>
                </c:pt>
                <c:pt idx="15">
                  <c:v>2015</c:v>
                </c:pt>
                <c:pt idx="16">
                  <c:v>2014</c:v>
                </c:pt>
                <c:pt idx="17">
                  <c:v>2013</c:v>
                </c:pt>
              </c:strCache>
            </c:strRef>
          </c:cat>
          <c:val>
            <c:numRef>
              <c:f>Sheet1!$D$3:$D$20</c:f>
              <c:numCache>
                <c:formatCode>#,##0.0</c:formatCode>
                <c:ptCount val="18"/>
                <c:pt idx="0" formatCode="###0.0">
                  <c:v>33.6</c:v>
                </c:pt>
                <c:pt idx="1">
                  <c:v>38.200000000000003</c:v>
                </c:pt>
                <c:pt idx="2" formatCode="0.0">
                  <c:v>33.5</c:v>
                </c:pt>
                <c:pt idx="3" formatCode="0.0">
                  <c:v>36.1</c:v>
                </c:pt>
                <c:pt idx="4" formatCode="0.0">
                  <c:v>29.2</c:v>
                </c:pt>
                <c:pt idx="5" formatCode="0.0">
                  <c:v>25.6</c:v>
                </c:pt>
                <c:pt idx="6" formatCode="###0.0">
                  <c:v>33.700000000000003</c:v>
                </c:pt>
                <c:pt idx="7">
                  <c:v>38.799999999999997</c:v>
                </c:pt>
                <c:pt idx="8" formatCode="0.0">
                  <c:v>26.8</c:v>
                </c:pt>
                <c:pt idx="9" formatCode="0.0">
                  <c:v>31.3</c:v>
                </c:pt>
                <c:pt idx="10" formatCode="0.0">
                  <c:v>21.3</c:v>
                </c:pt>
                <c:pt idx="11" formatCode="0.0">
                  <c:v>34</c:v>
                </c:pt>
                <c:pt idx="12" formatCode="###0.0">
                  <c:v>32.800000000000004</c:v>
                </c:pt>
                <c:pt idx="13">
                  <c:v>38.200000000000003</c:v>
                </c:pt>
                <c:pt idx="14" formatCode="0.0">
                  <c:v>30.1</c:v>
                </c:pt>
                <c:pt idx="15" formatCode="0.0">
                  <c:v>33.1</c:v>
                </c:pt>
                <c:pt idx="16" formatCode="0.0">
                  <c:v>23.4</c:v>
                </c:pt>
                <c:pt idx="17" formatCode="0.0">
                  <c:v>23.9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A9-3443-A3CE-234BDF224AB1}"/>
            </c:ext>
          </c:extLst>
        </c:ser>
        <c:ser>
          <c:idx val="4"/>
          <c:order val="2"/>
          <c:tx>
            <c:strRef>
              <c:f>Sheet1!$E$2</c:f>
              <c:strCache>
                <c:ptCount val="1"/>
                <c:pt idx="0">
                  <c:v>Ne katılıyorum ne katılmıyorum</c:v>
                </c:pt>
              </c:strCache>
            </c:strRef>
          </c:tx>
          <c:spPr>
            <a:solidFill>
              <a:srgbClr val="969696"/>
            </a:solidFill>
            <a:ln w="25320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Sheet1!$B$3:$B$20</c:f>
              <c:strCache>
                <c:ptCount val="18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2015</c:v>
                </c:pt>
                <c:pt idx="4">
                  <c:v>2014</c:v>
                </c:pt>
                <c:pt idx="5">
                  <c:v>2013</c:v>
                </c:pt>
                <c:pt idx="6">
                  <c:v>2018</c:v>
                </c:pt>
                <c:pt idx="7">
                  <c:v>2017</c:v>
                </c:pt>
                <c:pt idx="8">
                  <c:v>2016</c:v>
                </c:pt>
                <c:pt idx="9">
                  <c:v>2015</c:v>
                </c:pt>
                <c:pt idx="10">
                  <c:v>2014</c:v>
                </c:pt>
                <c:pt idx="11">
                  <c:v>2013</c:v>
                </c:pt>
                <c:pt idx="12">
                  <c:v>2018</c:v>
                </c:pt>
                <c:pt idx="13">
                  <c:v>2017</c:v>
                </c:pt>
                <c:pt idx="14">
                  <c:v>2016</c:v>
                </c:pt>
                <c:pt idx="15">
                  <c:v>2015</c:v>
                </c:pt>
                <c:pt idx="16">
                  <c:v>2014</c:v>
                </c:pt>
                <c:pt idx="17">
                  <c:v>2013</c:v>
                </c:pt>
              </c:strCache>
            </c:strRef>
          </c:cat>
          <c:val>
            <c:numRef>
              <c:f>Sheet1!$E$3:$E$20</c:f>
              <c:numCache>
                <c:formatCode>#,##0.0</c:formatCode>
                <c:ptCount val="18"/>
                <c:pt idx="0" formatCode="###0.0">
                  <c:v>31.8</c:v>
                </c:pt>
                <c:pt idx="1">
                  <c:v>22.8</c:v>
                </c:pt>
                <c:pt idx="2" formatCode="0.0">
                  <c:v>26.7</c:v>
                </c:pt>
                <c:pt idx="3" formatCode="0.0">
                  <c:v>15.9</c:v>
                </c:pt>
                <c:pt idx="4" formatCode="0.0">
                  <c:v>23</c:v>
                </c:pt>
                <c:pt idx="5" formatCode="0.0">
                  <c:v>18.8</c:v>
                </c:pt>
                <c:pt idx="6" formatCode="###0.0">
                  <c:v>28.4</c:v>
                </c:pt>
                <c:pt idx="7">
                  <c:v>24.5</c:v>
                </c:pt>
                <c:pt idx="8" formatCode="0.0">
                  <c:v>25.7</c:v>
                </c:pt>
                <c:pt idx="9" formatCode="0.0">
                  <c:v>11.2</c:v>
                </c:pt>
                <c:pt idx="10" formatCode="0.0">
                  <c:v>21.1</c:v>
                </c:pt>
                <c:pt idx="11" formatCode="0.0">
                  <c:v>19.7</c:v>
                </c:pt>
                <c:pt idx="12" formatCode="###0.0">
                  <c:v>31</c:v>
                </c:pt>
                <c:pt idx="13">
                  <c:v>23.5</c:v>
                </c:pt>
                <c:pt idx="14" formatCode="0.0">
                  <c:v>23.5</c:v>
                </c:pt>
                <c:pt idx="15" formatCode="0.0">
                  <c:v>14.3</c:v>
                </c:pt>
                <c:pt idx="16" formatCode="0.0">
                  <c:v>21.2</c:v>
                </c:pt>
                <c:pt idx="17" formatCode="0.0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A9-3443-A3CE-234BDF224AB1}"/>
            </c:ext>
          </c:extLst>
        </c:ser>
        <c:ser>
          <c:idx val="2"/>
          <c:order val="3"/>
          <c:tx>
            <c:strRef>
              <c:f>Sheet1!$F$2</c:f>
              <c:strCache>
                <c:ptCount val="1"/>
                <c:pt idx="0">
                  <c:v>Katılmıyorum</c:v>
                </c:pt>
              </c:strCache>
            </c:strRef>
          </c:tx>
          <c:spPr>
            <a:solidFill>
              <a:srgbClr val="FF9900"/>
            </a:solidFill>
            <a:ln w="25320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Sheet1!$B$3:$B$20</c:f>
              <c:strCache>
                <c:ptCount val="18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2015</c:v>
                </c:pt>
                <c:pt idx="4">
                  <c:v>2014</c:v>
                </c:pt>
                <c:pt idx="5">
                  <c:v>2013</c:v>
                </c:pt>
                <c:pt idx="6">
                  <c:v>2018</c:v>
                </c:pt>
                <c:pt idx="7">
                  <c:v>2017</c:v>
                </c:pt>
                <c:pt idx="8">
                  <c:v>2016</c:v>
                </c:pt>
                <c:pt idx="9">
                  <c:v>2015</c:v>
                </c:pt>
                <c:pt idx="10">
                  <c:v>2014</c:v>
                </c:pt>
                <c:pt idx="11">
                  <c:v>2013</c:v>
                </c:pt>
                <c:pt idx="12">
                  <c:v>2018</c:v>
                </c:pt>
                <c:pt idx="13">
                  <c:v>2017</c:v>
                </c:pt>
                <c:pt idx="14">
                  <c:v>2016</c:v>
                </c:pt>
                <c:pt idx="15">
                  <c:v>2015</c:v>
                </c:pt>
                <c:pt idx="16">
                  <c:v>2014</c:v>
                </c:pt>
                <c:pt idx="17">
                  <c:v>2013</c:v>
                </c:pt>
              </c:strCache>
            </c:strRef>
          </c:cat>
          <c:val>
            <c:numRef>
              <c:f>Sheet1!$F$3:$F$20</c:f>
              <c:numCache>
                <c:formatCode>#,##0.0</c:formatCode>
                <c:ptCount val="18"/>
                <c:pt idx="0" formatCode="###0.0">
                  <c:v>16.900000000000002</c:v>
                </c:pt>
                <c:pt idx="1">
                  <c:v>17.2</c:v>
                </c:pt>
                <c:pt idx="2" formatCode="0.0">
                  <c:v>16.5</c:v>
                </c:pt>
                <c:pt idx="3" formatCode="0.0">
                  <c:v>16.8</c:v>
                </c:pt>
                <c:pt idx="4" formatCode="0.0">
                  <c:v>24.8</c:v>
                </c:pt>
                <c:pt idx="5" formatCode="0.0">
                  <c:v>25.8</c:v>
                </c:pt>
                <c:pt idx="6" formatCode="###0.0">
                  <c:v>19.400000000000002</c:v>
                </c:pt>
                <c:pt idx="7">
                  <c:v>18.100000000000001</c:v>
                </c:pt>
                <c:pt idx="8" formatCode="0.0">
                  <c:v>24.2</c:v>
                </c:pt>
                <c:pt idx="9" formatCode="0.0">
                  <c:v>19.899999999999999</c:v>
                </c:pt>
                <c:pt idx="10" formatCode="0.0">
                  <c:v>30.8</c:v>
                </c:pt>
                <c:pt idx="11" formatCode="0.0">
                  <c:v>23.3</c:v>
                </c:pt>
                <c:pt idx="12" formatCode="###0.0">
                  <c:v>18.099999999999998</c:v>
                </c:pt>
                <c:pt idx="13">
                  <c:v>17.7</c:v>
                </c:pt>
                <c:pt idx="14" formatCode="0.0">
                  <c:v>20.5</c:v>
                </c:pt>
                <c:pt idx="15" formatCode="0.0">
                  <c:v>18.2</c:v>
                </c:pt>
                <c:pt idx="16" formatCode="0.0">
                  <c:v>29.6</c:v>
                </c:pt>
                <c:pt idx="17" formatCode="0.0">
                  <c:v>28.9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A9-3443-A3CE-234BDF224AB1}"/>
            </c:ext>
          </c:extLst>
        </c:ser>
        <c:ser>
          <c:idx val="3"/>
          <c:order val="4"/>
          <c:tx>
            <c:strRef>
              <c:f>Sheet1!$G$2</c:f>
              <c:strCache>
                <c:ptCount val="1"/>
                <c:pt idx="0">
                  <c:v>Kesinlikle katılmıyorum</c:v>
                </c:pt>
              </c:strCache>
            </c:strRef>
          </c:tx>
          <c:spPr>
            <a:solidFill>
              <a:srgbClr val="FF0000"/>
            </a:solidFill>
            <a:ln w="25320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Sheet1!$B$3:$B$20</c:f>
              <c:strCache>
                <c:ptCount val="18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2015</c:v>
                </c:pt>
                <c:pt idx="4">
                  <c:v>2014</c:v>
                </c:pt>
                <c:pt idx="5">
                  <c:v>2013</c:v>
                </c:pt>
                <c:pt idx="6">
                  <c:v>2018</c:v>
                </c:pt>
                <c:pt idx="7">
                  <c:v>2017</c:v>
                </c:pt>
                <c:pt idx="8">
                  <c:v>2016</c:v>
                </c:pt>
                <c:pt idx="9">
                  <c:v>2015</c:v>
                </c:pt>
                <c:pt idx="10">
                  <c:v>2014</c:v>
                </c:pt>
                <c:pt idx="11">
                  <c:v>2013</c:v>
                </c:pt>
                <c:pt idx="12">
                  <c:v>2018</c:v>
                </c:pt>
                <c:pt idx="13">
                  <c:v>2017</c:v>
                </c:pt>
                <c:pt idx="14">
                  <c:v>2016</c:v>
                </c:pt>
                <c:pt idx="15">
                  <c:v>2015</c:v>
                </c:pt>
                <c:pt idx="16">
                  <c:v>2014</c:v>
                </c:pt>
                <c:pt idx="17">
                  <c:v>2013</c:v>
                </c:pt>
              </c:strCache>
            </c:strRef>
          </c:cat>
          <c:val>
            <c:numRef>
              <c:f>Sheet1!$G$3:$G$20</c:f>
              <c:numCache>
                <c:formatCode>#,##0.0</c:formatCode>
                <c:ptCount val="18"/>
                <c:pt idx="0" formatCode="###0.0">
                  <c:v>13</c:v>
                </c:pt>
                <c:pt idx="1">
                  <c:v>12</c:v>
                </c:pt>
                <c:pt idx="2" formatCode="0.0">
                  <c:v>10.6</c:v>
                </c:pt>
                <c:pt idx="3" formatCode="0.0">
                  <c:v>23.8</c:v>
                </c:pt>
                <c:pt idx="4" formatCode="0.0">
                  <c:v>17.899999999999999</c:v>
                </c:pt>
                <c:pt idx="5" formatCode="0.0">
                  <c:v>21.4</c:v>
                </c:pt>
                <c:pt idx="6" formatCode="###0.0">
                  <c:v>14.499999999999998</c:v>
                </c:pt>
                <c:pt idx="7">
                  <c:v>12.3</c:v>
                </c:pt>
                <c:pt idx="8" formatCode="0.0">
                  <c:v>15.3</c:v>
                </c:pt>
                <c:pt idx="9" formatCode="0.0">
                  <c:v>28.6</c:v>
                </c:pt>
                <c:pt idx="10" formatCode="0.0">
                  <c:v>23.5</c:v>
                </c:pt>
                <c:pt idx="11" formatCode="0.0">
                  <c:v>18.5</c:v>
                </c:pt>
                <c:pt idx="12" formatCode="###0.0">
                  <c:v>13.4</c:v>
                </c:pt>
                <c:pt idx="13">
                  <c:v>11.6</c:v>
                </c:pt>
                <c:pt idx="14" formatCode="0.0">
                  <c:v>14.9</c:v>
                </c:pt>
                <c:pt idx="15" formatCode="0.0">
                  <c:v>26.5</c:v>
                </c:pt>
                <c:pt idx="16" formatCode="0.0">
                  <c:v>21.7</c:v>
                </c:pt>
                <c:pt idx="17" formatCode="0.0">
                  <c:v>23.3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A9-3443-A3CE-234BDF224AB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536334352"/>
        <c:axId val="536341800"/>
      </c:barChart>
      <c:catAx>
        <c:axId val="5363343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rtl="1">
              <a:defRPr sz="1200"/>
            </a:pPr>
            <a:endParaRPr lang="tr-TR"/>
          </a:p>
        </c:txPr>
        <c:crossAx val="5363418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36341800"/>
        <c:scaling>
          <c:orientation val="minMax"/>
          <c:max val="100"/>
          <c:min val="0"/>
        </c:scaling>
        <c:delete val="1"/>
        <c:axPos val="t"/>
        <c:numFmt formatCode="###0.0" sourceLinked="1"/>
        <c:majorTickMark val="out"/>
        <c:minorTickMark val="none"/>
        <c:tickLblPos val="none"/>
        <c:crossAx val="536334352"/>
        <c:crosses val="autoZero"/>
        <c:crossBetween val="between"/>
      </c:valAx>
      <c:spPr>
        <a:noFill/>
        <a:ln w="25320">
          <a:noFill/>
        </a:ln>
      </c:spPr>
    </c:plotArea>
    <c:legend>
      <c:legendPos val="b"/>
      <c:layout>
        <c:manualLayout>
          <c:xMode val="edge"/>
          <c:yMode val="edge"/>
          <c:x val="1.1341637561058942E-2"/>
          <c:y val="0.92111833253095332"/>
          <c:w val="0.98865838018798202"/>
          <c:h val="6.2084592011822322E-2"/>
        </c:manualLayout>
      </c:layout>
      <c:overlay val="0"/>
      <c:spPr>
        <a:noFill/>
        <a:ln w="25320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tr-TR"/>
    </a:p>
  </c:txPr>
  <c:externalData r:id="rId1">
    <c:autoUpdate val="0"/>
  </c:externalData>
  <c:userShapes r:id="rId2"/>
</c:chartSpace>
</file>

<file path=ppt/charts/chart1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131429841128765"/>
          <c:y val="3.2344889910643999E-2"/>
          <c:w val="0.5395056867319753"/>
          <c:h val="0.898231423007078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 w="25785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numFmt formatCode="0.0" sourceLinked="0"/>
            <c:spPr>
              <a:noFill/>
              <a:ln w="2578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 Tıp doktoru</c:v>
                </c:pt>
                <c:pt idx="1">
                  <c:v> Üniversite profesörü</c:v>
                </c:pt>
                <c:pt idx="2">
                  <c:v> Mühendis</c:v>
                </c:pt>
                <c:pt idx="3">
                  <c:v> Öğretmen</c:v>
                </c:pt>
                <c:pt idx="4">
                  <c:v> Milletvekili</c:v>
                </c:pt>
                <c:pt idx="5">
                  <c:v> Hakim</c:v>
                </c:pt>
                <c:pt idx="6">
                  <c:v> Avukat</c:v>
                </c:pt>
                <c:pt idx="7">
                  <c:v> Polis</c:v>
                </c:pt>
                <c:pt idx="8">
                  <c:v> Bürokrat</c:v>
                </c:pt>
              </c:strCache>
            </c:strRef>
          </c:cat>
          <c:val>
            <c:numRef>
              <c:f>Sheet1!$B$2:$B$10</c:f>
              <c:numCache>
                <c:formatCode>###0.0</c:formatCode>
                <c:ptCount val="9"/>
                <c:pt idx="0">
                  <c:v>64.3</c:v>
                </c:pt>
                <c:pt idx="1">
                  <c:v>35.099999999999994</c:v>
                </c:pt>
                <c:pt idx="2">
                  <c:v>22.5</c:v>
                </c:pt>
                <c:pt idx="3">
                  <c:v>17.399999999999999</c:v>
                </c:pt>
                <c:pt idx="4">
                  <c:v>17.299999999999997</c:v>
                </c:pt>
                <c:pt idx="5">
                  <c:v>13.900000000000002</c:v>
                </c:pt>
                <c:pt idx="6">
                  <c:v>10.6</c:v>
                </c:pt>
                <c:pt idx="7">
                  <c:v>6.6000000000000005</c:v>
                </c:pt>
                <c:pt idx="8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23-6640-9228-87884E00415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9"/>
                <c:pt idx="0">
                  <c:v> Tıp doktoru</c:v>
                </c:pt>
                <c:pt idx="1">
                  <c:v> Üniversite profesörü</c:v>
                </c:pt>
                <c:pt idx="2">
                  <c:v> Mühendis</c:v>
                </c:pt>
                <c:pt idx="3">
                  <c:v> Öğretmen</c:v>
                </c:pt>
                <c:pt idx="4">
                  <c:v> Milletvekili</c:v>
                </c:pt>
                <c:pt idx="5">
                  <c:v> Hakim</c:v>
                </c:pt>
                <c:pt idx="6">
                  <c:v> Avukat</c:v>
                </c:pt>
                <c:pt idx="7">
                  <c:v> Polis</c:v>
                </c:pt>
                <c:pt idx="8">
                  <c:v> Bürokrat</c:v>
                </c:pt>
              </c:strCache>
            </c:strRef>
          </c:cat>
          <c:val>
            <c:numRef>
              <c:f>Sheet1!$C$2:$C$10</c:f>
              <c:numCache>
                <c:formatCode>0.0</c:formatCode>
                <c:ptCount val="9"/>
                <c:pt idx="0">
                  <c:v>55.7</c:v>
                </c:pt>
                <c:pt idx="1">
                  <c:v>22.1</c:v>
                </c:pt>
                <c:pt idx="2">
                  <c:v>14</c:v>
                </c:pt>
                <c:pt idx="3">
                  <c:v>20.3</c:v>
                </c:pt>
                <c:pt idx="4">
                  <c:v>8.1</c:v>
                </c:pt>
                <c:pt idx="5">
                  <c:v>26.5</c:v>
                </c:pt>
                <c:pt idx="6">
                  <c:v>23.4</c:v>
                </c:pt>
                <c:pt idx="7">
                  <c:v>10.8</c:v>
                </c:pt>
                <c:pt idx="8">
                  <c:v>10.8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23-6640-9228-87884E0041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548803880"/>
        <c:axId val="548803096"/>
      </c:barChart>
      <c:catAx>
        <c:axId val="54880388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22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tr-TR"/>
          </a:p>
        </c:txPr>
        <c:crossAx val="5488030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48803096"/>
        <c:scaling>
          <c:orientation val="minMax"/>
          <c:max val="70"/>
          <c:min val="0"/>
        </c:scaling>
        <c:delete val="1"/>
        <c:axPos val="t"/>
        <c:numFmt formatCode="###0.0" sourceLinked="1"/>
        <c:majorTickMark val="out"/>
        <c:minorTickMark val="none"/>
        <c:tickLblPos val="none"/>
        <c:crossAx val="548803880"/>
        <c:crosses val="autoZero"/>
        <c:crossBetween val="between"/>
        <c:majorUnit val="10"/>
      </c:valAx>
      <c:spPr>
        <a:noFill/>
        <a:ln w="25785">
          <a:noFill/>
        </a:ln>
      </c:spPr>
    </c:plotArea>
    <c:legend>
      <c:legendPos val="b"/>
      <c:layout>
        <c:manualLayout>
          <c:xMode val="edge"/>
          <c:yMode val="edge"/>
          <c:x val="0.15997570914617168"/>
          <c:y val="0.938965138503699"/>
          <c:w val="0.54338161772874904"/>
          <c:h val="5.972886766030315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tr-TR"/>
    </a:p>
  </c:txPr>
  <c:externalData r:id="rId1">
    <c:autoUpdate val="0"/>
  </c:externalData>
</c:chartSpace>
</file>

<file path=ppt/charts/chart1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59079837825001"/>
          <c:y val="2.6401740472129499E-2"/>
          <c:w val="0.49709913938932587"/>
          <c:h val="0.9532763947390400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Her gün</c:v>
                </c:pt>
              </c:strCache>
            </c:strRef>
          </c:tx>
          <c:spPr>
            <a:solidFill>
              <a:srgbClr val="FF0000"/>
            </a:solidFill>
            <a:ln w="24676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 w="24676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Sheet1!$B$1:$C$1</c:f>
              <c:numCache>
                <c:formatCode>#,##0.0</c:formatCode>
                <c:ptCount val="2"/>
                <c:pt idx="0">
                  <c:v>10.5</c:v>
                </c:pt>
                <c:pt idx="1">
                  <c:v>19.600000000000001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73-2A45-9FC2-CB9637DE00E2}"/>
            </c:ext>
          </c:extLst>
        </c:ser>
        <c:ser>
          <c:idx val="1"/>
          <c:order val="1"/>
          <c:tx>
            <c:strRef>
              <c:f>Sheet1!$A$2</c:f>
              <c:strCache>
                <c:ptCount val="1"/>
                <c:pt idx="0">
                  <c:v>Haftada 3 günden fazla</c:v>
                </c:pt>
              </c:strCache>
            </c:strRef>
          </c:tx>
          <c:spPr>
            <a:solidFill>
              <a:srgbClr val="FF99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Sheet1!$B$2:$C$2</c:f>
              <c:numCache>
                <c:formatCode>#,##0.0</c:formatCode>
                <c:ptCount val="2"/>
                <c:pt idx="0">
                  <c:v>6.9</c:v>
                </c:pt>
                <c:pt idx="1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73-2A45-9FC2-CB9637DE00E2}"/>
            </c:ext>
          </c:extLst>
        </c:ser>
        <c:ser>
          <c:idx val="2"/>
          <c:order val="2"/>
          <c:tx>
            <c:strRef>
              <c:f>Sheet1!$A$3</c:f>
              <c:strCache>
                <c:ptCount val="1"/>
                <c:pt idx="0">
                  <c:v>Haftada 1-3 gün</c:v>
                </c:pt>
              </c:strCache>
            </c:strRef>
          </c:tx>
          <c:spPr>
            <a:solidFill>
              <a:srgbClr val="00808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Sheet1!$B$3:$C$3</c:f>
              <c:numCache>
                <c:formatCode>#,##0.0</c:formatCode>
                <c:ptCount val="2"/>
                <c:pt idx="0">
                  <c:v>8.4</c:v>
                </c:pt>
                <c:pt idx="1">
                  <c:v>15.5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73-2A45-9FC2-CB9637DE00E2}"/>
            </c:ext>
          </c:extLst>
        </c:ser>
        <c:ser>
          <c:idx val="3"/>
          <c:order val="3"/>
          <c:tx>
            <c:strRef>
              <c:f>Sheet1!$A$4</c:f>
              <c:strCache>
                <c:ptCount val="1"/>
                <c:pt idx="0">
                  <c:v>2-3 haftada 1 gün</c:v>
                </c:pt>
              </c:strCache>
            </c:strRef>
          </c:tx>
          <c:spPr>
            <a:solidFill>
              <a:schemeClr val="accent1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Sheet1!$B$4:$C$4</c:f>
              <c:numCache>
                <c:formatCode>#,##0.0</c:formatCode>
                <c:ptCount val="2"/>
                <c:pt idx="0">
                  <c:v>8.8000000000000007</c:v>
                </c:pt>
                <c:pt idx="1">
                  <c:v>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773-2A45-9FC2-CB9637DE00E2}"/>
            </c:ext>
          </c:extLst>
        </c:ser>
        <c:ser>
          <c:idx val="5"/>
          <c:order val="4"/>
          <c:tx>
            <c:strRef>
              <c:f>Sheet1!$A$5</c:f>
              <c:strCache>
                <c:ptCount val="1"/>
                <c:pt idx="0">
                  <c:v>Ayda 1 gün ya da daha seyrek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Sheet1!$B$5:$C$5</c:f>
              <c:numCache>
                <c:formatCode>#,##0.0</c:formatCode>
                <c:ptCount val="2"/>
                <c:pt idx="0">
                  <c:v>7.9</c:v>
                </c:pt>
                <c:pt idx="1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73-2A45-9FC2-CB9637DE00E2}"/>
            </c:ext>
          </c:extLst>
        </c:ser>
        <c:ser>
          <c:idx val="4"/>
          <c:order val="5"/>
          <c:tx>
            <c:strRef>
              <c:f>Sheet1!$A$6</c:f>
              <c:strCache>
                <c:ptCount val="1"/>
                <c:pt idx="0">
                  <c:v>Gazete okumuyorum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Sheet1!$B$6:$C$6</c:f>
              <c:numCache>
                <c:formatCode>#,##0.0</c:formatCode>
                <c:ptCount val="2"/>
                <c:pt idx="0">
                  <c:v>57.5</c:v>
                </c:pt>
                <c:pt idx="1">
                  <c:v>37.1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773-2A45-9FC2-CB9637DE00E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548810544"/>
        <c:axId val="548810936"/>
      </c:barChart>
      <c:catAx>
        <c:axId val="54881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308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tr-TR"/>
          </a:p>
        </c:txPr>
        <c:crossAx val="5488109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48810936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548810544"/>
        <c:crosses val="autoZero"/>
        <c:crossBetween val="between"/>
      </c:valAx>
      <c:spPr>
        <a:noFill/>
        <a:ln w="24676">
          <a:noFill/>
        </a:ln>
      </c:spPr>
    </c:plotArea>
    <c:legend>
      <c:legendPos val="r"/>
      <c:layout>
        <c:manualLayout>
          <c:xMode val="edge"/>
          <c:yMode val="edge"/>
          <c:x val="0.6664897526368192"/>
          <c:y val="4.5607929128255301E-2"/>
          <c:w val="0.33351024736318069"/>
          <c:h val="0.91070210707238819"/>
        </c:manualLayout>
      </c:layout>
      <c:overlay val="1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+mj-lt"/>
          <a:ea typeface="Verdana"/>
          <a:cs typeface="Verdana"/>
        </a:defRPr>
      </a:pPr>
      <a:endParaRPr lang="tr-TR"/>
    </a:p>
  </c:txPr>
  <c:externalData r:id="rId1">
    <c:autoUpdate val="0"/>
  </c:externalData>
</c:chartSpace>
</file>

<file path=ppt/charts/chart1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049440718931156"/>
          <c:y val="3.2344819236123125E-2"/>
          <c:w val="0.5395056867319753"/>
          <c:h val="0.898231423007078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 w="25785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numFmt formatCode="0.0" sourceLinked="0"/>
            <c:spPr>
              <a:noFill/>
              <a:ln w="2578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Yalnızca İnternet</c:v>
                </c:pt>
                <c:pt idx="1">
                  <c:v>Yalnızca Basılı</c:v>
                </c:pt>
                <c:pt idx="2">
                  <c:v>Her ikisinden de ama daha çok basılıdan</c:v>
                </c:pt>
                <c:pt idx="3">
                  <c:v>Her ikisinden de ama daha çok internetten</c:v>
                </c:pt>
              </c:strCache>
            </c:strRef>
          </c:cat>
          <c:val>
            <c:numRef>
              <c:f>Sheet1!$B$2:$B$5</c:f>
              <c:numCache>
                <c:formatCode>###0.0</c:formatCode>
                <c:ptCount val="4"/>
                <c:pt idx="0">
                  <c:v>39.6</c:v>
                </c:pt>
                <c:pt idx="1">
                  <c:v>21.7</c:v>
                </c:pt>
                <c:pt idx="2">
                  <c:v>21.4</c:v>
                </c:pt>
                <c:pt idx="3">
                  <c:v>17.3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5B-2040-8B18-8F76BE56C76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Yalnızca İnternet</c:v>
                </c:pt>
                <c:pt idx="1">
                  <c:v>Yalnızca Basılı</c:v>
                </c:pt>
                <c:pt idx="2">
                  <c:v>Her ikisinden de ama daha çok basılıdan</c:v>
                </c:pt>
                <c:pt idx="3">
                  <c:v>Her ikisinden de ama daha çok internetten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 formatCode="###0.0">
                  <c:v>39.6</c:v>
                </c:pt>
                <c:pt idx="1">
                  <c:v>28.7</c:v>
                </c:pt>
                <c:pt idx="2" formatCode="General">
                  <c:v>15.9</c:v>
                </c:pt>
                <c:pt idx="3" formatCode="General">
                  <c:v>16.7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5B-2040-8B18-8F76BE56C76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548806624"/>
        <c:axId val="548807408"/>
      </c:barChart>
      <c:catAx>
        <c:axId val="54880662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22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tr-TR"/>
          </a:p>
        </c:txPr>
        <c:crossAx val="5488074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48807408"/>
        <c:scaling>
          <c:orientation val="minMax"/>
          <c:max val="70"/>
          <c:min val="0"/>
        </c:scaling>
        <c:delete val="1"/>
        <c:axPos val="t"/>
        <c:numFmt formatCode="###0.0" sourceLinked="1"/>
        <c:majorTickMark val="out"/>
        <c:minorTickMark val="none"/>
        <c:tickLblPos val="none"/>
        <c:crossAx val="548806624"/>
        <c:crosses val="autoZero"/>
        <c:crossBetween val="between"/>
        <c:majorUnit val="10"/>
      </c:valAx>
      <c:spPr>
        <a:noFill/>
        <a:ln w="25785">
          <a:noFill/>
        </a:ln>
      </c:spPr>
    </c:plotArea>
    <c:legend>
      <c:legendPos val="b"/>
      <c:layout>
        <c:manualLayout>
          <c:xMode val="edge"/>
          <c:yMode val="edge"/>
          <c:x val="0.15997570914617168"/>
          <c:y val="0.938965138503699"/>
          <c:w val="0.54338161772874904"/>
          <c:h val="5.972886766030315E-2"/>
        </c:manualLayout>
      </c:layout>
      <c:overlay val="0"/>
      <c:txPr>
        <a:bodyPr/>
        <a:lstStyle/>
        <a:p>
          <a:pPr>
            <a:defRPr sz="1200"/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tr-TR"/>
    </a:p>
  </c:txPr>
  <c:externalData r:id="rId1">
    <c:autoUpdate val="0"/>
  </c:externalData>
</c:chartSpace>
</file>

<file path=ppt/charts/chart1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59079837825001"/>
          <c:y val="2.6401740472129499E-2"/>
          <c:w val="0.49401682859160312"/>
          <c:h val="0.9532763947390400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Her gün</c:v>
                </c:pt>
              </c:strCache>
            </c:strRef>
          </c:tx>
          <c:spPr>
            <a:solidFill>
              <a:srgbClr val="FF0000"/>
            </a:solidFill>
            <a:ln w="24676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 w="24676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Sheet1!$B$1:$C$1</c:f>
              <c:numCache>
                <c:formatCode>#,##0.0</c:formatCode>
                <c:ptCount val="2"/>
                <c:pt idx="0">
                  <c:v>2.6</c:v>
                </c:pt>
                <c:pt idx="1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92-3348-8D88-AF7EDDC71030}"/>
            </c:ext>
          </c:extLst>
        </c:ser>
        <c:ser>
          <c:idx val="1"/>
          <c:order val="1"/>
          <c:tx>
            <c:strRef>
              <c:f>Sheet1!$A$2</c:f>
              <c:strCache>
                <c:ptCount val="1"/>
                <c:pt idx="0">
                  <c:v>Haftada 3 günden fazla</c:v>
                </c:pt>
              </c:strCache>
            </c:strRef>
          </c:tx>
          <c:spPr>
            <a:solidFill>
              <a:srgbClr val="FF99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Sheet1!$B$2:$C$2</c:f>
              <c:numCache>
                <c:formatCode>#,##0.0</c:formatCode>
                <c:ptCount val="2"/>
                <c:pt idx="0">
                  <c:v>5.0999999999999996</c:v>
                </c:pt>
                <c:pt idx="1">
                  <c:v>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92-3348-8D88-AF7EDDC71030}"/>
            </c:ext>
          </c:extLst>
        </c:ser>
        <c:ser>
          <c:idx val="2"/>
          <c:order val="2"/>
          <c:tx>
            <c:strRef>
              <c:f>Sheet1!$A$3</c:f>
              <c:strCache>
                <c:ptCount val="1"/>
                <c:pt idx="0">
                  <c:v>Haftada 1-3 gün</c:v>
                </c:pt>
              </c:strCache>
            </c:strRef>
          </c:tx>
          <c:spPr>
            <a:solidFill>
              <a:srgbClr val="00808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Sheet1!$B$3:$C$3</c:f>
              <c:numCache>
                <c:formatCode>#,##0.0</c:formatCode>
                <c:ptCount val="2"/>
                <c:pt idx="0">
                  <c:v>7.3</c:v>
                </c:pt>
                <c:pt idx="1">
                  <c:v>12.4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92-3348-8D88-AF7EDDC71030}"/>
            </c:ext>
          </c:extLst>
        </c:ser>
        <c:ser>
          <c:idx val="3"/>
          <c:order val="3"/>
          <c:tx>
            <c:strRef>
              <c:f>Sheet1!$A$4</c:f>
              <c:strCache>
                <c:ptCount val="1"/>
                <c:pt idx="0">
                  <c:v>2-3 haftada 1 gün</c:v>
                </c:pt>
              </c:strCache>
            </c:strRef>
          </c:tx>
          <c:spPr>
            <a:solidFill>
              <a:schemeClr val="accent1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Sheet1!$B$4:$C$4</c:f>
              <c:numCache>
                <c:formatCode>#,##0.0</c:formatCode>
                <c:ptCount val="2"/>
                <c:pt idx="0">
                  <c:v>8.8000000000000007</c:v>
                </c:pt>
                <c:pt idx="1">
                  <c:v>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E92-3348-8D88-AF7EDDC71030}"/>
            </c:ext>
          </c:extLst>
        </c:ser>
        <c:ser>
          <c:idx val="4"/>
          <c:order val="4"/>
          <c:tx>
            <c:strRef>
              <c:f>Sheet1!$A$5</c:f>
              <c:strCache>
                <c:ptCount val="1"/>
                <c:pt idx="0">
                  <c:v>Ayda 1 gün ya da daha seyrek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Sheet1!$B$5:$C$5</c:f>
              <c:numCache>
                <c:formatCode>#,##0.0</c:formatCode>
                <c:ptCount val="2"/>
                <c:pt idx="0">
                  <c:v>15.3</c:v>
                </c:pt>
                <c:pt idx="1">
                  <c:v>11.2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92-3348-8D88-AF7EDDC71030}"/>
            </c:ext>
          </c:extLst>
        </c:ser>
        <c:ser>
          <c:idx val="5"/>
          <c:order val="5"/>
          <c:tx>
            <c:strRef>
              <c:f>Sheet1!$A$6</c:f>
              <c:strCache>
                <c:ptCount val="1"/>
                <c:pt idx="0">
                  <c:v>Kitap okumuyorum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Sheet1!$B$6:$C$6</c:f>
              <c:numCache>
                <c:formatCode>#,##0.0</c:formatCode>
                <c:ptCount val="2"/>
                <c:pt idx="0">
                  <c:v>60.9</c:v>
                </c:pt>
                <c:pt idx="1">
                  <c:v>52.8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E92-3348-8D88-AF7EDDC7103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548816424"/>
        <c:axId val="548812504"/>
      </c:barChart>
      <c:catAx>
        <c:axId val="548816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308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tr-TR"/>
          </a:p>
        </c:txPr>
        <c:crossAx val="5488125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48812504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548816424"/>
        <c:crosses val="autoZero"/>
        <c:crossBetween val="between"/>
      </c:valAx>
      <c:spPr>
        <a:noFill/>
        <a:ln w="24676">
          <a:noFill/>
        </a:ln>
      </c:spPr>
    </c:plotArea>
    <c:legend>
      <c:legendPos val="r"/>
      <c:layout>
        <c:manualLayout>
          <c:xMode val="edge"/>
          <c:yMode val="edge"/>
          <c:x val="0.65541718424637396"/>
          <c:y val="3.1735609839477014E-2"/>
          <c:w val="0.34068971621629729"/>
          <c:h val="0.93238879852622181"/>
        </c:manualLayout>
      </c:layout>
      <c:overlay val="1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+mj-lt"/>
          <a:ea typeface="Verdana"/>
          <a:cs typeface="Verdana"/>
        </a:defRPr>
      </a:pPr>
      <a:endParaRPr lang="tr-TR"/>
    </a:p>
  </c:txPr>
  <c:externalData r:id="rId1">
    <c:autoUpdate val="0"/>
  </c:externalData>
</c:chartSpace>
</file>

<file path=ppt/charts/chart1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59079837825001"/>
          <c:y val="2.6401740472129499E-2"/>
          <c:w val="0.49401682859160312"/>
          <c:h val="0.9532763947390400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Ayda 2-3 kez ve daha sık</c:v>
                </c:pt>
              </c:strCache>
            </c:strRef>
          </c:tx>
          <c:spPr>
            <a:solidFill>
              <a:srgbClr val="FF0000"/>
            </a:solidFill>
            <a:ln w="24676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 w="24676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Sheet1!$B$2:$C$2</c:f>
              <c:numCache>
                <c:formatCode>#,##0.0</c:formatCode>
                <c:ptCount val="2"/>
                <c:pt idx="0">
                  <c:v>4.9000000000000004</c:v>
                </c:pt>
                <c:pt idx="1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64-7442-98AE-7DA731288BB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Ayda 1 kez</c:v>
                </c:pt>
              </c:strCache>
            </c:strRef>
          </c:tx>
          <c:spPr>
            <a:solidFill>
              <a:srgbClr val="FF99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Sheet1!$B$3:$C$3</c:f>
              <c:numCache>
                <c:formatCode>###0.0</c:formatCode>
                <c:ptCount val="2"/>
                <c:pt idx="0">
                  <c:v>2.5</c:v>
                </c:pt>
                <c:pt idx="1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64-7442-98AE-7DA731288BB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Yılda 1-2 kez</c:v>
                </c:pt>
              </c:strCache>
            </c:strRef>
          </c:tx>
          <c:spPr>
            <a:solidFill>
              <a:srgbClr val="00808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Sheet1!$B$4:$C$4</c:f>
              <c:numCache>
                <c:formatCode>###0.0</c:formatCode>
                <c:ptCount val="2"/>
                <c:pt idx="0">
                  <c:v>11.2</c:v>
                </c:pt>
                <c:pt idx="1">
                  <c:v>11.9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64-7442-98AE-7DA731288BB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Tiyatroya gitmem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Sheet1!$B$5:$C$5</c:f>
              <c:numCache>
                <c:formatCode>###0.0</c:formatCode>
                <c:ptCount val="2"/>
                <c:pt idx="0">
                  <c:v>81.400000000000006</c:v>
                </c:pt>
                <c:pt idx="1">
                  <c:v>69.900000000000006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364-7442-98AE-7DA731288BB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548800352"/>
        <c:axId val="548814856"/>
      </c:barChart>
      <c:catAx>
        <c:axId val="548800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308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tr-TR"/>
          </a:p>
        </c:txPr>
        <c:crossAx val="5488148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48814856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548800352"/>
        <c:crosses val="autoZero"/>
        <c:crossBetween val="between"/>
      </c:valAx>
      <c:spPr>
        <a:noFill/>
        <a:ln w="24676">
          <a:noFill/>
        </a:ln>
      </c:spPr>
    </c:plotArea>
    <c:legend>
      <c:legendPos val="r"/>
      <c:layout>
        <c:manualLayout>
          <c:xMode val="edge"/>
          <c:yMode val="edge"/>
          <c:x val="0.65541718424637396"/>
          <c:y val="8.6866626951278739E-2"/>
          <c:w val="0.34068971621629729"/>
          <c:h val="0.86347500719562509"/>
        </c:manualLayout>
      </c:layout>
      <c:overlay val="1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+mj-lt"/>
          <a:ea typeface="Verdana"/>
          <a:cs typeface="Verdana"/>
        </a:defRPr>
      </a:pPr>
      <a:endParaRPr lang="tr-TR"/>
    </a:p>
  </c:txPr>
  <c:externalData r:id="rId1">
    <c:autoUpdate val="0"/>
  </c:externalData>
</c:chartSpace>
</file>

<file path=ppt/charts/chart1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59079837825001"/>
          <c:y val="2.6401740472129499E-2"/>
          <c:w val="0.49401682859160312"/>
          <c:h val="0.9532763947390400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Haftada 1 kez ve daha sık</c:v>
                </c:pt>
              </c:strCache>
            </c:strRef>
          </c:tx>
          <c:spPr>
            <a:solidFill>
              <a:srgbClr val="FF0000"/>
            </a:solidFill>
            <a:ln w="24676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 w="24676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Sheet1!$B$2:$C$2</c:f>
              <c:numCache>
                <c:formatCode>#,##0.0</c:formatCode>
                <c:ptCount val="2"/>
                <c:pt idx="0">
                  <c:v>1.2</c:v>
                </c:pt>
                <c:pt idx="1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A8-5242-9966-8033A6088B9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Ayda 2-3 kez </c:v>
                </c:pt>
              </c:strCache>
            </c:strRef>
          </c:tx>
          <c:spPr>
            <a:solidFill>
              <a:srgbClr val="FF99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Sheet1!$B$3:$C$3</c:f>
              <c:numCache>
                <c:formatCode>#,##0.0</c:formatCode>
                <c:ptCount val="2"/>
                <c:pt idx="0">
                  <c:v>8.3000000000000007</c:v>
                </c:pt>
                <c:pt idx="1">
                  <c:v>14.9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A8-5242-9966-8033A6088B9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Ayda 1 kez</c:v>
                </c:pt>
              </c:strCache>
            </c:strRef>
          </c:tx>
          <c:spPr>
            <a:solidFill>
              <a:srgbClr val="00808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Sheet1!$B$4:$C$4</c:f>
              <c:numCache>
                <c:formatCode>###0.0</c:formatCode>
                <c:ptCount val="2"/>
                <c:pt idx="0">
                  <c:v>27.9</c:v>
                </c:pt>
                <c:pt idx="1">
                  <c:v>14.6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A8-5242-9966-8033A6088B9E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Yılda birkaç kez</c:v>
                </c:pt>
              </c:strCache>
            </c:strRef>
          </c:tx>
          <c:spPr>
            <a:solidFill>
              <a:srgbClr val="72BFC5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Sheet1!$B$5:$C$5</c:f>
              <c:numCache>
                <c:formatCode>###0.0</c:formatCode>
                <c:ptCount val="2"/>
                <c:pt idx="0">
                  <c:v>27.2</c:v>
                </c:pt>
                <c:pt idx="1">
                  <c:v>26.6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AA8-5242-9966-8033A6088B9E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Sinemaya gitmem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Sheet1!$B$6:$C$6</c:f>
              <c:numCache>
                <c:formatCode>###0.0</c:formatCode>
                <c:ptCount val="2"/>
                <c:pt idx="0">
                  <c:v>35.299999999999997</c:v>
                </c:pt>
                <c:pt idx="1">
                  <c:v>37.6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A8-5242-9966-8033A6088B9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548815640"/>
        <c:axId val="548814464"/>
      </c:barChart>
      <c:catAx>
        <c:axId val="548815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308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tr-TR"/>
          </a:p>
        </c:txPr>
        <c:crossAx val="5488144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48814464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548815640"/>
        <c:crosses val="autoZero"/>
        <c:crossBetween val="between"/>
      </c:valAx>
      <c:spPr>
        <a:noFill/>
        <a:ln w="24676">
          <a:noFill/>
        </a:ln>
      </c:spPr>
    </c:plotArea>
    <c:legend>
      <c:legendPos val="r"/>
      <c:layout>
        <c:manualLayout>
          <c:xMode val="edge"/>
          <c:yMode val="edge"/>
          <c:x val="0.65541718424637396"/>
          <c:y val="6.1678840350338306E-2"/>
          <c:w val="0.33118225206681828"/>
          <c:h val="0.91104918287200753"/>
        </c:manualLayout>
      </c:layout>
      <c:overlay val="1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+mj-lt"/>
          <a:ea typeface="Verdana"/>
          <a:cs typeface="Verdana"/>
        </a:defRPr>
      </a:pPr>
      <a:endParaRPr lang="tr-TR"/>
    </a:p>
  </c:txPr>
  <c:externalData r:id="rId1">
    <c:autoUpdate val="0"/>
  </c:externalData>
</c:chartSpace>
</file>

<file path=ppt/charts/chart1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131429841128765"/>
          <c:y val="3.2344889910643999E-2"/>
          <c:w val="0.5395056867319753"/>
          <c:h val="0.898231423007078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 w="25785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numFmt formatCode="0.0" sourceLinked="0"/>
            <c:spPr>
              <a:noFill/>
              <a:ln w="2578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Sheet1!$A$3:$A$7</c:f>
              <c:strCache>
                <c:ptCount val="5"/>
                <c:pt idx="0">
                  <c:v>Futbol Maçı</c:v>
                </c:pt>
                <c:pt idx="1">
                  <c:v>Pop Müzik Konseri</c:v>
                </c:pt>
                <c:pt idx="2">
                  <c:v>Diğer Spor Karşılaşmaları</c:v>
                </c:pt>
                <c:pt idx="3">
                  <c:v>Sergi</c:v>
                </c:pt>
                <c:pt idx="4">
                  <c:v>Sanat veya Halk Müziği Konseri</c:v>
                </c:pt>
              </c:strCache>
            </c:strRef>
          </c:cat>
          <c:val>
            <c:numRef>
              <c:f>Sheet1!$B$3:$B$7</c:f>
              <c:numCache>
                <c:formatCode>0.0</c:formatCode>
                <c:ptCount val="5"/>
                <c:pt idx="0">
                  <c:v>19.019019019019019</c:v>
                </c:pt>
                <c:pt idx="1">
                  <c:v>17.817817817817819</c:v>
                </c:pt>
                <c:pt idx="2">
                  <c:v>14.014014014014014</c:v>
                </c:pt>
                <c:pt idx="3">
                  <c:v>12.312312312312311</c:v>
                </c:pt>
                <c:pt idx="4">
                  <c:v>12.112112112112113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2A-844C-8C97-01776DEABDF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Sheet1!$A$3:$A$7</c:f>
              <c:strCache>
                <c:ptCount val="5"/>
                <c:pt idx="0">
                  <c:v>Futbol Maçı</c:v>
                </c:pt>
                <c:pt idx="1">
                  <c:v>Pop Müzik Konseri</c:v>
                </c:pt>
                <c:pt idx="2">
                  <c:v>Diğer Spor Karşılaşmaları</c:v>
                </c:pt>
                <c:pt idx="3">
                  <c:v>Sergi</c:v>
                </c:pt>
                <c:pt idx="4">
                  <c:v>Sanat veya Halk Müziği Konseri</c:v>
                </c:pt>
              </c:strCache>
            </c:strRef>
          </c:cat>
          <c:val>
            <c:numRef>
              <c:f>Sheet1!$C$3:$C$7</c:f>
              <c:numCache>
                <c:formatCode>General</c:formatCode>
                <c:ptCount val="5"/>
                <c:pt idx="0">
                  <c:v>24.1</c:v>
                </c:pt>
                <c:pt idx="1">
                  <c:v>26.4</c:v>
                </c:pt>
                <c:pt idx="2">
                  <c:v>5.6</c:v>
                </c:pt>
                <c:pt idx="3">
                  <c:v>7.1</c:v>
                </c:pt>
                <c:pt idx="4">
                  <c:v>18.7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2A-844C-8C97-01776DEABDF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548817208"/>
        <c:axId val="548817600"/>
      </c:barChart>
      <c:catAx>
        <c:axId val="54881720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22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tr-TR"/>
          </a:p>
        </c:txPr>
        <c:crossAx val="5488176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48817600"/>
        <c:scaling>
          <c:orientation val="minMax"/>
          <c:max val="40"/>
          <c:min val="0"/>
        </c:scaling>
        <c:delete val="1"/>
        <c:axPos val="t"/>
        <c:numFmt formatCode="0.0" sourceLinked="1"/>
        <c:majorTickMark val="out"/>
        <c:minorTickMark val="none"/>
        <c:tickLblPos val="nextTo"/>
        <c:crossAx val="548817208"/>
        <c:crosses val="autoZero"/>
        <c:crossBetween val="between"/>
        <c:majorUnit val="10"/>
      </c:valAx>
      <c:spPr>
        <a:noFill/>
        <a:ln w="25785">
          <a:noFill/>
        </a:ln>
      </c:spPr>
    </c:plotArea>
    <c:legend>
      <c:legendPos val="b"/>
      <c:layout>
        <c:manualLayout>
          <c:xMode val="edge"/>
          <c:yMode val="edge"/>
          <c:x val="0.15997570914617168"/>
          <c:y val="0.938965138503699"/>
          <c:w val="0.54338161772874904"/>
          <c:h val="5.972886766030315E-2"/>
        </c:manualLayout>
      </c:layout>
      <c:overlay val="0"/>
      <c:txPr>
        <a:bodyPr/>
        <a:lstStyle/>
        <a:p>
          <a:pPr>
            <a:defRPr sz="1200"/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tr-TR"/>
    </a:p>
  </c:txPr>
  <c:externalData r:id="rId1">
    <c:autoUpdate val="0"/>
  </c:externalData>
</c:chartSpace>
</file>

<file path=ppt/charts/chart1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59079837825001"/>
          <c:y val="2.6401740472129499E-2"/>
          <c:w val="0.50999289126254854"/>
          <c:h val="0.9532763947390400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Sayfa1!$H$2</c:f>
              <c:strCache>
                <c:ptCount val="1"/>
                <c:pt idx="0">
                  <c:v>Günde 5 saatten fazla</c:v>
                </c:pt>
              </c:strCache>
            </c:strRef>
          </c:tx>
          <c:spPr>
            <a:solidFill>
              <a:srgbClr val="FF0000"/>
            </a:solidFill>
            <a:ln w="24676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 w="24676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Sayfa1!$I$2:$J$2</c:f>
              <c:numCache>
                <c:formatCode>#,##0.0</c:formatCode>
                <c:ptCount val="2"/>
                <c:pt idx="0">
                  <c:v>21.3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A8-6241-982B-EC432CE8F7C7}"/>
            </c:ext>
          </c:extLst>
        </c:ser>
        <c:ser>
          <c:idx val="1"/>
          <c:order val="1"/>
          <c:tx>
            <c:strRef>
              <c:f>Sayfa1!$H$3</c:f>
              <c:strCache>
                <c:ptCount val="1"/>
                <c:pt idx="0">
                  <c:v>Günde 3-5 saat arası</c:v>
                </c:pt>
              </c:strCache>
            </c:strRef>
          </c:tx>
          <c:spPr>
            <a:solidFill>
              <a:srgbClr val="FF99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Sayfa1!$I$3:$J$3</c:f>
              <c:numCache>
                <c:formatCode>#,##0.0</c:formatCode>
                <c:ptCount val="2"/>
                <c:pt idx="0">
                  <c:v>31.6</c:v>
                </c:pt>
                <c:pt idx="1">
                  <c:v>31.5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A8-6241-982B-EC432CE8F7C7}"/>
            </c:ext>
          </c:extLst>
        </c:ser>
        <c:ser>
          <c:idx val="2"/>
          <c:order val="2"/>
          <c:tx>
            <c:strRef>
              <c:f>Sayfa1!$H$4</c:f>
              <c:strCache>
                <c:ptCount val="1"/>
                <c:pt idx="0">
                  <c:v>Günde 1-3 saat arası</c:v>
                </c:pt>
              </c:strCache>
            </c:strRef>
          </c:tx>
          <c:spPr>
            <a:solidFill>
              <a:srgbClr val="00808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Sayfa1!$I$4:$J$4</c:f>
              <c:numCache>
                <c:formatCode>#,##0.0</c:formatCode>
                <c:ptCount val="2"/>
                <c:pt idx="0">
                  <c:v>35.700000000000003</c:v>
                </c:pt>
                <c:pt idx="1">
                  <c:v>44.8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A8-6241-982B-EC432CE8F7C7}"/>
            </c:ext>
          </c:extLst>
        </c:ser>
        <c:ser>
          <c:idx val="3"/>
          <c:order val="3"/>
          <c:tx>
            <c:strRef>
              <c:f>Sayfa1!$H$5</c:f>
              <c:strCache>
                <c:ptCount val="1"/>
                <c:pt idx="0">
                  <c:v>Günde 1 saatten az</c:v>
                </c:pt>
              </c:strCache>
            </c:strRef>
          </c:tx>
          <c:spPr>
            <a:solidFill>
              <a:schemeClr val="accent1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Sayfa1!$I$5:$J$5</c:f>
              <c:numCache>
                <c:formatCode>#,##0.0</c:formatCode>
                <c:ptCount val="2"/>
                <c:pt idx="0">
                  <c:v>5.7</c:v>
                </c:pt>
                <c:pt idx="1">
                  <c:v>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A8-6241-982B-EC432CE8F7C7}"/>
            </c:ext>
          </c:extLst>
        </c:ser>
        <c:ser>
          <c:idx val="4"/>
          <c:order val="4"/>
          <c:tx>
            <c:strRef>
              <c:f>Sayfa1!$H$6</c:f>
              <c:strCache>
                <c:ptCount val="1"/>
                <c:pt idx="0">
                  <c:v>Televizyon izlemem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Sayfa1!$I$6:$J$6</c:f>
              <c:numCache>
                <c:formatCode>#,##0.0</c:formatCode>
                <c:ptCount val="2"/>
                <c:pt idx="0">
                  <c:v>5.7</c:v>
                </c:pt>
                <c:pt idx="1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A8-6241-982B-EC432CE8F7C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548818384"/>
        <c:axId val="548792512"/>
      </c:barChart>
      <c:catAx>
        <c:axId val="54881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308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tr-TR"/>
          </a:p>
        </c:txPr>
        <c:crossAx val="5487925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4879251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548818384"/>
        <c:crosses val="autoZero"/>
        <c:crossBetween val="between"/>
      </c:valAx>
      <c:spPr>
        <a:noFill/>
        <a:ln w="24676">
          <a:noFill/>
        </a:ln>
      </c:spPr>
    </c:plotArea>
    <c:legend>
      <c:legendPos val="r"/>
      <c:layout>
        <c:manualLayout>
          <c:xMode val="edge"/>
          <c:yMode val="edge"/>
          <c:x val="0.67139323384598426"/>
          <c:y val="2.074868712381012E-2"/>
          <c:w val="0.32860676615401563"/>
          <c:h val="0.92049460284736018"/>
        </c:manualLayout>
      </c:layout>
      <c:overlay val="1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+mj-lt"/>
          <a:ea typeface="Verdana"/>
          <a:cs typeface="Verdana"/>
        </a:defRPr>
      </a:pPr>
      <a:endParaRPr lang="tr-T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484226093906602"/>
          <c:y val="2.337838445868055E-2"/>
          <c:w val="0.52086419184279897"/>
          <c:h val="0.9228308954806059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0000"/>
            </a:solidFill>
            <a:ln w="25785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fld id="{3798FB3F-C1B0-4B43-A91A-66A04C507684}" type="VALUE">
                      <a:rPr lang="en-US" smtClean="0"/>
                      <a:pPr/>
                      <a:t>[VALUE]</a:t>
                    </a:fld>
                    <a:endParaRPr lang="tr-T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BFD-D146-9022-C939C97CC4C8}"/>
                </c:ext>
              </c:extLst>
            </c:dLbl>
            <c:numFmt formatCode="0.0" sourceLinked="0"/>
            <c:spPr>
              <a:noFill/>
              <a:ln w="2578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Sheet1!$C$2:$C$6</c:f>
              <c:strCache>
                <c:ptCount val="5"/>
                <c:pt idx="0">
                  <c:v>Ak Parti</c:v>
                </c:pt>
                <c:pt idx="1">
                  <c:v>CHP</c:v>
                </c:pt>
                <c:pt idx="2">
                  <c:v>HDP</c:v>
                </c:pt>
                <c:pt idx="3">
                  <c:v>MHP</c:v>
                </c:pt>
                <c:pt idx="4">
                  <c:v>İyi Parti</c:v>
                </c:pt>
              </c:strCache>
            </c:strRef>
          </c:cat>
          <c:val>
            <c:numRef>
              <c:f>Sheet1!$D$2:$D$6</c:f>
              <c:numCache>
                <c:formatCode>0.0</c:formatCode>
                <c:ptCount val="5"/>
                <c:pt idx="0">
                  <c:v>41.209406494960803</c:v>
                </c:pt>
                <c:pt idx="1">
                  <c:v>24.300111982082868</c:v>
                </c:pt>
                <c:pt idx="2">
                  <c:v>11.198208286674133</c:v>
                </c:pt>
                <c:pt idx="3">
                  <c:v>10.638297872340425</c:v>
                </c:pt>
                <c:pt idx="4">
                  <c:v>10.414333706606943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FD-D146-9022-C939C97CC4C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532142104"/>
        <c:axId val="532145632"/>
      </c:barChart>
      <c:catAx>
        <c:axId val="5321421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22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tr-TR"/>
          </a:p>
        </c:txPr>
        <c:crossAx val="5321456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32145632"/>
        <c:scaling>
          <c:orientation val="minMax"/>
          <c:max val="70"/>
          <c:min val="0"/>
        </c:scaling>
        <c:delete val="1"/>
        <c:axPos val="t"/>
        <c:numFmt formatCode="0.0" sourceLinked="1"/>
        <c:majorTickMark val="out"/>
        <c:minorTickMark val="none"/>
        <c:tickLblPos val="none"/>
        <c:crossAx val="532142104"/>
        <c:crosses val="autoZero"/>
        <c:crossBetween val="between"/>
        <c:majorUnit val="10"/>
      </c:valAx>
      <c:spPr>
        <a:noFill/>
        <a:ln w="2578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0" i="0" u="none" strike="noStrike" baseline="0">
          <a:solidFill>
            <a:schemeClr val="tx1"/>
          </a:solidFill>
          <a:latin typeface="Arial" panose="020B0604020202020204" pitchFamily="34" charset="0"/>
          <a:ea typeface="Verdana"/>
          <a:cs typeface="Arial" panose="020B0604020202020204" pitchFamily="34" charset="0"/>
        </a:defRPr>
      </a:pPr>
      <a:endParaRPr lang="tr-TR"/>
    </a:p>
  </c:txPr>
  <c:externalData r:id="rId1">
    <c:autoUpdate val="0"/>
  </c:externalData>
</c:chartSpace>
</file>

<file path=ppt/charts/chart1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59079837825001"/>
          <c:y val="2.6401740472129499E-2"/>
          <c:w val="0.44003347790019798"/>
          <c:h val="0.9532763947390400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5 saatten fazla</c:v>
                </c:pt>
              </c:strCache>
            </c:strRef>
          </c:tx>
          <c:spPr>
            <a:solidFill>
              <a:srgbClr val="FF0000"/>
            </a:solidFill>
            <a:ln w="24676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 w="24676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Sheet1!$B$1:$C$1</c:f>
              <c:numCache>
                <c:formatCode>#,##0.0</c:formatCode>
                <c:ptCount val="2"/>
                <c:pt idx="0">
                  <c:v>4.8</c:v>
                </c:pt>
                <c:pt idx="1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B9-D348-B8F8-03EB171BC5D2}"/>
            </c:ext>
          </c:extLst>
        </c:ser>
        <c:ser>
          <c:idx val="1"/>
          <c:order val="1"/>
          <c:tx>
            <c:strRef>
              <c:f>Sheet1!$A$2</c:f>
              <c:strCache>
                <c:ptCount val="1"/>
                <c:pt idx="0">
                  <c:v>3-5 saat arası</c:v>
                </c:pt>
              </c:strCache>
            </c:strRef>
          </c:tx>
          <c:spPr>
            <a:solidFill>
              <a:srgbClr val="FF99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Sheet1!$B$2:$C$2</c:f>
              <c:numCache>
                <c:formatCode>#,##0.0</c:formatCode>
                <c:ptCount val="2"/>
                <c:pt idx="0">
                  <c:v>22</c:v>
                </c:pt>
                <c:pt idx="1">
                  <c:v>17.3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B9-D348-B8F8-03EB171BC5D2}"/>
            </c:ext>
          </c:extLst>
        </c:ser>
        <c:ser>
          <c:idx val="2"/>
          <c:order val="2"/>
          <c:tx>
            <c:strRef>
              <c:f>Sheet1!$A$3</c:f>
              <c:strCache>
                <c:ptCount val="1"/>
                <c:pt idx="0">
                  <c:v>1-3 saat arası</c:v>
                </c:pt>
              </c:strCache>
            </c:strRef>
          </c:tx>
          <c:spPr>
            <a:solidFill>
              <a:srgbClr val="00808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Sheet1!$B$3:$C$3</c:f>
              <c:numCache>
                <c:formatCode>#,##0.0</c:formatCode>
                <c:ptCount val="2"/>
                <c:pt idx="0">
                  <c:v>44.7</c:v>
                </c:pt>
                <c:pt idx="1">
                  <c:v>47.7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B9-D348-B8F8-03EB171BC5D2}"/>
            </c:ext>
          </c:extLst>
        </c:ser>
        <c:ser>
          <c:idx val="3"/>
          <c:order val="3"/>
          <c:tx>
            <c:strRef>
              <c:f>Sheet1!$A$4</c:f>
              <c:strCache>
                <c:ptCount val="1"/>
                <c:pt idx="0">
                  <c:v>1 saatten az</c:v>
                </c:pt>
              </c:strCache>
            </c:strRef>
          </c:tx>
          <c:spPr>
            <a:solidFill>
              <a:schemeClr val="accent1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Sheet1!$B$4:$C$4</c:f>
              <c:numCache>
                <c:formatCode>#,##0.0</c:formatCode>
                <c:ptCount val="2"/>
                <c:pt idx="0">
                  <c:v>8.9</c:v>
                </c:pt>
                <c:pt idx="1">
                  <c:v>12.8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B9-D348-B8F8-03EB171BC5D2}"/>
            </c:ext>
          </c:extLst>
        </c:ser>
        <c:ser>
          <c:idx val="4"/>
          <c:order val="4"/>
          <c:tx>
            <c:strRef>
              <c:f>Sheet1!$A$5</c:f>
              <c:strCache>
                <c:ptCount val="1"/>
                <c:pt idx="0">
                  <c:v>Hiç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Sheet1!$B$5:$C$5</c:f>
              <c:numCache>
                <c:formatCode>#,##0.0</c:formatCode>
                <c:ptCount val="2"/>
                <c:pt idx="0">
                  <c:v>19.600000000000001</c:v>
                </c:pt>
                <c:pt idx="1">
                  <c:v>18.7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6B9-D348-B8F8-03EB171BC5D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548793688"/>
        <c:axId val="548797608"/>
      </c:barChart>
      <c:catAx>
        <c:axId val="548793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308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tr-TR"/>
          </a:p>
        </c:txPr>
        <c:crossAx val="5487976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4879760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548793688"/>
        <c:crosses val="autoZero"/>
        <c:crossBetween val="between"/>
      </c:valAx>
      <c:spPr>
        <a:noFill/>
        <a:ln w="24676">
          <a:noFill/>
        </a:ln>
      </c:spPr>
    </c:plotArea>
    <c:legend>
      <c:legendPos val="r"/>
      <c:layout>
        <c:manualLayout>
          <c:xMode val="edge"/>
          <c:yMode val="edge"/>
          <c:x val="0.65079628192186822"/>
          <c:y val="8.6866556262529412E-2"/>
          <c:w val="0.30967197587677281"/>
          <c:h val="0.89049733730883873"/>
        </c:manualLayout>
      </c:layout>
      <c:overlay val="1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+mj-lt"/>
          <a:ea typeface="Verdana"/>
          <a:cs typeface="Verdana"/>
        </a:defRPr>
      </a:pPr>
      <a:endParaRPr lang="tr-TR"/>
    </a:p>
  </c:txPr>
  <c:externalData r:id="rId1">
    <c:autoUpdate val="0"/>
  </c:externalData>
</c:chartSpace>
</file>

<file path=ppt/charts/chart1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59079837825001"/>
          <c:y val="2.6401740472129499E-2"/>
          <c:w val="0.54455248082860175"/>
          <c:h val="0.9532763947390400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Haftada 1 kere</c:v>
                </c:pt>
              </c:strCache>
            </c:strRef>
          </c:tx>
          <c:spPr>
            <a:solidFill>
              <a:srgbClr val="FF0000"/>
            </a:solidFill>
            <a:ln w="24676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 w="24676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Sheet1!$B$2:$C$2</c:f>
              <c:numCache>
                <c:formatCode>#,##0.0</c:formatCode>
                <c:ptCount val="2"/>
                <c:pt idx="0">
                  <c:v>2.2000000000000002</c:v>
                </c:pt>
                <c:pt idx="1">
                  <c:v>10.199999999999999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87-0B4D-ACDF-D2F26887282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Haftada 2-3 kere</c:v>
                </c:pt>
              </c:strCache>
            </c:strRef>
          </c:tx>
          <c:spPr>
            <a:solidFill>
              <a:srgbClr val="FF99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Sheet1!$B$3:$C$3</c:f>
              <c:numCache>
                <c:formatCode>#,##0.0</c:formatCode>
                <c:ptCount val="2"/>
                <c:pt idx="0">
                  <c:v>4.2</c:v>
                </c:pt>
                <c:pt idx="1">
                  <c:v>10.5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87-0B4D-ACDF-D2F26887282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Ayda 1 kere</c:v>
                </c:pt>
              </c:strCache>
            </c:strRef>
          </c:tx>
          <c:spPr>
            <a:solidFill>
              <a:srgbClr val="00808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Sheet1!$B$4:$C$4</c:f>
              <c:numCache>
                <c:formatCode>#,##0.0</c:formatCode>
                <c:ptCount val="2"/>
                <c:pt idx="0">
                  <c:v>23.8</c:v>
                </c:pt>
                <c:pt idx="1">
                  <c:v>19.5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87-0B4D-ACDF-D2F268872828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Ayda 2-3 kere</c:v>
                </c:pt>
              </c:strCache>
            </c:strRef>
          </c:tx>
          <c:spPr>
            <a:solidFill>
              <a:schemeClr val="accent1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Sheet1!$B$5:$C$5</c:f>
              <c:numCache>
                <c:formatCode>#,##0.0</c:formatCode>
                <c:ptCount val="2"/>
                <c:pt idx="0">
                  <c:v>19.399999999999999</c:v>
                </c:pt>
                <c:pt idx="1">
                  <c:v>12.2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487-0B4D-ACDF-D2F268872828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Yılda birkaç kere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Sheet1!$B$6:$C$6</c:f>
              <c:numCache>
                <c:formatCode>#,##0.0</c:formatCode>
                <c:ptCount val="2"/>
                <c:pt idx="0">
                  <c:v>30.8</c:v>
                </c:pt>
                <c:pt idx="1">
                  <c:v>28.6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87-0B4D-ACDF-D2F268872828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Hiç gitmem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Sheet1!$B$7:$C$7</c:f>
              <c:numCache>
                <c:formatCode>#,##0.0</c:formatCode>
                <c:ptCount val="2"/>
                <c:pt idx="0">
                  <c:v>19.600000000000001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487-0B4D-ACDF-D2F26887282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548790944"/>
        <c:axId val="548791728"/>
      </c:barChart>
      <c:catAx>
        <c:axId val="54879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308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tr-TR"/>
          </a:p>
        </c:txPr>
        <c:crossAx val="5487917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4879172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548790944"/>
        <c:crosses val="autoZero"/>
        <c:crossBetween val="between"/>
      </c:valAx>
      <c:spPr>
        <a:noFill/>
        <a:ln w="24676">
          <a:noFill/>
        </a:ln>
      </c:spPr>
    </c:plotArea>
    <c:legend>
      <c:legendPos val="r"/>
      <c:layout>
        <c:manualLayout>
          <c:xMode val="edge"/>
          <c:yMode val="edge"/>
          <c:x val="0.67006336902737307"/>
          <c:y val="7.1124260325690969E-2"/>
          <c:w val="0.32616007409433145"/>
          <c:h val="0.87624243839590488"/>
        </c:manualLayout>
      </c:layout>
      <c:overlay val="1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+mj-lt"/>
          <a:ea typeface="Verdana"/>
          <a:cs typeface="Verdana"/>
        </a:defRPr>
      </a:pPr>
      <a:endParaRPr lang="tr-TR"/>
    </a:p>
  </c:txPr>
  <c:externalData r:id="rId1">
    <c:autoUpdate val="0"/>
  </c:externalData>
</c:chartSpace>
</file>

<file path=ppt/charts/chart1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388793481574"/>
          <c:y val="2.2046161537606999E-2"/>
          <c:w val="0.71698398891788195"/>
          <c:h val="0.8325504342110140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İyiye gidiyor</c:v>
                </c:pt>
              </c:strCache>
            </c:strRef>
          </c:tx>
          <c:spPr>
            <a:solidFill>
              <a:srgbClr val="FF0000"/>
            </a:solidFill>
            <a:ln w="24368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numFmt formatCode="0.0" sourceLinked="0"/>
            <c:spPr>
              <a:noFill/>
              <a:ln w="24368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2015</c:v>
                </c:pt>
                <c:pt idx="4">
                  <c:v>2014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55.7</c:v>
                </c:pt>
                <c:pt idx="1">
                  <c:v>71.2</c:v>
                </c:pt>
                <c:pt idx="2">
                  <c:v>65.3</c:v>
                </c:pt>
                <c:pt idx="3">
                  <c:v>60.4</c:v>
                </c:pt>
                <c:pt idx="4">
                  <c:v>55.7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DC-0B4F-AF78-999FE46C22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Kötüye gidiyor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2015</c:v>
                </c:pt>
                <c:pt idx="4">
                  <c:v>2014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44.3</c:v>
                </c:pt>
                <c:pt idx="1">
                  <c:v>28.8</c:v>
                </c:pt>
                <c:pt idx="2">
                  <c:v>34.700000000000003</c:v>
                </c:pt>
                <c:pt idx="3">
                  <c:v>39.6</c:v>
                </c:pt>
                <c:pt idx="4">
                  <c:v>44.3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DC-0B4F-AF78-999FE46C22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536344544"/>
        <c:axId val="536339448"/>
      </c:barChart>
      <c:catAx>
        <c:axId val="53634454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tr-TR"/>
          </a:p>
        </c:txPr>
        <c:crossAx val="5363394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36339448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536344544"/>
        <c:crosses val="autoZero"/>
        <c:crossBetween val="between"/>
      </c:valAx>
      <c:spPr>
        <a:noFill/>
        <a:ln w="24368">
          <a:noFill/>
        </a:ln>
      </c:spPr>
    </c:plotArea>
    <c:legend>
      <c:legendPos val="b"/>
      <c:layout>
        <c:manualLayout>
          <c:xMode val="edge"/>
          <c:yMode val="edge"/>
          <c:x val="0.18075225570151601"/>
          <c:y val="0.84899507693589804"/>
          <c:w val="0.81524009921235696"/>
          <c:h val="0.101696455023516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tr-TR"/>
    </a:p>
  </c:txPr>
  <c:externalData r:id="rId2">
    <c:autoUpdate val="0"/>
  </c:externalData>
</c:chartSpace>
</file>

<file path=ppt/charts/chart1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453483467114801"/>
          <c:y val="3.5344472083139601E-2"/>
          <c:w val="0.71886457060326603"/>
          <c:h val="0.7944776380778789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Evet, değişen bir ülkedir</c:v>
                </c:pt>
              </c:strCache>
            </c:strRef>
          </c:tx>
          <c:spPr>
            <a:solidFill>
              <a:srgbClr val="FF0000"/>
            </a:solidFill>
            <a:ln w="24368"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numFmt formatCode="0.0" sourceLinked="0"/>
            <c:spPr>
              <a:noFill/>
              <a:ln w="24368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2015</c:v>
                </c:pt>
                <c:pt idx="4">
                  <c:v>2014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44.9</c:v>
                </c:pt>
                <c:pt idx="1">
                  <c:v>48.2</c:v>
                </c:pt>
                <c:pt idx="2">
                  <c:v>56.2</c:v>
                </c:pt>
                <c:pt idx="3">
                  <c:v>63.4</c:v>
                </c:pt>
                <c:pt idx="4">
                  <c:v>65.7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6D-CB48-B63F-C26419B50FF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Hayır, değişen bir ülke değildir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2015</c:v>
                </c:pt>
                <c:pt idx="4">
                  <c:v>2014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55.1</c:v>
                </c:pt>
                <c:pt idx="1">
                  <c:v>51.8</c:v>
                </c:pt>
                <c:pt idx="2">
                  <c:v>43.8</c:v>
                </c:pt>
                <c:pt idx="3">
                  <c:v>36.6</c:v>
                </c:pt>
                <c:pt idx="4">
                  <c:v>34.299999999999997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6D-CB48-B63F-C26419B50FF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536341016"/>
        <c:axId val="536340624"/>
      </c:barChart>
      <c:catAx>
        <c:axId val="5363410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tr-TR"/>
          </a:p>
        </c:txPr>
        <c:crossAx val="5363406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36340624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536341016"/>
        <c:crosses val="autoZero"/>
        <c:crossBetween val="between"/>
      </c:valAx>
      <c:spPr>
        <a:noFill/>
        <a:ln w="24368">
          <a:noFill/>
        </a:ln>
      </c:spPr>
    </c:plotArea>
    <c:legend>
      <c:legendPos val="b"/>
      <c:layout>
        <c:manualLayout>
          <c:xMode val="edge"/>
          <c:yMode val="edge"/>
          <c:x val="9.6615350030552299E-2"/>
          <c:y val="0.84436216126645003"/>
          <c:w val="0.87636529968892396"/>
          <c:h val="0.117418450680621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tr-TR"/>
    </a:p>
  </c:txPr>
  <c:externalData r:id="rId2">
    <c:autoUpdate val="0"/>
  </c:externalData>
</c:chartSpace>
</file>

<file path=ppt/charts/chart1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2"/>
          <c:order val="0"/>
          <c:tx>
            <c:strRef>
              <c:f>Sayfa1!$C$1</c:f>
              <c:strCache>
                <c:ptCount val="1"/>
                <c:pt idx="0">
                  <c:v>Evet, değişen bir ülkedir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Sayfa1!$A$2:$B$9</c:f>
              <c:multiLvlStrCache>
                <c:ptCount val="8"/>
                <c:lvl>
                  <c:pt idx="0">
                    <c:v>2018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2017</c:v>
                  </c:pt>
                  <c:pt idx="4">
                    <c:v>2018</c:v>
                  </c:pt>
                  <c:pt idx="5">
                    <c:v>2017</c:v>
                  </c:pt>
                  <c:pt idx="6">
                    <c:v>2018</c:v>
                  </c:pt>
                  <c:pt idx="7">
                    <c:v>2017</c:v>
                  </c:pt>
                </c:lvl>
                <c:lvl>
                  <c:pt idx="0">
                    <c:v>AK Parti</c:v>
                  </c:pt>
                  <c:pt idx="2">
                    <c:v>MHP</c:v>
                  </c:pt>
                  <c:pt idx="4">
                    <c:v>CHP</c:v>
                  </c:pt>
                  <c:pt idx="6">
                    <c:v>HDP</c:v>
                  </c:pt>
                </c:lvl>
              </c:multiLvlStrCache>
            </c:multiLvlStrRef>
          </c:cat>
          <c:val>
            <c:numRef>
              <c:f>Sayfa1!$C$2:$C$9</c:f>
              <c:numCache>
                <c:formatCode>#,##0.0</c:formatCode>
                <c:ptCount val="8"/>
                <c:pt idx="0" formatCode="###0.0">
                  <c:v>56.79347826086957</c:v>
                </c:pt>
                <c:pt idx="1">
                  <c:v>57.74647887323944</c:v>
                </c:pt>
                <c:pt idx="2" formatCode="###0.0">
                  <c:v>50.526315789473685</c:v>
                </c:pt>
                <c:pt idx="3">
                  <c:v>51.666666666666664</c:v>
                </c:pt>
                <c:pt idx="4" formatCode="###0.0">
                  <c:v>36.866359447004612</c:v>
                </c:pt>
                <c:pt idx="5">
                  <c:v>38.405797101449274</c:v>
                </c:pt>
                <c:pt idx="6" formatCode="###0.0">
                  <c:v>30</c:v>
                </c:pt>
                <c:pt idx="7">
                  <c:v>41.666666666666664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7E-9D43-A5D6-E75AF3A47060}"/>
            </c:ext>
          </c:extLst>
        </c:ser>
        <c:ser>
          <c:idx val="3"/>
          <c:order val="1"/>
          <c:tx>
            <c:strRef>
              <c:f>Sayfa1!$D$1</c:f>
              <c:strCache>
                <c:ptCount val="1"/>
                <c:pt idx="0">
                  <c:v>Hayır, değişen bir ülke değildir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Sayfa1!$A$2:$B$9</c:f>
              <c:multiLvlStrCache>
                <c:ptCount val="8"/>
                <c:lvl>
                  <c:pt idx="0">
                    <c:v>2018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2017</c:v>
                  </c:pt>
                  <c:pt idx="4">
                    <c:v>2018</c:v>
                  </c:pt>
                  <c:pt idx="5">
                    <c:v>2017</c:v>
                  </c:pt>
                  <c:pt idx="6">
                    <c:v>2018</c:v>
                  </c:pt>
                  <c:pt idx="7">
                    <c:v>2017</c:v>
                  </c:pt>
                </c:lvl>
                <c:lvl>
                  <c:pt idx="0">
                    <c:v>AK Parti</c:v>
                  </c:pt>
                  <c:pt idx="2">
                    <c:v>MHP</c:v>
                  </c:pt>
                  <c:pt idx="4">
                    <c:v>CHP</c:v>
                  </c:pt>
                  <c:pt idx="6">
                    <c:v>HDP</c:v>
                  </c:pt>
                </c:lvl>
              </c:multiLvlStrCache>
            </c:multiLvlStrRef>
          </c:cat>
          <c:val>
            <c:numRef>
              <c:f>Sayfa1!$D$2:$D$9</c:f>
              <c:numCache>
                <c:formatCode>#,##0.0</c:formatCode>
                <c:ptCount val="8"/>
                <c:pt idx="0" formatCode="###0.0">
                  <c:v>43.20652173913043</c:v>
                </c:pt>
                <c:pt idx="1">
                  <c:v>42.25352112676056</c:v>
                </c:pt>
                <c:pt idx="2" formatCode="###0.0">
                  <c:v>49.473684210526315</c:v>
                </c:pt>
                <c:pt idx="3">
                  <c:v>48.333333333333336</c:v>
                </c:pt>
                <c:pt idx="4" formatCode="###0.0">
                  <c:v>63.133640552995395</c:v>
                </c:pt>
                <c:pt idx="5">
                  <c:v>61.594202898550726</c:v>
                </c:pt>
                <c:pt idx="6" formatCode="###0.0">
                  <c:v>70</c:v>
                </c:pt>
                <c:pt idx="7">
                  <c:v>58.333333333333336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7E-9D43-A5D6-E75AF3A4706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536322200"/>
        <c:axId val="536324552"/>
      </c:barChart>
      <c:catAx>
        <c:axId val="5363222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tr-TR"/>
          </a:p>
        </c:txPr>
        <c:crossAx val="536324552"/>
        <c:crosses val="autoZero"/>
        <c:auto val="1"/>
        <c:lblAlgn val="ctr"/>
        <c:lblOffset val="100"/>
        <c:noMultiLvlLbl val="0"/>
      </c:catAx>
      <c:valAx>
        <c:axId val="536324552"/>
        <c:scaling>
          <c:orientation val="minMax"/>
          <c:max val="100"/>
        </c:scaling>
        <c:delete val="1"/>
        <c:axPos val="t"/>
        <c:numFmt formatCode="###0.0" sourceLinked="1"/>
        <c:majorTickMark val="none"/>
        <c:minorTickMark val="none"/>
        <c:tickLblPos val="nextTo"/>
        <c:crossAx val="536322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979800986473201"/>
          <c:y val="0.8695492167536939"/>
          <c:w val="0.81399000739959715"/>
          <c:h val="0.1207556156311850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tr-TR"/>
    </a:p>
  </c:txPr>
  <c:externalData r:id="rId1">
    <c:autoUpdate val="0"/>
  </c:externalData>
</c:chartSpace>
</file>

<file path=ppt/charts/chart1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2"/>
          <c:order val="0"/>
          <c:tx>
            <c:strRef>
              <c:f>Sayfa1!$C$4</c:f>
              <c:strCache>
                <c:ptCount val="1"/>
                <c:pt idx="0">
                  <c:v>İyiye gidiyor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Sayfa1!$A$5:$B$12</c:f>
              <c:multiLvlStrCache>
                <c:ptCount val="8"/>
                <c:lvl>
                  <c:pt idx="0">
                    <c:v>2018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2017</c:v>
                  </c:pt>
                  <c:pt idx="4">
                    <c:v>2018</c:v>
                  </c:pt>
                  <c:pt idx="5">
                    <c:v>2017</c:v>
                  </c:pt>
                  <c:pt idx="6">
                    <c:v>2018</c:v>
                  </c:pt>
                  <c:pt idx="7">
                    <c:v>2017</c:v>
                  </c:pt>
                </c:lvl>
                <c:lvl>
                  <c:pt idx="0">
                    <c:v>AK Parti</c:v>
                  </c:pt>
                  <c:pt idx="2">
                    <c:v>MHP</c:v>
                  </c:pt>
                  <c:pt idx="4">
                    <c:v>CHP</c:v>
                  </c:pt>
                  <c:pt idx="6">
                    <c:v>HDP</c:v>
                  </c:pt>
                </c:lvl>
              </c:multiLvlStrCache>
            </c:multiLvlStrRef>
          </c:cat>
          <c:val>
            <c:numRef>
              <c:f>Sayfa1!$C$5:$C$12</c:f>
              <c:numCache>
                <c:formatCode>#,##0.0</c:formatCode>
                <c:ptCount val="8"/>
                <c:pt idx="0" formatCode="###0.0">
                  <c:v>80.382775119617222</c:v>
                </c:pt>
                <c:pt idx="1">
                  <c:v>91.869918699186996</c:v>
                </c:pt>
                <c:pt idx="2" formatCode="###0.0">
                  <c:v>54.166666666666664</c:v>
                </c:pt>
                <c:pt idx="3">
                  <c:v>64.516129032258064</c:v>
                </c:pt>
                <c:pt idx="4" formatCode="###0.0">
                  <c:v>28.749999999999996</c:v>
                </c:pt>
                <c:pt idx="5">
                  <c:v>43.39622641509434</c:v>
                </c:pt>
                <c:pt idx="6" formatCode="###0.0">
                  <c:v>3.3333333333333335</c:v>
                </c:pt>
                <c:pt idx="7">
                  <c:v>26.666666666666668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3F-BC46-A582-C3CD2DEC4748}"/>
            </c:ext>
          </c:extLst>
        </c:ser>
        <c:ser>
          <c:idx val="3"/>
          <c:order val="1"/>
          <c:tx>
            <c:strRef>
              <c:f>Sayfa1!$D$4</c:f>
              <c:strCache>
                <c:ptCount val="1"/>
                <c:pt idx="0">
                  <c:v>Kötüye gidiyor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Sayfa1!$A$5:$B$12</c:f>
              <c:multiLvlStrCache>
                <c:ptCount val="8"/>
                <c:lvl>
                  <c:pt idx="0">
                    <c:v>2018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2017</c:v>
                  </c:pt>
                  <c:pt idx="4">
                    <c:v>2018</c:v>
                  </c:pt>
                  <c:pt idx="5">
                    <c:v>2017</c:v>
                  </c:pt>
                  <c:pt idx="6">
                    <c:v>2018</c:v>
                  </c:pt>
                  <c:pt idx="7">
                    <c:v>2017</c:v>
                  </c:pt>
                </c:lvl>
                <c:lvl>
                  <c:pt idx="0">
                    <c:v>AK Parti</c:v>
                  </c:pt>
                  <c:pt idx="2">
                    <c:v>MHP</c:v>
                  </c:pt>
                  <c:pt idx="4">
                    <c:v>CHP</c:v>
                  </c:pt>
                  <c:pt idx="6">
                    <c:v>HDP</c:v>
                  </c:pt>
                </c:lvl>
              </c:multiLvlStrCache>
            </c:multiLvlStrRef>
          </c:cat>
          <c:val>
            <c:numRef>
              <c:f>Sayfa1!$D$5:$D$12</c:f>
              <c:numCache>
                <c:formatCode>#,##0.0</c:formatCode>
                <c:ptCount val="8"/>
                <c:pt idx="0" formatCode="###0.0">
                  <c:v>19.617224880382775</c:v>
                </c:pt>
                <c:pt idx="1">
                  <c:v>8.1300813008130088</c:v>
                </c:pt>
                <c:pt idx="2" formatCode="###0.0">
                  <c:v>45.833333333333329</c:v>
                </c:pt>
                <c:pt idx="3">
                  <c:v>35.483870967741936</c:v>
                </c:pt>
                <c:pt idx="4" formatCode="###0.0">
                  <c:v>71.25</c:v>
                </c:pt>
                <c:pt idx="5">
                  <c:v>56.60377358490566</c:v>
                </c:pt>
                <c:pt idx="6" formatCode="###0.0">
                  <c:v>96.666666666666671</c:v>
                </c:pt>
                <c:pt idx="7">
                  <c:v>73.333333333333329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3F-BC46-A582-C3CD2DEC474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536321808"/>
        <c:axId val="536319064"/>
      </c:barChart>
      <c:catAx>
        <c:axId val="5363218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tr-TR"/>
          </a:p>
        </c:txPr>
        <c:crossAx val="536319064"/>
        <c:crosses val="autoZero"/>
        <c:auto val="1"/>
        <c:lblAlgn val="ctr"/>
        <c:lblOffset val="100"/>
        <c:noMultiLvlLbl val="0"/>
      </c:catAx>
      <c:valAx>
        <c:axId val="536319064"/>
        <c:scaling>
          <c:orientation val="minMax"/>
          <c:max val="100"/>
        </c:scaling>
        <c:delete val="1"/>
        <c:axPos val="t"/>
        <c:numFmt formatCode="###0.0" sourceLinked="1"/>
        <c:majorTickMark val="none"/>
        <c:minorTickMark val="none"/>
        <c:tickLblPos val="nextTo"/>
        <c:crossAx val="536321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9848507398548993E-2"/>
          <c:y val="0.92490455740016697"/>
          <c:w val="0.91015149260145101"/>
          <c:h val="6.2827381319771045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tr-TR"/>
    </a:p>
  </c:txPr>
  <c:externalData r:id="rId1">
    <c:autoUpdate val="0"/>
  </c:externalData>
</c:chartSpace>
</file>

<file path=ppt/charts/chart1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131429841128765"/>
          <c:y val="3.2344889910643999E-2"/>
          <c:w val="0.5395056867319753"/>
          <c:h val="0.898231423007078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 w="25785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numFmt formatCode="0.0" sourceLinked="0"/>
            <c:spPr>
              <a:noFill/>
              <a:ln w="2578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 Ekonomi</c:v>
                </c:pt>
                <c:pt idx="1">
                  <c:v> Hayat pahalılığı</c:v>
                </c:pt>
                <c:pt idx="2">
                  <c:v> Suriyeli mülteciler</c:v>
                </c:pt>
                <c:pt idx="3">
                  <c:v> İşsizlik oranının artış göstermesi</c:v>
                </c:pt>
                <c:pt idx="4">
                  <c:v> Hükümetin yanlış politikaları</c:v>
                </c:pt>
                <c:pt idx="5">
                  <c:v> Toplumsal saygı ve sevginin kalmaması</c:v>
                </c:pt>
                <c:pt idx="6">
                  <c:v> Demokrasi ve kişisel haklar</c:v>
                </c:pt>
                <c:pt idx="7">
                  <c:v> Ülkenin yönetim şekli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8"/>
                <c:pt idx="0">
                  <c:v>42.929292929292927</c:v>
                </c:pt>
                <c:pt idx="1">
                  <c:v>8.0808080808080813</c:v>
                </c:pt>
                <c:pt idx="2">
                  <c:v>7.0707070707070701</c:v>
                </c:pt>
                <c:pt idx="3">
                  <c:v>6.0606060606060606</c:v>
                </c:pt>
                <c:pt idx="4">
                  <c:v>5.5555555555555554</c:v>
                </c:pt>
                <c:pt idx="5">
                  <c:v>4.5454545454545459</c:v>
                </c:pt>
                <c:pt idx="6">
                  <c:v>3.535353535353535</c:v>
                </c:pt>
                <c:pt idx="7">
                  <c:v>3.535353535353535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16-724A-AE95-3FAF79BAAF1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 Ekonomi</c:v>
                </c:pt>
                <c:pt idx="1">
                  <c:v> Hayat pahalılığı</c:v>
                </c:pt>
                <c:pt idx="2">
                  <c:v> Suriyeli mülteciler</c:v>
                </c:pt>
                <c:pt idx="3">
                  <c:v> İşsizlik oranının artış göstermesi</c:v>
                </c:pt>
                <c:pt idx="4">
                  <c:v> Hükümetin yanlış politikaları</c:v>
                </c:pt>
                <c:pt idx="5">
                  <c:v> Toplumsal saygı ve sevginin kalmaması</c:v>
                </c:pt>
                <c:pt idx="6">
                  <c:v> Demokrasi ve kişisel haklar</c:v>
                </c:pt>
                <c:pt idx="7">
                  <c:v> Ülkenin yönetim şekli</c:v>
                </c:pt>
              </c:strCache>
            </c:strRef>
          </c:cat>
          <c:val>
            <c:numRef>
              <c:f>Sheet1!$C$2:$C$9</c:f>
              <c:numCache>
                <c:formatCode>0.0</c:formatCode>
                <c:ptCount val="8"/>
                <c:pt idx="0" formatCode="###0.0">
                  <c:v>27.338129496402878</c:v>
                </c:pt>
                <c:pt idx="1">
                  <c:v>5.7553956834532372</c:v>
                </c:pt>
                <c:pt idx="2">
                  <c:v>3.5971223021582732</c:v>
                </c:pt>
                <c:pt idx="3" formatCode="#,##0.0">
                  <c:v>5.8</c:v>
                </c:pt>
                <c:pt idx="6">
                  <c:v>6.4748201438848918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16-724A-AE95-3FAF79BAAF1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536323376"/>
        <c:axId val="536319456"/>
      </c:barChart>
      <c:catAx>
        <c:axId val="53632337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22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tr-TR"/>
          </a:p>
        </c:txPr>
        <c:crossAx val="5363194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36319456"/>
        <c:scaling>
          <c:orientation val="minMax"/>
          <c:max val="70"/>
          <c:min val="0"/>
        </c:scaling>
        <c:delete val="1"/>
        <c:axPos val="t"/>
        <c:numFmt formatCode="0.0" sourceLinked="1"/>
        <c:majorTickMark val="out"/>
        <c:minorTickMark val="none"/>
        <c:tickLblPos val="none"/>
        <c:crossAx val="536323376"/>
        <c:crosses val="autoZero"/>
        <c:crossBetween val="between"/>
        <c:majorUnit val="10"/>
      </c:valAx>
      <c:spPr>
        <a:noFill/>
        <a:ln w="25785">
          <a:noFill/>
        </a:ln>
      </c:spPr>
    </c:plotArea>
    <c:legend>
      <c:legendPos val="b"/>
      <c:layout>
        <c:manualLayout>
          <c:xMode val="edge"/>
          <c:yMode val="edge"/>
          <c:x val="0.2437791212117123"/>
          <c:y val="0.93205264404440225"/>
          <c:w val="0.54338161772874904"/>
          <c:h val="5.972886766030315E-2"/>
        </c:manualLayout>
      </c:layout>
      <c:overlay val="0"/>
      <c:txPr>
        <a:bodyPr/>
        <a:lstStyle/>
        <a:p>
          <a:pPr>
            <a:defRPr sz="1200"/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tr-TR"/>
    </a:p>
  </c:txPr>
  <c:externalData r:id="rId1">
    <c:autoUpdate val="0"/>
  </c:externalData>
</c:chartSpace>
</file>

<file path=ppt/charts/chart1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131429841128765"/>
          <c:y val="3.2344889910643999E-2"/>
          <c:w val="0.5395056867319753"/>
          <c:h val="0.898231423007078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 w="25785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numFmt formatCode="0.0" sourceLinked="0"/>
            <c:spPr>
              <a:noFill/>
              <a:ln w="2578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Ekonomi</c:v>
                </c:pt>
                <c:pt idx="1">
                  <c:v>Ülkenin gelişmesi/kalkınması</c:v>
                </c:pt>
                <c:pt idx="2">
                  <c:v>Dış politika</c:v>
                </c:pt>
                <c:pt idx="3">
                  <c:v>Başkanlık sistemi</c:v>
                </c:pt>
                <c:pt idx="4">
                  <c:v> Yerli üretim</c:v>
                </c:pt>
                <c:pt idx="5">
                  <c:v>Sağlık hizmetleri</c:v>
                </c:pt>
                <c:pt idx="6">
                  <c:v>Terörün azalması</c:v>
                </c:pt>
                <c:pt idx="7">
                  <c:v>Askeri güç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8"/>
                <c:pt idx="0">
                  <c:v>19.600000000000001</c:v>
                </c:pt>
                <c:pt idx="1">
                  <c:v>12.4</c:v>
                </c:pt>
                <c:pt idx="2">
                  <c:v>10</c:v>
                </c:pt>
                <c:pt idx="3">
                  <c:v>8</c:v>
                </c:pt>
                <c:pt idx="4">
                  <c:v>4.3999999999999995</c:v>
                </c:pt>
                <c:pt idx="5">
                  <c:v>4</c:v>
                </c:pt>
                <c:pt idx="6">
                  <c:v>4</c:v>
                </c:pt>
                <c:pt idx="7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93-A146-AC1F-80FA389436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Ekonomi</c:v>
                </c:pt>
                <c:pt idx="1">
                  <c:v>Ülkenin gelişmesi/kalkınması</c:v>
                </c:pt>
                <c:pt idx="2">
                  <c:v>Dış politika</c:v>
                </c:pt>
                <c:pt idx="3">
                  <c:v>Başkanlık sistemi</c:v>
                </c:pt>
                <c:pt idx="4">
                  <c:v> Yerli üretim</c:v>
                </c:pt>
                <c:pt idx="5">
                  <c:v>Sağlık hizmetleri</c:v>
                </c:pt>
                <c:pt idx="6">
                  <c:v>Terörün azalması</c:v>
                </c:pt>
                <c:pt idx="7">
                  <c:v>Askeri güç</c:v>
                </c:pt>
              </c:strCache>
            </c:strRef>
          </c:cat>
          <c:val>
            <c:numRef>
              <c:f>Sheet1!$C$2:$C$9</c:f>
              <c:numCache>
                <c:formatCode>0.0</c:formatCode>
                <c:ptCount val="8"/>
                <c:pt idx="0">
                  <c:v>14.868804664723031</c:v>
                </c:pt>
                <c:pt idx="1">
                  <c:v>12.827988338192419</c:v>
                </c:pt>
                <c:pt idx="2">
                  <c:v>4.6647230320699711</c:v>
                </c:pt>
                <c:pt idx="5">
                  <c:v>5.8309037900874632</c:v>
                </c:pt>
                <c:pt idx="6">
                  <c:v>1.1661807580174928</c:v>
                </c:pt>
                <c:pt idx="7">
                  <c:v>2.9154518950437316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93-A146-AC1F-80FA3894362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536313968"/>
        <c:axId val="536322592"/>
      </c:barChart>
      <c:catAx>
        <c:axId val="53631396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22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tr-TR"/>
          </a:p>
        </c:txPr>
        <c:crossAx val="5363225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36322592"/>
        <c:scaling>
          <c:orientation val="minMax"/>
          <c:max val="70"/>
          <c:min val="0"/>
        </c:scaling>
        <c:delete val="1"/>
        <c:axPos val="t"/>
        <c:numFmt formatCode="0.0" sourceLinked="1"/>
        <c:majorTickMark val="out"/>
        <c:minorTickMark val="none"/>
        <c:tickLblPos val="none"/>
        <c:crossAx val="536313968"/>
        <c:crosses val="autoZero"/>
        <c:crossBetween val="between"/>
        <c:majorUnit val="10"/>
      </c:valAx>
      <c:spPr>
        <a:noFill/>
        <a:ln w="25785">
          <a:noFill/>
        </a:ln>
      </c:spPr>
    </c:plotArea>
    <c:legend>
      <c:legendPos val="b"/>
      <c:layout>
        <c:manualLayout>
          <c:xMode val="edge"/>
          <c:yMode val="edge"/>
          <c:x val="0.21929647147600004"/>
          <c:y val="0.92881484614468779"/>
          <c:w val="0.54338161772874904"/>
          <c:h val="5.972886766030315E-2"/>
        </c:manualLayout>
      </c:layout>
      <c:overlay val="0"/>
      <c:txPr>
        <a:bodyPr/>
        <a:lstStyle/>
        <a:p>
          <a:pPr>
            <a:defRPr sz="1200"/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tr-TR"/>
    </a:p>
  </c:txPr>
  <c:externalData r:id="rId1">
    <c:autoUpdate val="0"/>
  </c:externalData>
</c:chartSpace>
</file>

<file path=ppt/charts/chart1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867276887873798"/>
          <c:y val="1.8484288354898501E-3"/>
          <c:w val="0.40055040180720658"/>
          <c:h val="0.90024061076874695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 w="23625"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dLbl>
              <c:idx val="3"/>
              <c:layout>
                <c:manualLayout>
                  <c:x val="-1.2820512820512799E-2"/>
                  <c:y val="7.88060205317609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418-8B4D-A2EC-A18117A583A2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lang="en-US" sz="1050" b="0" i="0" u="none" strike="noStrike" baseline="0">
                    <a:solidFill>
                      <a:schemeClr val="tx1"/>
                    </a:solidFill>
                    <a:latin typeface="Verdana"/>
                    <a:ea typeface="Verdana"/>
                    <a:cs typeface="Verdana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Çok mutluyum</c:v>
                </c:pt>
                <c:pt idx="1">
                  <c:v>Mutluyum</c:v>
                </c:pt>
                <c:pt idx="2">
                  <c:v>Ne mutluyum ne mutsuzum</c:v>
                </c:pt>
                <c:pt idx="3">
                  <c:v>Mutsuzum</c:v>
                </c:pt>
                <c:pt idx="4">
                  <c:v>Çok mutsuzum</c:v>
                </c:pt>
              </c:strCache>
            </c:strRef>
          </c:cat>
          <c:val>
            <c:numRef>
              <c:f>Sheet1!$B$2:$B$6</c:f>
              <c:numCache>
                <c:formatCode>#,##0.0</c:formatCode>
                <c:ptCount val="5"/>
                <c:pt idx="0">
                  <c:v>6.1</c:v>
                </c:pt>
                <c:pt idx="1">
                  <c:v>32.700000000000003</c:v>
                </c:pt>
                <c:pt idx="2">
                  <c:v>41.4</c:v>
                </c:pt>
                <c:pt idx="3">
                  <c:v>15</c:v>
                </c:pt>
                <c:pt idx="4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18-8B4D-A2EC-A18117A583A2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99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Çok mutluyum</c:v>
                </c:pt>
                <c:pt idx="1">
                  <c:v>Mutluyum</c:v>
                </c:pt>
                <c:pt idx="2">
                  <c:v>Ne mutluyum ne mutsuzum</c:v>
                </c:pt>
                <c:pt idx="3">
                  <c:v>Mutsuzum</c:v>
                </c:pt>
                <c:pt idx="4">
                  <c:v>Çok mutsuzum</c:v>
                </c:pt>
              </c:strCache>
            </c:strRef>
          </c:cat>
          <c:val>
            <c:numRef>
              <c:f>Sheet1!$C$2:$C$6</c:f>
              <c:numCache>
                <c:formatCode>#,##0.0</c:formatCode>
                <c:ptCount val="5"/>
                <c:pt idx="0">
                  <c:v>13.7</c:v>
                </c:pt>
                <c:pt idx="1">
                  <c:v>38.799999999999997</c:v>
                </c:pt>
                <c:pt idx="2">
                  <c:v>35.1</c:v>
                </c:pt>
                <c:pt idx="3">
                  <c:v>9.5</c:v>
                </c:pt>
                <c:pt idx="4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18-8B4D-A2EC-A18117A583A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808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Çok mutluyum</c:v>
                </c:pt>
                <c:pt idx="1">
                  <c:v>Mutluyum</c:v>
                </c:pt>
                <c:pt idx="2">
                  <c:v>Ne mutluyum ne mutsuzum</c:v>
                </c:pt>
                <c:pt idx="3">
                  <c:v>Mutsuzum</c:v>
                </c:pt>
                <c:pt idx="4">
                  <c:v>Çok mutsuzum</c:v>
                </c:pt>
              </c:strCache>
            </c:strRef>
          </c:cat>
          <c:val>
            <c:numRef>
              <c:f>Sheet1!$D$2:$D$6</c:f>
              <c:numCache>
                <c:formatCode>0.0</c:formatCode>
                <c:ptCount val="5"/>
                <c:pt idx="0">
                  <c:v>10</c:v>
                </c:pt>
                <c:pt idx="1">
                  <c:v>41.3</c:v>
                </c:pt>
                <c:pt idx="2">
                  <c:v>31</c:v>
                </c:pt>
                <c:pt idx="3">
                  <c:v>11.8</c:v>
                </c:pt>
                <c:pt idx="4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418-8B4D-A2EC-A18117A583A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Çok mutluyum</c:v>
                </c:pt>
                <c:pt idx="1">
                  <c:v>Mutluyum</c:v>
                </c:pt>
                <c:pt idx="2">
                  <c:v>Ne mutluyum ne mutsuzum</c:v>
                </c:pt>
                <c:pt idx="3">
                  <c:v>Mutsuzum</c:v>
                </c:pt>
                <c:pt idx="4">
                  <c:v>Çok mutsuzum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8.9</c:v>
                </c:pt>
                <c:pt idx="1">
                  <c:v>39.1</c:v>
                </c:pt>
                <c:pt idx="2">
                  <c:v>26.3</c:v>
                </c:pt>
                <c:pt idx="3">
                  <c:v>20.2</c:v>
                </c:pt>
                <c:pt idx="4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18-8B4D-A2EC-A18117A583A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Çok mutluyum</c:v>
                </c:pt>
                <c:pt idx="1">
                  <c:v>Mutluyum</c:v>
                </c:pt>
                <c:pt idx="2">
                  <c:v>Ne mutluyum ne mutsuzum</c:v>
                </c:pt>
                <c:pt idx="3">
                  <c:v>Mutsuzum</c:v>
                </c:pt>
                <c:pt idx="4">
                  <c:v>Çok mutsuzum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17.399999999999999</c:v>
                </c:pt>
                <c:pt idx="1">
                  <c:v>43.3</c:v>
                </c:pt>
                <c:pt idx="2">
                  <c:v>19.600000000000001</c:v>
                </c:pt>
                <c:pt idx="3">
                  <c:v>14.9</c:v>
                </c:pt>
                <c:pt idx="4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418-8B4D-A2EC-A18117A583A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Çok mutluyum</c:v>
                </c:pt>
                <c:pt idx="1">
                  <c:v>Mutluyum</c:v>
                </c:pt>
                <c:pt idx="2">
                  <c:v>Ne mutluyum ne mutsuzum</c:v>
                </c:pt>
                <c:pt idx="3">
                  <c:v>Mutsuzum</c:v>
                </c:pt>
                <c:pt idx="4">
                  <c:v>Çok mutsuzum</c:v>
                </c:pt>
              </c:strCache>
            </c:strRef>
          </c:cat>
          <c:val>
            <c:numRef>
              <c:f>Sheet1!$G$2:$G$6</c:f>
              <c:numCache>
                <c:formatCode>0.0</c:formatCode>
                <c:ptCount val="5"/>
                <c:pt idx="0">
                  <c:v>20</c:v>
                </c:pt>
                <c:pt idx="1">
                  <c:v>47.2</c:v>
                </c:pt>
                <c:pt idx="2">
                  <c:v>16.8</c:v>
                </c:pt>
                <c:pt idx="3">
                  <c:v>11.7</c:v>
                </c:pt>
                <c:pt idx="4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418-8B4D-A2EC-A18117A583A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536321416"/>
        <c:axId val="536323768"/>
      </c:barChart>
      <c:catAx>
        <c:axId val="5363214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5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en-US" sz="1116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tr-TR"/>
          </a:p>
        </c:txPr>
        <c:crossAx val="5363237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36323768"/>
        <c:scaling>
          <c:orientation val="minMax"/>
          <c:max val="65"/>
          <c:min val="0"/>
        </c:scaling>
        <c:delete val="1"/>
        <c:axPos val="t"/>
        <c:numFmt formatCode="#,##0.0" sourceLinked="1"/>
        <c:majorTickMark val="out"/>
        <c:minorTickMark val="none"/>
        <c:tickLblPos val="none"/>
        <c:crossAx val="536321416"/>
        <c:crosses val="autoZero"/>
        <c:crossBetween val="between"/>
        <c:majorUnit val="8.0840000000000014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91960847535490997"/>
          <c:w val="0.93796503167039658"/>
          <c:h val="5.3131734620422817E-2"/>
        </c:manualLayout>
      </c:layout>
      <c:overlay val="0"/>
      <c:txPr>
        <a:bodyPr/>
        <a:lstStyle/>
        <a:p>
          <a:pPr>
            <a:defRPr sz="1050"/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30" b="0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tr-TR"/>
    </a:p>
  </c:txPr>
  <c:externalData r:id="rId1">
    <c:autoUpdate val="0"/>
  </c:externalData>
</c:chartSpace>
</file>

<file path=ppt/charts/chart1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Sütun3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4297448882854116E-3"/>
                  <c:y val="-4.02784594423743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01B-514A-8E4C-BE0C5F5258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Sayfa1!$A$3:$A$8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xVal>
          <c:yVal>
            <c:numRef>
              <c:f>Sayfa1!$B$3:$B$8</c:f>
              <c:numCache>
                <c:formatCode>0.0</c:formatCode>
                <c:ptCount val="6"/>
                <c:pt idx="0" formatCode="General">
                  <c:v>51.2</c:v>
                </c:pt>
                <c:pt idx="1">
                  <c:v>41</c:v>
                </c:pt>
                <c:pt idx="2">
                  <c:v>22.3</c:v>
                </c:pt>
                <c:pt idx="3">
                  <c:v>33.6</c:v>
                </c:pt>
                <c:pt idx="4">
                  <c:v>40.1</c:v>
                </c:pt>
                <c:pt idx="5">
                  <c:v>19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01B-514A-8E4C-BE0C5F52587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536313184"/>
        <c:axId val="536313576"/>
      </c:scatterChart>
      <c:valAx>
        <c:axId val="536313184"/>
        <c:scaling>
          <c:orientation val="minMax"/>
          <c:max val="2018"/>
          <c:min val="2013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r-TR"/>
                  <a:t>Yıllar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36313576"/>
        <c:crosses val="autoZero"/>
        <c:crossBetween val="midCat"/>
      </c:valAx>
      <c:valAx>
        <c:axId val="53631357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r-TR"/>
                  <a:t>Net Skor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363131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tr-T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131429841128765"/>
          <c:y val="3.2344889910643999E-2"/>
          <c:w val="0.5395056867319753"/>
          <c:h val="0.898231423007078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 w="25785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numFmt formatCode="0.0" sourceLinked="0"/>
            <c:spPr>
              <a:noFill/>
              <a:ln w="2578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 İşsizlik</c:v>
                </c:pt>
                <c:pt idx="1">
                  <c:v> Hayat pahalılığı</c:v>
                </c:pt>
                <c:pt idx="2">
                  <c:v> Fethullah Terör Örgütü (FETÖ) ile mücadele</c:v>
                </c:pt>
                <c:pt idx="3">
                  <c:v> Terör</c:v>
                </c:pt>
                <c:pt idx="4">
                  <c:v> Türk Lirasının Değer Kaybetmesi/Döviz kurlarının yükselmesi</c:v>
                </c:pt>
                <c:pt idx="5">
                  <c:v> Mülteciler</c:v>
                </c:pt>
                <c:pt idx="6">
                  <c:v> Hak ve özgürlüklerin sınırlanması</c:v>
                </c:pt>
              </c:strCache>
            </c:strRef>
          </c:cat>
          <c:val>
            <c:numRef>
              <c:f>Sheet1!$B$2:$B$8</c:f>
              <c:numCache>
                <c:formatCode>###0.0</c:formatCode>
                <c:ptCount val="7"/>
                <c:pt idx="0">
                  <c:v>26.900000000000002</c:v>
                </c:pt>
                <c:pt idx="1">
                  <c:v>17.8</c:v>
                </c:pt>
                <c:pt idx="2">
                  <c:v>16.2</c:v>
                </c:pt>
                <c:pt idx="3">
                  <c:v>13.8</c:v>
                </c:pt>
                <c:pt idx="4">
                  <c:v>6.4</c:v>
                </c:pt>
                <c:pt idx="5">
                  <c:v>3.5000000000000004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5B-284F-A4E6-A617ADB08D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 İşsizlik</c:v>
                </c:pt>
                <c:pt idx="1">
                  <c:v> Hayat pahalılığı</c:v>
                </c:pt>
                <c:pt idx="2">
                  <c:v> Fethullah Terör Örgütü (FETÖ) ile mücadele</c:v>
                </c:pt>
                <c:pt idx="3">
                  <c:v> Terör</c:v>
                </c:pt>
                <c:pt idx="4">
                  <c:v> Türk Lirasının Değer Kaybetmesi/Döviz kurlarının yükselmesi</c:v>
                </c:pt>
                <c:pt idx="5">
                  <c:v> Mülteciler</c:v>
                </c:pt>
                <c:pt idx="6">
                  <c:v> Hak ve özgürlüklerin sınırlanması</c:v>
                </c:pt>
              </c:strCache>
            </c:strRef>
          </c:cat>
          <c:val>
            <c:numRef>
              <c:f>Sheet1!$C$2:$C$8</c:f>
              <c:numCache>
                <c:formatCode>#,##0.0</c:formatCode>
                <c:ptCount val="7"/>
                <c:pt idx="0">
                  <c:v>17</c:v>
                </c:pt>
                <c:pt idx="1">
                  <c:v>13.2</c:v>
                </c:pt>
                <c:pt idx="2">
                  <c:v>18.100000000000001</c:v>
                </c:pt>
                <c:pt idx="3">
                  <c:v>29</c:v>
                </c:pt>
                <c:pt idx="5">
                  <c:v>2.9</c:v>
                </c:pt>
                <c:pt idx="6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5B-284F-A4E6-A617ADB08D3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461116216"/>
        <c:axId val="461116608"/>
      </c:barChart>
      <c:catAx>
        <c:axId val="4611162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22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tr-TR"/>
          </a:p>
        </c:txPr>
        <c:crossAx val="4611166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61116608"/>
        <c:scaling>
          <c:orientation val="minMax"/>
          <c:max val="40"/>
          <c:min val="0"/>
        </c:scaling>
        <c:delete val="1"/>
        <c:axPos val="t"/>
        <c:numFmt formatCode="###0.0" sourceLinked="1"/>
        <c:majorTickMark val="out"/>
        <c:minorTickMark val="none"/>
        <c:tickLblPos val="nextTo"/>
        <c:crossAx val="461116216"/>
        <c:crosses val="autoZero"/>
        <c:crossBetween val="between"/>
        <c:majorUnit val="10"/>
      </c:valAx>
      <c:spPr>
        <a:noFill/>
        <a:ln w="25785">
          <a:noFill/>
        </a:ln>
      </c:spPr>
    </c:plotArea>
    <c:legend>
      <c:legendPos val="b"/>
      <c:layout>
        <c:manualLayout>
          <c:xMode val="edge"/>
          <c:yMode val="edge"/>
          <c:x val="0.19481403871325928"/>
          <c:y val="0.93896523998778758"/>
          <c:w val="0.54338161772874904"/>
          <c:h val="5.972886766030315E-2"/>
        </c:manualLayout>
      </c:layout>
      <c:overlay val="0"/>
      <c:txPr>
        <a:bodyPr/>
        <a:lstStyle/>
        <a:p>
          <a:pPr>
            <a:defRPr sz="1200"/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tr-TR"/>
    </a:p>
  </c:txPr>
  <c:externalData r:id="rId1">
    <c:autoUpdate val="0"/>
  </c:externalData>
</c:chartSpace>
</file>

<file path=ppt/charts/chart1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867276887873798"/>
          <c:y val="1.8484288354898501E-3"/>
          <c:w val="0.31904646327175767"/>
          <c:h val="0.90024061076874695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AK Parti</c:v>
                </c:pt>
              </c:strCache>
            </c:strRef>
          </c:tx>
          <c:spPr>
            <a:solidFill>
              <a:srgbClr val="FF0000"/>
            </a:solidFill>
            <a:ln w="23625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3"/>
              <c:layout>
                <c:manualLayout>
                  <c:x val="-1.2820512820512799E-2"/>
                  <c:y val="7.88060205317609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44-6B4B-A922-8CF01A8743B4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Sheet1!$B$2:$B$6</c:f>
              <c:numCache>
                <c:formatCode>General</c:formatCode>
                <c:ptCount val="5"/>
              </c:numCache>
            </c:numRef>
          </c:cat>
          <c:val>
            <c:numRef>
              <c:f>Sheet1!$C$2:$C$6</c:f>
              <c:numCache>
                <c:formatCode>#,##0.0</c:formatCode>
                <c:ptCount val="5"/>
                <c:pt idx="0">
                  <c:v>12.5</c:v>
                </c:pt>
                <c:pt idx="1">
                  <c:v>51.6</c:v>
                </c:pt>
                <c:pt idx="2">
                  <c:v>25.3</c:v>
                </c:pt>
                <c:pt idx="3">
                  <c:v>6.8</c:v>
                </c:pt>
                <c:pt idx="4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44-6B4B-A922-8CF01A8743B4}"/>
            </c:ext>
          </c:extLst>
        </c:ser>
        <c:ser>
          <c:idx val="0"/>
          <c:order val="1"/>
          <c:tx>
            <c:strRef>
              <c:f>Sheet1!$D$1</c:f>
              <c:strCache>
                <c:ptCount val="1"/>
                <c:pt idx="0">
                  <c:v>CHP</c:v>
                </c:pt>
              </c:strCache>
            </c:strRef>
          </c:tx>
          <c:spPr>
            <a:solidFill>
              <a:srgbClr val="FF99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Sheet1!$B$2:$B$6</c:f>
              <c:numCache>
                <c:formatCode>General</c:formatCode>
                <c:ptCount val="5"/>
              </c:numCache>
            </c:numRef>
          </c:cat>
          <c:val>
            <c:numRef>
              <c:f>Sheet1!$D$2:$D$6</c:f>
              <c:numCache>
                <c:formatCode>#,##0.0</c:formatCode>
                <c:ptCount val="5"/>
                <c:pt idx="0">
                  <c:v>1.4</c:v>
                </c:pt>
                <c:pt idx="1">
                  <c:v>19.399999999999999</c:v>
                </c:pt>
                <c:pt idx="2">
                  <c:v>53.4</c:v>
                </c:pt>
                <c:pt idx="3">
                  <c:v>22.6</c:v>
                </c:pt>
                <c:pt idx="4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44-6B4B-A922-8CF01A8743B4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MHP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Sheet1!$B$2:$B$6</c:f>
              <c:numCache>
                <c:formatCode>General</c:formatCode>
                <c:ptCount val="5"/>
              </c:numCache>
            </c:numRef>
          </c:cat>
          <c:val>
            <c:numRef>
              <c:f>Sheet1!$E$2:$E$6</c:f>
              <c:numCache>
                <c:formatCode>#,##0.0</c:formatCode>
                <c:ptCount val="5"/>
                <c:pt idx="0">
                  <c:v>5.3</c:v>
                </c:pt>
                <c:pt idx="1">
                  <c:v>31.6</c:v>
                </c:pt>
                <c:pt idx="2">
                  <c:v>47.3</c:v>
                </c:pt>
                <c:pt idx="3">
                  <c:v>10.5</c:v>
                </c:pt>
                <c:pt idx="4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A44-6B4B-A922-8CF01A8743B4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HDP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Sheet1!$B$2:$B$6</c:f>
              <c:numCache>
                <c:formatCode>General</c:formatCode>
                <c:ptCount val="5"/>
              </c:numCache>
            </c:numRef>
          </c:cat>
          <c:val>
            <c:numRef>
              <c:f>Sheet1!$F$2:$F$6</c:f>
              <c:numCache>
                <c:formatCode>#,##0.0</c:formatCode>
                <c:ptCount val="5"/>
                <c:pt idx="0">
                  <c:v>1</c:v>
                </c:pt>
                <c:pt idx="1">
                  <c:v>15</c:v>
                </c:pt>
                <c:pt idx="2">
                  <c:v>49</c:v>
                </c:pt>
                <c:pt idx="3">
                  <c:v>26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44-6B4B-A922-8CF01A8743B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536317104"/>
        <c:axId val="536324944"/>
      </c:barChart>
      <c:catAx>
        <c:axId val="5363171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5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tr-TR"/>
          </a:p>
        </c:txPr>
        <c:crossAx val="5363249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36324944"/>
        <c:scaling>
          <c:orientation val="minMax"/>
          <c:max val="65"/>
          <c:min val="0"/>
        </c:scaling>
        <c:delete val="1"/>
        <c:axPos val="t"/>
        <c:numFmt formatCode="#,##0.0" sourceLinked="1"/>
        <c:majorTickMark val="out"/>
        <c:minorTickMark val="none"/>
        <c:tickLblPos val="none"/>
        <c:crossAx val="536317104"/>
        <c:crosses val="autoZero"/>
        <c:crossBetween val="between"/>
        <c:majorUnit val="8.0840000000000014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7858331397521502"/>
          <c:y val="0.91960847535490997"/>
          <c:w val="0.45917151882114099"/>
          <c:h val="5.3131734620422803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0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tr-TR"/>
    </a:p>
  </c:txPr>
  <c:externalData r:id="rId1">
    <c:autoUpdate val="0"/>
  </c:externalData>
</c:chartSpace>
</file>

<file path=ppt/charts/chart1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1"/>
          <c:order val="0"/>
          <c:tx>
            <c:strRef>
              <c:f>Sayfa1!$C$1</c:f>
              <c:strCache>
                <c:ptCount val="1"/>
                <c:pt idx="0">
                  <c:v>Evet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Sayfa1!$A$2:$A$11</c:f>
              <c:numCache>
                <c:formatCode>General</c:formatCode>
                <c:ptCount val="10"/>
                <c:pt idx="0">
                  <c:v>2018</c:v>
                </c:pt>
                <c:pt idx="1">
                  <c:v>2017</c:v>
                </c:pt>
                <c:pt idx="2">
                  <c:v>2018</c:v>
                </c:pt>
                <c:pt idx="3">
                  <c:v>2017</c:v>
                </c:pt>
                <c:pt idx="4">
                  <c:v>2018</c:v>
                </c:pt>
                <c:pt idx="5">
                  <c:v>2017</c:v>
                </c:pt>
                <c:pt idx="6">
                  <c:v>2018</c:v>
                </c:pt>
                <c:pt idx="7">
                  <c:v>2017</c:v>
                </c:pt>
                <c:pt idx="8">
                  <c:v>2018</c:v>
                </c:pt>
                <c:pt idx="9">
                  <c:v>2017</c:v>
                </c:pt>
              </c:numCache>
            </c:numRef>
          </c:cat>
          <c:val>
            <c:numRef>
              <c:f>Sayfa1!$C$2:$C$11</c:f>
              <c:numCache>
                <c:formatCode>General</c:formatCode>
                <c:ptCount val="10"/>
                <c:pt idx="0" formatCode="###0.0">
                  <c:v>18</c:v>
                </c:pt>
                <c:pt idx="1">
                  <c:v>17.399999999999999</c:v>
                </c:pt>
                <c:pt idx="2" formatCode="###0.0">
                  <c:v>33</c:v>
                </c:pt>
                <c:pt idx="3" formatCode="#,##0.0">
                  <c:v>22.222222222222221</c:v>
                </c:pt>
                <c:pt idx="4" formatCode="###0.0">
                  <c:v>21.658986175115206</c:v>
                </c:pt>
                <c:pt idx="5" formatCode="#,##0.0">
                  <c:v>24.275362318840578</c:v>
                </c:pt>
                <c:pt idx="6" formatCode="###0.0">
                  <c:v>17.894736842105264</c:v>
                </c:pt>
                <c:pt idx="7" formatCode="#,##0.0">
                  <c:v>19.166666666666668</c:v>
                </c:pt>
                <c:pt idx="8" formatCode="###0.0">
                  <c:v>10.054347826086957</c:v>
                </c:pt>
                <c:pt idx="9" formatCode="#,##0.0">
                  <c:v>12.44131455399061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14-C343-A027-A52C86F92ED5}"/>
            </c:ext>
          </c:extLst>
        </c:ser>
        <c:ser>
          <c:idx val="2"/>
          <c:order val="1"/>
          <c:tx>
            <c:strRef>
              <c:f>Sayfa1!$D$1</c:f>
              <c:strCache>
                <c:ptCount val="1"/>
                <c:pt idx="0">
                  <c:v>Hayır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Sayfa1!$A$2:$A$11</c:f>
              <c:numCache>
                <c:formatCode>General</c:formatCode>
                <c:ptCount val="10"/>
                <c:pt idx="0">
                  <c:v>2018</c:v>
                </c:pt>
                <c:pt idx="1">
                  <c:v>2017</c:v>
                </c:pt>
                <c:pt idx="2">
                  <c:v>2018</c:v>
                </c:pt>
                <c:pt idx="3">
                  <c:v>2017</c:v>
                </c:pt>
                <c:pt idx="4">
                  <c:v>2018</c:v>
                </c:pt>
                <c:pt idx="5">
                  <c:v>2017</c:v>
                </c:pt>
                <c:pt idx="6">
                  <c:v>2018</c:v>
                </c:pt>
                <c:pt idx="7">
                  <c:v>2017</c:v>
                </c:pt>
                <c:pt idx="8">
                  <c:v>2018</c:v>
                </c:pt>
                <c:pt idx="9">
                  <c:v>2017</c:v>
                </c:pt>
              </c:numCache>
            </c:numRef>
          </c:cat>
          <c:val>
            <c:numRef>
              <c:f>Sayfa1!$D$2:$D$11</c:f>
              <c:numCache>
                <c:formatCode>General</c:formatCode>
                <c:ptCount val="10"/>
                <c:pt idx="0" formatCode="###0.0">
                  <c:v>60.4</c:v>
                </c:pt>
                <c:pt idx="1">
                  <c:v>61.2</c:v>
                </c:pt>
                <c:pt idx="2" formatCode="###0.0">
                  <c:v>47</c:v>
                </c:pt>
                <c:pt idx="3" formatCode="#,##0.0">
                  <c:v>38.888888888888886</c:v>
                </c:pt>
                <c:pt idx="4" formatCode="###0.0">
                  <c:v>56.221198156682028</c:v>
                </c:pt>
                <c:pt idx="5" formatCode="#,##0.0">
                  <c:v>50.724637681159422</c:v>
                </c:pt>
                <c:pt idx="6" formatCode="###0.0">
                  <c:v>64.21052631578948</c:v>
                </c:pt>
                <c:pt idx="7" formatCode="#,##0.0">
                  <c:v>60</c:v>
                </c:pt>
                <c:pt idx="8" formatCode="###0.0">
                  <c:v>71.739130434782609</c:v>
                </c:pt>
                <c:pt idx="9" formatCode="#,##0.0">
                  <c:v>73.474178403755872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14-C343-A027-A52C86F92ED5}"/>
            </c:ext>
          </c:extLst>
        </c:ser>
        <c:ser>
          <c:idx val="0"/>
          <c:order val="2"/>
          <c:tx>
            <c:strRef>
              <c:f>Sayfa1!$E$1</c:f>
              <c:strCache>
                <c:ptCount val="1"/>
                <c:pt idx="0">
                  <c:v>Fikrim yok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Sayfa1!$A$2:$A$11</c:f>
              <c:numCache>
                <c:formatCode>General</c:formatCode>
                <c:ptCount val="10"/>
                <c:pt idx="0">
                  <c:v>2018</c:v>
                </c:pt>
                <c:pt idx="1">
                  <c:v>2017</c:v>
                </c:pt>
                <c:pt idx="2">
                  <c:v>2018</c:v>
                </c:pt>
                <c:pt idx="3">
                  <c:v>2017</c:v>
                </c:pt>
                <c:pt idx="4">
                  <c:v>2018</c:v>
                </c:pt>
                <c:pt idx="5">
                  <c:v>2017</c:v>
                </c:pt>
                <c:pt idx="6">
                  <c:v>2018</c:v>
                </c:pt>
                <c:pt idx="7">
                  <c:v>2017</c:v>
                </c:pt>
                <c:pt idx="8">
                  <c:v>2018</c:v>
                </c:pt>
                <c:pt idx="9">
                  <c:v>2017</c:v>
                </c:pt>
              </c:numCache>
            </c:numRef>
          </c:cat>
          <c:val>
            <c:numRef>
              <c:f>Sayfa1!$E$2:$E$11</c:f>
              <c:numCache>
                <c:formatCode>General</c:formatCode>
                <c:ptCount val="10"/>
                <c:pt idx="0" formatCode="###0.0">
                  <c:v>21.6</c:v>
                </c:pt>
                <c:pt idx="1">
                  <c:v>21.4</c:v>
                </c:pt>
                <c:pt idx="2" formatCode="###0.0">
                  <c:v>20</c:v>
                </c:pt>
                <c:pt idx="3" formatCode="#,##0.0">
                  <c:v>38.888888888888886</c:v>
                </c:pt>
                <c:pt idx="4" formatCode="###0.0">
                  <c:v>22.119815668202765</c:v>
                </c:pt>
                <c:pt idx="5" formatCode="#,##0.0">
                  <c:v>25</c:v>
                </c:pt>
                <c:pt idx="6" formatCode="###0.0">
                  <c:v>17.894736842105264</c:v>
                </c:pt>
                <c:pt idx="7" formatCode="#,##0.0">
                  <c:v>20.833333333333332</c:v>
                </c:pt>
                <c:pt idx="8" formatCode="###0.0">
                  <c:v>18.206521739130434</c:v>
                </c:pt>
                <c:pt idx="9" formatCode="#,##0.0">
                  <c:v>14.084507042253522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14-C343-A027-A52C86F92ED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536342192"/>
        <c:axId val="536317496"/>
      </c:barChart>
      <c:catAx>
        <c:axId val="536342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tr-TR"/>
          </a:p>
        </c:txPr>
        <c:crossAx val="536317496"/>
        <c:crosses val="autoZero"/>
        <c:auto val="1"/>
        <c:lblAlgn val="ctr"/>
        <c:lblOffset val="100"/>
        <c:noMultiLvlLbl val="0"/>
      </c:catAx>
      <c:valAx>
        <c:axId val="536317496"/>
        <c:scaling>
          <c:orientation val="minMax"/>
          <c:max val="100"/>
        </c:scaling>
        <c:delete val="1"/>
        <c:axPos val="t"/>
        <c:numFmt formatCode="###0.0" sourceLinked="1"/>
        <c:majorTickMark val="none"/>
        <c:minorTickMark val="none"/>
        <c:tickLblPos val="nextTo"/>
        <c:crossAx val="536342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81236583905475"/>
          <c:y val="0.92369441553554588"/>
          <c:w val="0.59425285136243888"/>
          <c:h val="6.4106903969799678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tr-TR"/>
    </a:p>
  </c:txPr>
  <c:externalData r:id="rId1">
    <c:autoUpdate val="0"/>
  </c:externalData>
</c:chartSpace>
</file>

<file path=ppt/charts/chart1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131429841128765"/>
          <c:y val="3.2344889910643999E-2"/>
          <c:w val="0.5395056867319753"/>
          <c:h val="0.898231423007078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 w="25785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numFmt formatCode="0.0" sourceLinked="0"/>
            <c:spPr>
              <a:noFill/>
              <a:ln w="2578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 Yaşam şartları</c:v>
                </c:pt>
                <c:pt idx="1">
                  <c:v> Ekonomi</c:v>
                </c:pt>
                <c:pt idx="2">
                  <c:v> Hak ve kişisel özgürlüklere değer verilmesi</c:v>
                </c:pt>
                <c:pt idx="3">
                  <c:v> Yeni yerler görme isteği</c:v>
                </c:pt>
                <c:pt idx="4">
                  <c:v> İş olanakları</c:v>
                </c:pt>
                <c:pt idx="5">
                  <c:v> Demokratik bir şekilde yaşamak 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39.4</c:v>
                </c:pt>
                <c:pt idx="1">
                  <c:v>19.399999999999999</c:v>
                </c:pt>
                <c:pt idx="2">
                  <c:v>8.3333333333333321</c:v>
                </c:pt>
                <c:pt idx="3">
                  <c:v>7.7777777777777777</c:v>
                </c:pt>
                <c:pt idx="4">
                  <c:v>6.1111111111111107</c:v>
                </c:pt>
                <c:pt idx="5">
                  <c:v>3.8888888888888888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7C-D546-9023-44A1116659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 Yaşam şartları</c:v>
                </c:pt>
                <c:pt idx="1">
                  <c:v> Ekonomi</c:v>
                </c:pt>
                <c:pt idx="2">
                  <c:v> Hak ve kişisel özgürlüklere değer verilmesi</c:v>
                </c:pt>
                <c:pt idx="3">
                  <c:v> Yeni yerler görme isteği</c:v>
                </c:pt>
                <c:pt idx="4">
                  <c:v> İş olanakları</c:v>
                </c:pt>
                <c:pt idx="5">
                  <c:v> Demokratik bir şekilde yaşamak </c:v>
                </c:pt>
              </c:strCache>
            </c:strRef>
          </c:cat>
          <c:val>
            <c:numRef>
              <c:f>Sheet1!$C$2:$C$7</c:f>
              <c:numCache>
                <c:formatCode>0.0</c:formatCode>
                <c:ptCount val="6"/>
                <c:pt idx="0">
                  <c:v>33.908045977011497</c:v>
                </c:pt>
                <c:pt idx="1">
                  <c:v>5.7471264367816088</c:v>
                </c:pt>
                <c:pt idx="2">
                  <c:v>3.4482758620689653</c:v>
                </c:pt>
                <c:pt idx="3">
                  <c:v>0.6</c:v>
                </c:pt>
                <c:pt idx="4">
                  <c:v>7.4712643678160919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7C-D546-9023-44A1116659B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536315928"/>
        <c:axId val="536318280"/>
      </c:barChart>
      <c:catAx>
        <c:axId val="5363159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22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tr-TR"/>
          </a:p>
        </c:txPr>
        <c:crossAx val="5363182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36318280"/>
        <c:scaling>
          <c:orientation val="minMax"/>
          <c:max val="70"/>
          <c:min val="0"/>
        </c:scaling>
        <c:delete val="1"/>
        <c:axPos val="t"/>
        <c:numFmt formatCode="0.0" sourceLinked="1"/>
        <c:majorTickMark val="out"/>
        <c:minorTickMark val="none"/>
        <c:tickLblPos val="none"/>
        <c:crossAx val="536315928"/>
        <c:crosses val="autoZero"/>
        <c:crossBetween val="between"/>
        <c:majorUnit val="10"/>
      </c:valAx>
      <c:spPr>
        <a:noFill/>
        <a:ln w="25785">
          <a:noFill/>
        </a:ln>
      </c:spPr>
    </c:plotArea>
    <c:legend>
      <c:legendPos val="b"/>
      <c:layout>
        <c:manualLayout>
          <c:xMode val="edge"/>
          <c:yMode val="edge"/>
          <c:x val="0.19481403871325928"/>
          <c:y val="0.93896523998778758"/>
          <c:w val="0.54338161772874904"/>
          <c:h val="5.972886766030315E-2"/>
        </c:manualLayout>
      </c:layout>
      <c:overlay val="0"/>
      <c:txPr>
        <a:bodyPr/>
        <a:lstStyle/>
        <a:p>
          <a:pPr>
            <a:defRPr sz="1200"/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tr-T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451672036440393E-2"/>
          <c:y val="3.3792625999083704E-2"/>
          <c:w val="0.91588311175301507"/>
          <c:h val="0.6866112131767679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İşsizlik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2668153830861003E-3"/>
                  <c:y val="-3.0305341337375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974-7E4A-85C2-3B51DB8D39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tr-T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Sayfa1!$A$2:$A$7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xVal>
          <c:yVal>
            <c:numRef>
              <c:f>Sayfa1!$B$2:$B$7</c:f>
              <c:numCache>
                <c:formatCode>0.0</c:formatCode>
                <c:ptCount val="6"/>
                <c:pt idx="0">
                  <c:v>29.3</c:v>
                </c:pt>
                <c:pt idx="1">
                  <c:v>33</c:v>
                </c:pt>
                <c:pt idx="2">
                  <c:v>16.3</c:v>
                </c:pt>
                <c:pt idx="3">
                  <c:v>10.5</c:v>
                </c:pt>
                <c:pt idx="4" formatCode="#,##0.0">
                  <c:v>17</c:v>
                </c:pt>
                <c:pt idx="5" formatCode="#,##0.0">
                  <c:v>26.9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974-7E4A-85C2-3B51DB8D39CB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Hayat pahalılığı</c:v>
                </c:pt>
              </c:strCache>
            </c:strRef>
          </c:tx>
          <c:spPr>
            <a:ln w="28575" cap="rnd">
              <a:solidFill>
                <a:srgbClr val="FF99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2.696618472110083E-4"/>
                  <c:y val="-2.41932554909096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974-7E4A-85C2-3B51DB8D39CB}"/>
                </c:ext>
              </c:extLst>
            </c:dLbl>
            <c:dLbl>
              <c:idx val="3"/>
              <c:layout>
                <c:manualLayout>
                  <c:x val="1.7050316913859092E-2"/>
                  <c:y val="-5.41447435138519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74-7E4A-85C2-3B51DB8D39CB}"/>
                </c:ext>
              </c:extLst>
            </c:dLbl>
            <c:dLbl>
              <c:idx val="5"/>
              <c:layout>
                <c:manualLayout>
                  <c:x val="-8.122969257685712E-3"/>
                  <c:y val="-4.51592971069693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974-7E4A-85C2-3B51DB8D39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tr-T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Sayfa1!$A$2:$A$7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xVal>
          <c:yVal>
            <c:numRef>
              <c:f>Sayfa1!$C$2:$C$7</c:f>
              <c:numCache>
                <c:formatCode>0.0</c:formatCode>
                <c:ptCount val="6"/>
                <c:pt idx="0">
                  <c:v>10.9</c:v>
                </c:pt>
                <c:pt idx="1">
                  <c:v>5.5</c:v>
                </c:pt>
                <c:pt idx="2" formatCode="General">
                  <c:v>5.0999999999999996</c:v>
                </c:pt>
                <c:pt idx="3">
                  <c:v>9.8000000000000007</c:v>
                </c:pt>
                <c:pt idx="4" formatCode="#,##0.0">
                  <c:v>13.2</c:v>
                </c:pt>
                <c:pt idx="5" formatCode="#,##0.0">
                  <c:v>17.8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4974-7E4A-85C2-3B51DB8D39CB}"/>
            </c:ext>
          </c:extLst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Fethullah Terör Örgütü(FETÖ)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3.9956456738350112E-2"/>
                  <c:y val="-6.01350411184404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974-7E4A-85C2-3B51DB8D39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tr-T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Sayfa1!$A$2:$A$7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xVal>
          <c:yVal>
            <c:numRef>
              <c:f>Sayfa1!$D$2:$D$7</c:f>
              <c:numCache>
                <c:formatCode>0.0</c:formatCode>
                <c:ptCount val="6"/>
                <c:pt idx="1">
                  <c:v>3.6</c:v>
                </c:pt>
                <c:pt idx="2">
                  <c:v>1.3</c:v>
                </c:pt>
                <c:pt idx="3">
                  <c:v>25.2</c:v>
                </c:pt>
                <c:pt idx="4" formatCode="#,##0.0">
                  <c:v>18.100000000000001</c:v>
                </c:pt>
                <c:pt idx="5" formatCode="#,##0.0">
                  <c:v>16.2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4974-7E4A-85C2-3B51DB8D39CB}"/>
            </c:ext>
          </c:extLst>
        </c:ser>
        <c:ser>
          <c:idx val="3"/>
          <c:order val="3"/>
          <c:tx>
            <c:strRef>
              <c:f>Sayfa1!$E$1</c:f>
              <c:strCache>
                <c:ptCount val="1"/>
                <c:pt idx="0">
                  <c:v>Terör</c:v>
                </c:pt>
              </c:strCache>
            </c:strRef>
          </c:tx>
          <c:spPr>
            <a:ln w="28575" cap="rnd">
              <a:solidFill>
                <a:srgbClr val="00808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2342824432140813E-3"/>
                  <c:y val="-3.91689995023807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974-7E4A-85C2-3B51DB8D39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tr-T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Sayfa1!$A$2:$A$7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xVal>
          <c:yVal>
            <c:numRef>
              <c:f>Sayfa1!$E$2:$E$7</c:f>
              <c:numCache>
                <c:formatCode>0.0</c:formatCode>
                <c:ptCount val="6"/>
                <c:pt idx="0">
                  <c:v>4.7</c:v>
                </c:pt>
                <c:pt idx="1">
                  <c:v>13.9</c:v>
                </c:pt>
                <c:pt idx="2">
                  <c:v>39.700000000000003</c:v>
                </c:pt>
                <c:pt idx="3">
                  <c:v>35</c:v>
                </c:pt>
                <c:pt idx="4" formatCode="#,##0.0">
                  <c:v>29</c:v>
                </c:pt>
                <c:pt idx="5" formatCode="#,##0.0">
                  <c:v>13.8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4974-7E4A-85C2-3B51DB8D39C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461111120"/>
        <c:axId val="461107200"/>
      </c:scatterChart>
      <c:valAx>
        <c:axId val="461111120"/>
        <c:scaling>
          <c:orientation val="minMax"/>
          <c:max val="2018"/>
          <c:min val="2013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tr-TR"/>
                  <a:t>Yıllar</a:t>
                </a:r>
              </a:p>
            </c:rich>
          </c:tx>
          <c:layout>
            <c:manualLayout>
              <c:xMode val="edge"/>
              <c:yMode val="edge"/>
              <c:x val="0.47417696267177445"/>
              <c:y val="0.811675656043715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tr-T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tr-TR"/>
          </a:p>
        </c:txPr>
        <c:crossAx val="461107200"/>
        <c:crosses val="autoZero"/>
        <c:crossBetween val="midCat"/>
        <c:majorUnit val="1"/>
      </c:valAx>
      <c:valAx>
        <c:axId val="461107200"/>
        <c:scaling>
          <c:orientation val="minMax"/>
          <c:max val="50"/>
          <c:min val="0"/>
        </c:scaling>
        <c:delete val="0"/>
        <c:axPos val="l"/>
        <c:numFmt formatCode="0.0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tr-TR"/>
          </a:p>
        </c:txPr>
        <c:crossAx val="46111112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7927388492717697"/>
          <c:w val="1"/>
          <c:h val="0.220726193873387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tr-T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26047105877125"/>
          <c:y val="3.3931348517286401E-2"/>
          <c:w val="0.473952894122875"/>
          <c:h val="0.855453542356296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 w="25868"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numFmt formatCode="0.0" sourceLinked="0"/>
            <c:spPr>
              <a:noFill/>
              <a:ln w="25523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İşsizlik</c:v>
                </c:pt>
                <c:pt idx="1">
                  <c:v>Hayat pahalılığı</c:v>
                </c:pt>
                <c:pt idx="2">
                  <c:v>Fethullah Terör Örgütü (FETÖ) ile mücadele</c:v>
                </c:pt>
                <c:pt idx="3">
                  <c:v>Terör</c:v>
                </c:pt>
                <c:pt idx="4">
                  <c:v> Türk Lirasının Değer Kaybetmesi/Döviz kurlarının yükselmesi</c:v>
                </c:pt>
                <c:pt idx="5">
                  <c:v>Mülteciler</c:v>
                </c:pt>
              </c:strCache>
            </c:strRef>
          </c:cat>
          <c:val>
            <c:numRef>
              <c:f>Sheet1!$B$2:$B$7</c:f>
              <c:numCache>
                <c:formatCode>#,##0.0</c:formatCode>
                <c:ptCount val="6"/>
                <c:pt idx="0">
                  <c:v>29.3</c:v>
                </c:pt>
                <c:pt idx="1">
                  <c:v>17.100000000000001</c:v>
                </c:pt>
                <c:pt idx="2">
                  <c:v>16.399999999999999</c:v>
                </c:pt>
                <c:pt idx="3">
                  <c:v>14.3</c:v>
                </c:pt>
                <c:pt idx="4" formatCode="###0.0">
                  <c:v>6.4478311840562714</c:v>
                </c:pt>
                <c:pt idx="5" formatCode="###0.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4-4A4D-8DE5-50BFC483EB4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99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İşsizlik</c:v>
                </c:pt>
                <c:pt idx="1">
                  <c:v>Hayat pahalılığı</c:v>
                </c:pt>
                <c:pt idx="2">
                  <c:v>Fethullah Terör Örgütü (FETÖ) ile mücadele</c:v>
                </c:pt>
                <c:pt idx="3">
                  <c:v>Terör</c:v>
                </c:pt>
                <c:pt idx="4">
                  <c:v> Türk Lirasının Değer Kaybetmesi/Döviz kurlarının yükselmesi</c:v>
                </c:pt>
                <c:pt idx="5">
                  <c:v>Mülteciler</c:v>
                </c:pt>
              </c:strCache>
            </c:strRef>
          </c:cat>
          <c:val>
            <c:numRef>
              <c:f>Sheet1!$C$2:$C$7</c:f>
              <c:numCache>
                <c:formatCode>#,##0.0</c:formatCode>
                <c:ptCount val="6"/>
                <c:pt idx="0">
                  <c:v>15.684093437152391</c:v>
                </c:pt>
                <c:pt idx="1">
                  <c:v>13.570634037819799</c:v>
                </c:pt>
                <c:pt idx="2">
                  <c:v>18.242491657397107</c:v>
                </c:pt>
                <c:pt idx="3">
                  <c:v>31.1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64-4A4D-8DE5-50BFC483EB4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İşsizlik</c:v>
                </c:pt>
                <c:pt idx="1">
                  <c:v>Hayat pahalılığı</c:v>
                </c:pt>
                <c:pt idx="2">
                  <c:v>Fethullah Terör Örgütü (FETÖ) ile mücadele</c:v>
                </c:pt>
                <c:pt idx="3">
                  <c:v>Terör</c:v>
                </c:pt>
                <c:pt idx="4">
                  <c:v> Türk Lirasının Değer Kaybetmesi/Döviz kurlarının yükselmesi</c:v>
                </c:pt>
                <c:pt idx="5">
                  <c:v>Mülteciler</c:v>
                </c:pt>
              </c:strCache>
            </c:strRef>
          </c:cat>
          <c:val>
            <c:numRef>
              <c:f>Sheet1!$D$2:$D$7</c:f>
              <c:numCache>
                <c:formatCode>0.0</c:formatCode>
                <c:ptCount val="6"/>
                <c:pt idx="0">
                  <c:v>11.031175059952037</c:v>
                </c:pt>
                <c:pt idx="1">
                  <c:v>10.071942446043165</c:v>
                </c:pt>
                <c:pt idx="2">
                  <c:v>24.940047961630697</c:v>
                </c:pt>
                <c:pt idx="3">
                  <c:v>38.369304556354919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64-4A4D-8DE5-50BFC483EB4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-8"/>
        <c:axId val="461115824"/>
        <c:axId val="461107592"/>
      </c:barChart>
      <c:catAx>
        <c:axId val="46111582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23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tr-TR"/>
          </a:p>
        </c:txPr>
        <c:crossAx val="4611075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61107592"/>
        <c:scaling>
          <c:orientation val="minMax"/>
          <c:max val="65"/>
          <c:min val="0"/>
        </c:scaling>
        <c:delete val="1"/>
        <c:axPos val="t"/>
        <c:numFmt formatCode="#,##0.0" sourceLinked="1"/>
        <c:majorTickMark val="out"/>
        <c:minorTickMark val="none"/>
        <c:tickLblPos val="nextTo"/>
        <c:crossAx val="461115824"/>
        <c:crosses val="autoZero"/>
        <c:crossBetween val="between"/>
        <c:majorUnit val="10"/>
      </c:valAx>
      <c:spPr>
        <a:noFill/>
        <a:ln w="25523">
          <a:noFill/>
        </a:ln>
      </c:spPr>
    </c:plotArea>
    <c:legend>
      <c:legendPos val="b"/>
      <c:layout>
        <c:manualLayout>
          <c:xMode val="edge"/>
          <c:yMode val="edge"/>
          <c:x val="0.24341234812293583"/>
          <c:y val="0.91022928982701201"/>
          <c:w val="0.46191862520326027"/>
          <c:h val="5.5283550530025094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tr-T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60580088555846257"/>
          <c:y val="1.4793500831741272E-2"/>
          <c:w val="0.34365010711259464"/>
          <c:h val="0.872305224186245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 w="25868"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numFmt formatCode="0.0" sourceLinked="0"/>
            <c:spPr>
              <a:noFill/>
              <a:ln w="25523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Hayat pahalılığı</c:v>
                </c:pt>
                <c:pt idx="1">
                  <c:v>İşsizlik</c:v>
                </c:pt>
                <c:pt idx="2">
                  <c:v>Fethullah Terör Örgütü 
(FETÖ) ile mücadele</c:v>
                </c:pt>
                <c:pt idx="3">
                  <c:v>Kürt sorunu</c:v>
                </c:pt>
                <c:pt idx="4">
                  <c:v>Terör</c:v>
                </c:pt>
                <c:pt idx="5">
                  <c:v>Hak ve özgürlüklerin sınırlanması</c:v>
                </c:pt>
                <c:pt idx="6">
                  <c:v> Mülteciler</c:v>
                </c:pt>
              </c:strCache>
            </c:strRef>
          </c:cat>
          <c:val>
            <c:numRef>
              <c:f>Sheet1!$B$2:$B$8</c:f>
              <c:numCache>
                <c:formatCode>#,##0.0</c:formatCode>
                <c:ptCount val="7"/>
                <c:pt idx="0">
                  <c:v>21</c:v>
                </c:pt>
                <c:pt idx="1">
                  <c:v>14</c:v>
                </c:pt>
                <c:pt idx="2">
                  <c:v>13</c:v>
                </c:pt>
                <c:pt idx="3">
                  <c:v>12</c:v>
                </c:pt>
                <c:pt idx="4" formatCode="General">
                  <c:v>7</c:v>
                </c:pt>
                <c:pt idx="5">
                  <c:v>6</c:v>
                </c:pt>
                <c:pt idx="6" formatCode="###0.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12-024D-BE19-5FACD061AA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99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Hayat pahalılığı</c:v>
                </c:pt>
                <c:pt idx="1">
                  <c:v>İşsizlik</c:v>
                </c:pt>
                <c:pt idx="2">
                  <c:v>Fethullah Terör Örgütü 
(FETÖ) ile mücadele</c:v>
                </c:pt>
                <c:pt idx="3">
                  <c:v>Kürt sorunu</c:v>
                </c:pt>
                <c:pt idx="4">
                  <c:v>Terör</c:v>
                </c:pt>
                <c:pt idx="5">
                  <c:v>Hak ve özgürlüklerin sınırlanması</c:v>
                </c:pt>
                <c:pt idx="6">
                  <c:v> Mülteciler</c:v>
                </c:pt>
              </c:strCache>
            </c:strRef>
          </c:cat>
          <c:val>
            <c:numRef>
              <c:f>Sheet1!$C$2:$C$8</c:f>
              <c:numCache>
                <c:formatCode>#,##0.0</c:formatCode>
                <c:ptCount val="7"/>
                <c:pt idx="0">
                  <c:v>6.4516129032258061</c:v>
                </c:pt>
                <c:pt idx="1">
                  <c:v>33.87096774193548</c:v>
                </c:pt>
                <c:pt idx="2">
                  <c:v>20.967741935483872</c:v>
                </c:pt>
                <c:pt idx="3">
                  <c:v>11.290322580645162</c:v>
                </c:pt>
                <c:pt idx="4" formatCode="General">
                  <c:v>6.5</c:v>
                </c:pt>
                <c:pt idx="5">
                  <c:v>14.516129032258064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12-024D-BE19-5FACD061AAF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Hayat pahalılığı</c:v>
                </c:pt>
                <c:pt idx="1">
                  <c:v>İşsizlik</c:v>
                </c:pt>
                <c:pt idx="2">
                  <c:v>Fethullah Terör Örgütü 
(FETÖ) ile mücadele</c:v>
                </c:pt>
                <c:pt idx="3">
                  <c:v>Kürt sorunu</c:v>
                </c:pt>
                <c:pt idx="4">
                  <c:v>Terör</c:v>
                </c:pt>
                <c:pt idx="5">
                  <c:v>Hak ve özgürlüklerin sınırlanması</c:v>
                </c:pt>
                <c:pt idx="6">
                  <c:v> Mülteciler</c:v>
                </c:pt>
              </c:strCache>
            </c:strRef>
          </c:cat>
          <c:val>
            <c:numRef>
              <c:f>Sheet1!$D$2:$D$8</c:f>
              <c:numCache>
                <c:formatCode>0.0</c:formatCode>
                <c:ptCount val="7"/>
                <c:pt idx="0">
                  <c:v>8.1</c:v>
                </c:pt>
                <c:pt idx="1">
                  <c:v>9</c:v>
                </c:pt>
                <c:pt idx="2">
                  <c:v>30.6</c:v>
                </c:pt>
                <c:pt idx="3">
                  <c:v>12.612612612612612</c:v>
                </c:pt>
                <c:pt idx="4">
                  <c:v>18.899999999999999</c:v>
                </c:pt>
                <c:pt idx="5">
                  <c:v>11.7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12-024D-BE19-5FACD061AAF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8"/>
        <c:overlap val="11"/>
        <c:axId val="461108376"/>
        <c:axId val="461114256"/>
      </c:barChart>
      <c:catAx>
        <c:axId val="46110837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23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tr-TR"/>
          </a:p>
        </c:txPr>
        <c:crossAx val="4611142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61114256"/>
        <c:scaling>
          <c:orientation val="minMax"/>
          <c:max val="65"/>
          <c:min val="0"/>
        </c:scaling>
        <c:delete val="1"/>
        <c:axPos val="t"/>
        <c:numFmt formatCode="#,##0.0" sourceLinked="1"/>
        <c:majorTickMark val="out"/>
        <c:minorTickMark val="none"/>
        <c:tickLblPos val="none"/>
        <c:crossAx val="461108376"/>
        <c:crosses val="autoZero"/>
        <c:crossBetween val="between"/>
        <c:majorUnit val="10"/>
      </c:valAx>
      <c:spPr>
        <a:noFill/>
        <a:ln w="25523">
          <a:noFill/>
        </a:ln>
      </c:spPr>
    </c:plotArea>
    <c:legend>
      <c:legendPos val="b"/>
      <c:layout>
        <c:manualLayout>
          <c:xMode val="edge"/>
          <c:yMode val="edge"/>
          <c:x val="0.38905510062923121"/>
          <c:y val="0.91498686073115065"/>
          <c:w val="0.43204208853764203"/>
          <c:h val="5.1649845663937648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tr-T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2927138669045"/>
          <c:y val="0"/>
          <c:w val="0.52292569344147699"/>
          <c:h val="0.900939893677043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Sütun2</c:v>
                </c:pt>
              </c:strCache>
            </c:strRef>
          </c:tx>
          <c:spPr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Sayfa1!$A$3:$A$8</c:f>
              <c:strCache>
                <c:ptCount val="6"/>
                <c:pt idx="0">
                  <c:v>2013 İşsizlik</c:v>
                </c:pt>
                <c:pt idx="1">
                  <c:v>2014 İşsizlik</c:v>
                </c:pt>
                <c:pt idx="2">
                  <c:v>2015 Terör</c:v>
                </c:pt>
                <c:pt idx="3">
                  <c:v>2016 Terör</c:v>
                </c:pt>
                <c:pt idx="4">
                  <c:v>2017 Terör</c:v>
                </c:pt>
                <c:pt idx="5">
                  <c:v>2018 İşsizlik</c:v>
                </c:pt>
              </c:strCache>
            </c:strRef>
          </c:cat>
          <c:val>
            <c:numRef>
              <c:f>Sayfa1!$B$3:$B$8</c:f>
              <c:numCache>
                <c:formatCode>0.0</c:formatCode>
                <c:ptCount val="6"/>
                <c:pt idx="0" formatCode="General">
                  <c:v>18.7</c:v>
                </c:pt>
                <c:pt idx="1">
                  <c:v>26.1</c:v>
                </c:pt>
                <c:pt idx="2">
                  <c:v>42.6</c:v>
                </c:pt>
                <c:pt idx="3">
                  <c:v>33.9</c:v>
                </c:pt>
                <c:pt idx="4">
                  <c:v>32.200000000000003</c:v>
                </c:pt>
                <c:pt idx="5">
                  <c:v>26.4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1D-E147-98A8-F603BEA047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461114648"/>
        <c:axId val="461109944"/>
      </c:barChart>
      <c:catAx>
        <c:axId val="4611146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61109944"/>
        <c:crosses val="autoZero"/>
        <c:auto val="1"/>
        <c:lblAlgn val="ctr"/>
        <c:lblOffset val="100"/>
        <c:noMultiLvlLbl val="0"/>
      </c:catAx>
      <c:valAx>
        <c:axId val="4611099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61114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/>
      </a:pPr>
      <a:endParaRPr lang="tr-T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2927138669045"/>
          <c:y val="0"/>
          <c:w val="0.52292569344147699"/>
          <c:h val="0.899800828944323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Sütun2</c:v>
                </c:pt>
              </c:strCache>
            </c:strRef>
          </c:tx>
          <c:spPr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Sayfa1!$A$3:$A$8</c:f>
              <c:strCache>
                <c:ptCount val="6"/>
                <c:pt idx="0">
                  <c:v>2013 İşsizlik</c:v>
                </c:pt>
                <c:pt idx="1">
                  <c:v>2014 İşsizlik</c:v>
                </c:pt>
                <c:pt idx="2">
                  <c:v>2015 Terör</c:v>
                </c:pt>
                <c:pt idx="3">
                  <c:v>2016 Terör</c:v>
                </c:pt>
                <c:pt idx="4">
                  <c:v>2017 İşsizlik</c:v>
                </c:pt>
                <c:pt idx="5">
                  <c:v>2018 İşsizlik</c:v>
                </c:pt>
              </c:strCache>
            </c:strRef>
          </c:cat>
          <c:val>
            <c:numRef>
              <c:f>Sayfa1!$B$3:$B$8</c:f>
              <c:numCache>
                <c:formatCode>0.0</c:formatCode>
                <c:ptCount val="6"/>
                <c:pt idx="0" formatCode="General">
                  <c:v>31.9</c:v>
                </c:pt>
                <c:pt idx="1">
                  <c:v>26.1</c:v>
                </c:pt>
                <c:pt idx="2">
                  <c:v>29.7</c:v>
                </c:pt>
                <c:pt idx="3">
                  <c:v>39.1</c:v>
                </c:pt>
                <c:pt idx="4">
                  <c:v>30.9</c:v>
                </c:pt>
                <c:pt idx="5">
                  <c:v>33.299999999999997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0D-1541-BB62-F74481A5FD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461110728"/>
        <c:axId val="461115040"/>
      </c:barChart>
      <c:catAx>
        <c:axId val="4611107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61115040"/>
        <c:crosses val="autoZero"/>
        <c:auto val="1"/>
        <c:lblAlgn val="ctr"/>
        <c:lblOffset val="100"/>
        <c:noMultiLvlLbl val="0"/>
      </c:catAx>
      <c:valAx>
        <c:axId val="4611150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61110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/>
      </a:pPr>
      <a:endParaRPr lang="tr-T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20987405915389"/>
          <c:y val="0.14052974768179138"/>
          <c:w val="0.61911224225507699"/>
          <c:h val="0.72309191889505997"/>
        </c:manualLayout>
      </c:layout>
      <c:pieChart>
        <c:varyColors val="1"/>
        <c:ser>
          <c:idx val="0"/>
          <c:order val="0"/>
          <c:spPr>
            <a:solidFill>
              <a:srgbClr val="FF0000"/>
            </a:solidFill>
            <a:ln w="27026"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explosion val="4"/>
          <c:dPt>
            <c:idx val="1"/>
            <c:bubble3D val="0"/>
            <c:spPr>
              <a:solidFill>
                <a:srgbClr val="808080"/>
              </a:solidFill>
              <a:ln w="27026">
                <a:noFill/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1-FF83-B24E-AEF9-679C761CBF75}"/>
              </c:ext>
            </c:extLst>
          </c:dPt>
          <c:dPt>
            <c:idx val="2"/>
            <c:bubble3D val="0"/>
            <c:spPr>
              <a:solidFill>
                <a:srgbClr val="FF9900"/>
              </a:solidFill>
              <a:ln w="27026">
                <a:noFill/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3-FF83-B24E-AEF9-679C761CBF75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tr-T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FF83-B24E-AEF9-679C761CBF75}"/>
                </c:ext>
              </c:extLst>
            </c:dLbl>
            <c:dLbl>
              <c:idx val="1"/>
              <c:layout>
                <c:manualLayout>
                  <c:x val="0.16298747583892201"/>
                  <c:y val="5.101086728863340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83-B24E-AEF9-679C761CBF75}"/>
                </c:ext>
              </c:extLst>
            </c:dLbl>
            <c:dLbl>
              <c:idx val="2"/>
              <c:layout>
                <c:manualLayout>
                  <c:x val="5.0634151747862399E-2"/>
                  <c:y val="9.606669818537776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83-B24E-AEF9-679C761CBF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Evli</c:v>
                </c:pt>
                <c:pt idx="1">
                  <c:v>Bekar</c:v>
                </c:pt>
                <c:pt idx="2">
                  <c:v>Diğer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55.3</c:v>
                </c:pt>
                <c:pt idx="1">
                  <c:v>38.200000000000003</c:v>
                </c:pt>
                <c:pt idx="2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F83-B24E-AEF9-679C761CBF7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7026">
          <a:noFill/>
        </a:ln>
        <a:scene3d>
          <a:camera prst="orthographicFront"/>
          <a:lightRig rig="threePt" dir="t"/>
        </a:scene3d>
        <a:sp3d>
          <a:bevelT w="190500" h="38100"/>
        </a:sp3d>
      </c:spPr>
    </c:plotArea>
    <c:legend>
      <c:legendPos val="b"/>
      <c:layout>
        <c:manualLayout>
          <c:xMode val="edge"/>
          <c:yMode val="edge"/>
          <c:x val="0.29869240613776399"/>
          <c:y val="0.90320024177925495"/>
          <c:w val="0.46302507757588002"/>
          <c:h val="7.2105162864884206E-2"/>
        </c:manualLayout>
      </c:layout>
      <c:overlay val="0"/>
    </c:legend>
    <c:plotVisOnly val="1"/>
    <c:dispBlanksAs val="zero"/>
    <c:showDLblsOverMax val="0"/>
  </c:chart>
  <c:spPr>
    <a:noFill/>
    <a:ln>
      <a:noFill/>
    </a:ln>
    <a:scene3d>
      <a:camera prst="orthographicFront"/>
      <a:lightRig rig="threePt" dir="t"/>
    </a:scene3d>
    <a:sp3d>
      <a:bevelT w="190500" h="38100"/>
    </a:sp3d>
  </c:spPr>
  <c:txPr>
    <a:bodyPr/>
    <a:lstStyle/>
    <a:p>
      <a:pPr>
        <a:defRPr sz="1600" b="0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tr-T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468512757841718"/>
          <c:y val="7.0648014743104268E-2"/>
          <c:w val="0.52292569344147799"/>
          <c:h val="0.821868140345463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Sütun2</c:v>
                </c:pt>
              </c:strCache>
            </c:strRef>
          </c:tx>
          <c:spPr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Sayfa1!$A$3:$A$8</c:f>
              <c:strCache>
                <c:ptCount val="6"/>
                <c:pt idx="0">
                  <c:v>2013 İşsizlik</c:v>
                </c:pt>
                <c:pt idx="1">
                  <c:v>2014 İşsizlik</c:v>
                </c:pt>
                <c:pt idx="2">
                  <c:v>2015 Terör</c:v>
                </c:pt>
                <c:pt idx="3">
                  <c:v>2016 Terör</c:v>
                </c:pt>
                <c:pt idx="4">
                  <c:v>2017 İşsizlik</c:v>
                </c:pt>
                <c:pt idx="5">
                  <c:v>2018 İşsizlik</c:v>
                </c:pt>
              </c:strCache>
            </c:strRef>
          </c:cat>
          <c:val>
            <c:numRef>
              <c:f>Sayfa1!$B$3:$B$8</c:f>
              <c:numCache>
                <c:formatCode>0.0</c:formatCode>
                <c:ptCount val="6"/>
                <c:pt idx="0" formatCode="General">
                  <c:v>31.1</c:v>
                </c:pt>
                <c:pt idx="1">
                  <c:v>31.8</c:v>
                </c:pt>
                <c:pt idx="2">
                  <c:v>36.4</c:v>
                </c:pt>
                <c:pt idx="3">
                  <c:v>27.1</c:v>
                </c:pt>
                <c:pt idx="4">
                  <c:v>36.4</c:v>
                </c:pt>
                <c:pt idx="5">
                  <c:v>20.6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53-124E-8823-F13448BB8C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461122488"/>
        <c:axId val="461122880"/>
      </c:barChart>
      <c:catAx>
        <c:axId val="4611224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61122880"/>
        <c:crosses val="autoZero"/>
        <c:auto val="1"/>
        <c:lblAlgn val="ctr"/>
        <c:lblOffset val="100"/>
        <c:noMultiLvlLbl val="0"/>
      </c:catAx>
      <c:valAx>
        <c:axId val="4611228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61122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/>
      </a:pPr>
      <a:endParaRPr lang="tr-T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224661459446298"/>
          <c:y val="9.0786992793863153E-3"/>
          <c:w val="0.46865138770122722"/>
          <c:h val="0.892757958075895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Sütun2</c:v>
                </c:pt>
              </c:strCache>
            </c:strRef>
          </c:tx>
          <c:spPr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Sayfa1!$A$3:$A$8</c:f>
              <c:strCache>
                <c:ptCount val="6"/>
                <c:pt idx="0">
                  <c:v>2013 İşsizlik</c:v>
                </c:pt>
                <c:pt idx="1">
                  <c:v>2014 İşsizlik</c:v>
                </c:pt>
                <c:pt idx="2">
                  <c:v>2015 Terör</c:v>
                </c:pt>
                <c:pt idx="3">
                  <c:v>2016 FETÖ</c:v>
                </c:pt>
                <c:pt idx="4">
                  <c:v>2017 İşsizlik</c:v>
                </c:pt>
                <c:pt idx="5">
                  <c:v>2018 Terör</c:v>
                </c:pt>
              </c:strCache>
            </c:strRef>
          </c:cat>
          <c:val>
            <c:numRef>
              <c:f>Sayfa1!$B$3:$B$8</c:f>
              <c:numCache>
                <c:formatCode>0.0</c:formatCode>
                <c:ptCount val="6"/>
                <c:pt idx="0">
                  <c:v>58</c:v>
                </c:pt>
                <c:pt idx="1">
                  <c:v>35.200000000000003</c:v>
                </c:pt>
                <c:pt idx="2">
                  <c:v>30.3</c:v>
                </c:pt>
                <c:pt idx="3">
                  <c:v>63</c:v>
                </c:pt>
                <c:pt idx="4">
                  <c:v>34</c:v>
                </c:pt>
                <c:pt idx="5">
                  <c:v>25.9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E5-9B4A-A78B-709FFBC615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461120920"/>
        <c:axId val="461121312"/>
      </c:barChart>
      <c:catAx>
        <c:axId val="4611209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61121312"/>
        <c:crosses val="autoZero"/>
        <c:auto val="1"/>
        <c:lblAlgn val="ctr"/>
        <c:lblOffset val="100"/>
        <c:noMultiLvlLbl val="0"/>
      </c:catAx>
      <c:valAx>
        <c:axId val="461121312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one"/>
        <c:crossAx val="461120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/>
      </a:pPr>
      <a:endParaRPr lang="tr-T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827047390340594"/>
          <c:y val="9.556944085606138E-2"/>
          <c:w val="0.39549080907632372"/>
          <c:h val="0.808861118287877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Sütun2</c:v>
                </c:pt>
              </c:strCache>
            </c:strRef>
          </c:tx>
          <c:spPr>
            <a:gradFill flip="none" rotWithShape="1">
              <a:gsLst>
                <a:gs pos="0">
                  <a:srgbClr val="FF9900">
                    <a:tint val="66000"/>
                    <a:satMod val="160000"/>
                  </a:srgbClr>
                </a:gs>
                <a:gs pos="50000">
                  <a:srgbClr val="FF9900">
                    <a:tint val="44500"/>
                    <a:satMod val="160000"/>
                  </a:srgbClr>
                </a:gs>
                <a:gs pos="100000">
                  <a:srgbClr val="FF99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Sayfa1!$A$3:$A$8</c:f>
              <c:strCache>
                <c:ptCount val="6"/>
                <c:pt idx="0">
                  <c:v>2013 İşsizlik</c:v>
                </c:pt>
                <c:pt idx="1">
                  <c:v>2014 İşsizlik</c:v>
                </c:pt>
                <c:pt idx="2">
                  <c:v>2015 Terör</c:v>
                </c:pt>
                <c:pt idx="3">
                  <c:v>2016 FETÖ</c:v>
                </c:pt>
                <c:pt idx="4">
                  <c:v>2017 İşsizlik</c:v>
                </c:pt>
                <c:pt idx="5">
                  <c:v>2018 Hayat pahalılığı</c:v>
                </c:pt>
              </c:strCache>
            </c:strRef>
          </c:cat>
          <c:val>
            <c:numRef>
              <c:f>Sayfa1!$B$3:$B$8</c:f>
              <c:numCache>
                <c:formatCode>0.0</c:formatCode>
                <c:ptCount val="6"/>
                <c:pt idx="0" formatCode="General">
                  <c:v>33.799999999999997</c:v>
                </c:pt>
                <c:pt idx="1">
                  <c:v>37.5</c:v>
                </c:pt>
                <c:pt idx="2">
                  <c:v>48.1</c:v>
                </c:pt>
                <c:pt idx="3">
                  <c:v>39.1</c:v>
                </c:pt>
                <c:pt idx="4">
                  <c:v>29.7</c:v>
                </c:pt>
                <c:pt idx="5">
                  <c:v>32.799999999999997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51-B64E-8EB9-CE1DBA207E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461119744"/>
        <c:axId val="461121704"/>
      </c:barChart>
      <c:catAx>
        <c:axId val="4611197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61121704"/>
        <c:crosses val="autoZero"/>
        <c:auto val="1"/>
        <c:lblAlgn val="ctr"/>
        <c:lblOffset val="100"/>
        <c:noMultiLvlLbl val="0"/>
      </c:catAx>
      <c:valAx>
        <c:axId val="4611217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61119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/>
      </a:pPr>
      <a:endParaRPr lang="tr-T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553183100428448"/>
          <c:y val="2.9339319450747782E-2"/>
          <c:w val="0.25071961326966063"/>
          <c:h val="0.875398516560618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Sütun2</c:v>
                </c:pt>
              </c:strCache>
            </c:strRef>
          </c:tx>
          <c:spPr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Sayfa1!$A$3:$A$8</c:f>
              <c:strCache>
                <c:ptCount val="6"/>
                <c:pt idx="0">
                  <c:v>2013 Ekonomik Kriz</c:v>
                </c:pt>
                <c:pt idx="1">
                  <c:v>2014 İşsizlik</c:v>
                </c:pt>
                <c:pt idx="2">
                  <c:v>2015 Terör</c:v>
                </c:pt>
                <c:pt idx="3">
                  <c:v>2016 FETÖ</c:v>
                </c:pt>
                <c:pt idx="4">
                  <c:v>2017 Terör</c:v>
                </c:pt>
                <c:pt idx="5">
                  <c:v>2018 İşsizlik</c:v>
                </c:pt>
              </c:strCache>
            </c:strRef>
          </c:cat>
          <c:val>
            <c:numRef>
              <c:f>Sayfa1!$B$3:$B$8</c:f>
              <c:numCache>
                <c:formatCode>0.0</c:formatCode>
                <c:ptCount val="6"/>
                <c:pt idx="0" formatCode="General">
                  <c:v>29.2</c:v>
                </c:pt>
                <c:pt idx="1">
                  <c:v>31.3</c:v>
                </c:pt>
                <c:pt idx="2">
                  <c:v>46.9</c:v>
                </c:pt>
                <c:pt idx="3">
                  <c:v>31.3</c:v>
                </c:pt>
                <c:pt idx="4">
                  <c:v>20.3</c:v>
                </c:pt>
                <c:pt idx="5">
                  <c:v>32.799999999999997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A2-CB4E-9D1C-4F9DB6C231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466004232"/>
        <c:axId val="466016384"/>
      </c:barChart>
      <c:catAx>
        <c:axId val="4660042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66016384"/>
        <c:crosses val="autoZero"/>
        <c:auto val="1"/>
        <c:lblAlgn val="ctr"/>
        <c:lblOffset val="100"/>
        <c:noMultiLvlLbl val="0"/>
      </c:catAx>
      <c:valAx>
        <c:axId val="4660163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66004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/>
      </a:pPr>
      <a:endParaRPr lang="tr-T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2927138669045"/>
          <c:y val="0"/>
          <c:w val="0.52292569344147799"/>
          <c:h val="0.8775343464875062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Sütun2</c:v>
                </c:pt>
              </c:strCache>
            </c:strRef>
          </c:tx>
          <c:spPr>
            <a:gradFill flip="none" rotWithShape="1">
              <a:gsLst>
                <a:gs pos="0">
                  <a:srgbClr val="2D2D8A">
                    <a:lumMod val="40000"/>
                    <a:lumOff val="60000"/>
                    <a:tint val="66000"/>
                    <a:satMod val="160000"/>
                  </a:srgbClr>
                </a:gs>
                <a:gs pos="50000">
                  <a:srgbClr val="2D2D8A">
                    <a:lumMod val="40000"/>
                    <a:lumOff val="60000"/>
                    <a:tint val="44500"/>
                    <a:satMod val="160000"/>
                  </a:srgbClr>
                </a:gs>
                <a:gs pos="100000">
                  <a:srgbClr val="2D2D8A">
                    <a:lumMod val="40000"/>
                    <a:lumOff val="60000"/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Sayfa1!$A$3:$A$8</c:f>
              <c:strCache>
                <c:ptCount val="6"/>
                <c:pt idx="0">
                  <c:v>2013 İşsizlik</c:v>
                </c:pt>
                <c:pt idx="1">
                  <c:v>2014 İşsizlik</c:v>
                </c:pt>
                <c:pt idx="2">
                  <c:v>2015 Terör</c:v>
                </c:pt>
                <c:pt idx="3">
                  <c:v>2016 Terör</c:v>
                </c:pt>
                <c:pt idx="4">
                  <c:v>2017 Terör</c:v>
                </c:pt>
                <c:pt idx="5">
                  <c:v>2018 İşsizlik</c:v>
                </c:pt>
              </c:strCache>
            </c:strRef>
          </c:cat>
          <c:val>
            <c:numRef>
              <c:f>Sayfa1!$B$3:$B$8</c:f>
              <c:numCache>
                <c:formatCode>0.0</c:formatCode>
                <c:ptCount val="6"/>
                <c:pt idx="0" formatCode="General">
                  <c:v>42.3</c:v>
                </c:pt>
                <c:pt idx="1">
                  <c:v>60.5</c:v>
                </c:pt>
                <c:pt idx="2">
                  <c:v>39</c:v>
                </c:pt>
                <c:pt idx="3">
                  <c:v>54.1</c:v>
                </c:pt>
                <c:pt idx="4">
                  <c:v>51.7</c:v>
                </c:pt>
                <c:pt idx="5">
                  <c:v>29.7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B8-3C43-8A64-E2560630A8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466015600"/>
        <c:axId val="466010112"/>
      </c:barChart>
      <c:catAx>
        <c:axId val="4660156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66010112"/>
        <c:crosses val="autoZero"/>
        <c:auto val="1"/>
        <c:lblAlgn val="ctr"/>
        <c:lblOffset val="100"/>
        <c:noMultiLvlLbl val="0"/>
      </c:catAx>
      <c:valAx>
        <c:axId val="4660101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66015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/>
      </a:pPr>
      <a:endParaRPr lang="tr-TR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092093211234022E-2"/>
          <c:y val="0.10656953031632599"/>
          <c:w val="0.97590790305224862"/>
          <c:h val="0.39088053337517842"/>
        </c:manualLayout>
      </c:layout>
      <c:barChart>
        <c:barDir val="col"/>
        <c:grouping val="clustered"/>
        <c:varyColors val="0"/>
        <c:ser>
          <c:idx val="2"/>
          <c:order val="0"/>
          <c:spPr>
            <a:solidFill>
              <a:srgbClr val="FF0000"/>
            </a:solidFill>
            <a:ln w="24961"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Pt>
            <c:idx val="5"/>
            <c:invertIfNegative val="0"/>
            <c:bubble3D val="0"/>
            <c:spPr>
              <a:solidFill>
                <a:srgbClr val="FF9900"/>
              </a:solidFill>
              <a:ln w="24961">
                <a:noFill/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1-CA0F-314A-9924-71668F8B0E5B}"/>
              </c:ext>
            </c:extLst>
          </c:dPt>
          <c:dPt>
            <c:idx val="6"/>
            <c:invertIfNegative val="0"/>
            <c:bubble3D val="0"/>
            <c:spPr>
              <a:solidFill>
                <a:srgbClr val="FF9900"/>
              </a:solidFill>
              <a:ln w="24961">
                <a:noFill/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3-CA0F-314A-9924-71668F8B0E5B}"/>
              </c:ext>
            </c:extLst>
          </c:dPt>
          <c:dPt>
            <c:idx val="7"/>
            <c:invertIfNegative val="0"/>
            <c:bubble3D val="0"/>
            <c:spPr>
              <a:solidFill>
                <a:srgbClr val="FF9900"/>
              </a:solidFill>
              <a:ln w="24961">
                <a:noFill/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5-CA0F-314A-9924-71668F8B0E5B}"/>
              </c:ext>
            </c:extLst>
          </c:dPt>
          <c:dPt>
            <c:idx val="8"/>
            <c:invertIfNegative val="0"/>
            <c:bubble3D val="0"/>
            <c:spPr>
              <a:solidFill>
                <a:srgbClr val="FF9900"/>
              </a:solidFill>
              <a:ln w="24961">
                <a:noFill/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7-CA0F-314A-9924-71668F8B0E5B}"/>
              </c:ext>
            </c:extLst>
          </c:dPt>
          <c:dPt>
            <c:idx val="9"/>
            <c:invertIfNegative val="0"/>
            <c:bubble3D val="0"/>
            <c:spPr>
              <a:solidFill>
                <a:srgbClr val="FF9900"/>
              </a:solidFill>
              <a:ln w="24961">
                <a:noFill/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9-CA0F-314A-9924-71668F8B0E5B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24961">
                <a:noFill/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B-CA0F-314A-9924-71668F8B0E5B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2"/>
              </a:solidFill>
              <a:ln w="24961">
                <a:noFill/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D-CA0F-314A-9924-71668F8B0E5B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2"/>
              </a:solidFill>
              <a:ln w="24961">
                <a:noFill/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F-CA0F-314A-9924-71668F8B0E5B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2"/>
              </a:solidFill>
              <a:ln w="24961">
                <a:noFill/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11-CA0F-314A-9924-71668F8B0E5B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2"/>
              </a:solidFill>
              <a:ln w="24961">
                <a:noFill/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13-CA0F-314A-9924-71668F8B0E5B}"/>
              </c:ext>
            </c:extLst>
          </c:dPt>
          <c:dPt>
            <c:idx val="15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24961">
                <a:noFill/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15-CA0F-314A-9924-71668F8B0E5B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24961">
                <a:noFill/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17-CA0F-314A-9924-71668F8B0E5B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24961">
                <a:noFill/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19-CA0F-314A-9924-71668F8B0E5B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24961">
                <a:noFill/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1B-CA0F-314A-9924-71668F8B0E5B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24961">
                <a:noFill/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1D-CA0F-314A-9924-71668F8B0E5B}"/>
              </c:ext>
            </c:extLst>
          </c:dPt>
          <c:dPt>
            <c:idx val="20"/>
            <c:invertIfNegative val="0"/>
            <c:bubble3D val="0"/>
            <c:spPr>
              <a:solidFill>
                <a:schemeClr val="bg2"/>
              </a:solidFill>
              <a:ln w="24961">
                <a:noFill/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1F-CA0F-314A-9924-71668F8B0E5B}"/>
              </c:ext>
            </c:extLst>
          </c:dPt>
          <c:dPt>
            <c:idx val="21"/>
            <c:invertIfNegative val="0"/>
            <c:bubble3D val="0"/>
            <c:spPr>
              <a:solidFill>
                <a:schemeClr val="bg2"/>
              </a:solidFill>
              <a:ln w="24961">
                <a:noFill/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21-CA0F-314A-9924-71668F8B0E5B}"/>
              </c:ext>
            </c:extLst>
          </c:dPt>
          <c:dPt>
            <c:idx val="22"/>
            <c:invertIfNegative val="0"/>
            <c:bubble3D val="0"/>
            <c:spPr>
              <a:solidFill>
                <a:schemeClr val="bg2"/>
              </a:solidFill>
              <a:ln w="24961">
                <a:noFill/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23-CA0F-314A-9924-71668F8B0E5B}"/>
              </c:ext>
            </c:extLst>
          </c:dPt>
          <c:dPt>
            <c:idx val="23"/>
            <c:invertIfNegative val="0"/>
            <c:bubble3D val="0"/>
            <c:spPr>
              <a:solidFill>
                <a:schemeClr val="bg2"/>
              </a:solidFill>
              <a:ln w="24961">
                <a:noFill/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25-CA0F-314A-9924-71668F8B0E5B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2"/>
              </a:solidFill>
              <a:ln w="24961">
                <a:noFill/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27-CA0F-314A-9924-71668F8B0E5B}"/>
              </c:ext>
            </c:extLst>
          </c:dPt>
          <c:dPt>
            <c:idx val="25"/>
            <c:invertIfNegative val="0"/>
            <c:bubble3D val="0"/>
            <c:spPr>
              <a:solidFill>
                <a:schemeClr val="bg2"/>
              </a:solidFill>
              <a:ln w="24961">
                <a:noFill/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29-CA0F-314A-9924-71668F8B0E5B}"/>
              </c:ext>
            </c:extLst>
          </c:dPt>
          <c:dPt>
            <c:idx val="26"/>
            <c:invertIfNegative val="0"/>
            <c:bubble3D val="0"/>
            <c:spPr>
              <a:solidFill>
                <a:schemeClr val="bg2"/>
              </a:solidFill>
              <a:ln w="24961">
                <a:noFill/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2B-CA0F-314A-9924-71668F8B0E5B}"/>
              </c:ext>
            </c:extLst>
          </c:dPt>
          <c:dPt>
            <c:idx val="27"/>
            <c:invertIfNegative val="0"/>
            <c:bubble3D val="0"/>
            <c:spPr>
              <a:solidFill>
                <a:schemeClr val="bg2"/>
              </a:solidFill>
              <a:ln w="24961">
                <a:noFill/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2D-CA0F-314A-9924-71668F8B0E5B}"/>
              </c:ext>
            </c:extLst>
          </c:dPt>
          <c:dPt>
            <c:idx val="28"/>
            <c:invertIfNegative val="0"/>
            <c:bubble3D val="0"/>
            <c:spPr>
              <a:solidFill>
                <a:schemeClr val="bg2"/>
              </a:solidFill>
              <a:ln w="24961">
                <a:noFill/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2F-CA0F-314A-9924-71668F8B0E5B}"/>
              </c:ext>
            </c:extLst>
          </c:dPt>
          <c:dPt>
            <c:idx val="29"/>
            <c:invertIfNegative val="0"/>
            <c:bubble3D val="0"/>
            <c:spPr>
              <a:solidFill>
                <a:schemeClr val="bg2"/>
              </a:solidFill>
              <a:ln w="24961">
                <a:noFill/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31-CA0F-314A-9924-71668F8B0E5B}"/>
              </c:ext>
            </c:extLst>
          </c:dPt>
          <c:dLbls>
            <c:dLbl>
              <c:idx val="0"/>
              <c:layout>
                <c:manualLayout>
                  <c:x val="1.4461315979754157E-3"/>
                  <c:y val="-2.848969937459175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CA0F-314A-9924-71668F8B0E5B}"/>
                </c:ext>
              </c:extLst>
            </c:dLbl>
            <c:spPr>
              <a:noFill/>
              <a:ln w="24961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Sheet1!$B$4:$B$18</c:f>
              <c:strCache>
                <c:ptCount val="15"/>
                <c:pt idx="0">
                  <c:v> Trafik yoğunluğu</c:v>
                </c:pt>
                <c:pt idx="1">
                  <c:v> İşsizlik</c:v>
                </c:pt>
                <c:pt idx="2">
                  <c:v> Kentsel dönüşüm</c:v>
                </c:pt>
                <c:pt idx="3">
                  <c:v> Eğitim imkanlarının azlığı/kalitesi</c:v>
                </c:pt>
                <c:pt idx="4">
                  <c:v> Altyapı sorunları</c:v>
                </c:pt>
                <c:pt idx="5">
                  <c:v> Altyapı sorunları</c:v>
                </c:pt>
                <c:pt idx="6">
                  <c:v> Trafik yoğunluğu</c:v>
                </c:pt>
                <c:pt idx="7">
                  <c:v> İşsizlik</c:v>
                </c:pt>
                <c:pt idx="8">
                  <c:v> Kentsel dönüşüm</c:v>
                </c:pt>
                <c:pt idx="9">
                  <c:v> Eğitim imkanlarının azlığı/kalitesi</c:v>
                </c:pt>
                <c:pt idx="10">
                  <c:v> Altyapı sorunları</c:v>
                </c:pt>
                <c:pt idx="11">
                  <c:v> Trafik yoğunluğu</c:v>
                </c:pt>
                <c:pt idx="12">
                  <c:v> Kentsel dönüşüm</c:v>
                </c:pt>
                <c:pt idx="13">
                  <c:v> İşsizlik</c:v>
                </c:pt>
                <c:pt idx="14">
                  <c:v> Ulaşım</c:v>
                </c:pt>
              </c:strCache>
            </c:strRef>
          </c:cat>
          <c:val>
            <c:numRef>
              <c:f>Sheet1!$C$4:$C$18</c:f>
              <c:numCache>
                <c:formatCode>###0.0</c:formatCode>
                <c:ptCount val="15"/>
                <c:pt idx="0">
                  <c:v>36.531365313653133</c:v>
                </c:pt>
                <c:pt idx="1">
                  <c:v>22.509225092250922</c:v>
                </c:pt>
                <c:pt idx="2">
                  <c:v>15.129151291512915</c:v>
                </c:pt>
                <c:pt idx="3">
                  <c:v>10.701107011070111</c:v>
                </c:pt>
                <c:pt idx="4">
                  <c:v>6.6420664206642073</c:v>
                </c:pt>
                <c:pt idx="5">
                  <c:v>41</c:v>
                </c:pt>
                <c:pt idx="6">
                  <c:v>21</c:v>
                </c:pt>
                <c:pt idx="7">
                  <c:v>17</c:v>
                </c:pt>
                <c:pt idx="8">
                  <c:v>6</c:v>
                </c:pt>
                <c:pt idx="9">
                  <c:v>4</c:v>
                </c:pt>
                <c:pt idx="10">
                  <c:v>45.977011494252871</c:v>
                </c:pt>
                <c:pt idx="11">
                  <c:v>18.390804597701148</c:v>
                </c:pt>
                <c:pt idx="12">
                  <c:v>18.390804597701148</c:v>
                </c:pt>
                <c:pt idx="13">
                  <c:v>10.344827586206897</c:v>
                </c:pt>
                <c:pt idx="14">
                  <c:v>3.4482758620689653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3-CA0F-314A-9924-71668F8B0E5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466015992"/>
        <c:axId val="466014424"/>
      </c:barChart>
      <c:catAx>
        <c:axId val="466015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27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tr-TR"/>
          </a:p>
        </c:txPr>
        <c:crossAx val="4660144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66014424"/>
        <c:scaling>
          <c:orientation val="minMax"/>
        </c:scaling>
        <c:delete val="1"/>
        <c:axPos val="l"/>
        <c:numFmt formatCode="###0.0" sourceLinked="1"/>
        <c:majorTickMark val="out"/>
        <c:minorTickMark val="none"/>
        <c:tickLblPos val="nextTo"/>
        <c:crossAx val="4660159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+mj-lt"/>
          <a:ea typeface="Verdana"/>
          <a:cs typeface="Verdana"/>
        </a:defRPr>
      </a:pPr>
      <a:endParaRPr lang="tr-TR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158470319783053"/>
          <c:y val="0"/>
          <c:w val="0.6900779654669511"/>
          <c:h val="0.9174522084637744"/>
        </c:manualLayout>
      </c:layout>
      <c:barChart>
        <c:barDir val="bar"/>
        <c:grouping val="stacked"/>
        <c:varyColors val="0"/>
        <c:ser>
          <c:idx val="2"/>
          <c:order val="0"/>
          <c:tx>
            <c:strRef>
              <c:f>Sheet1!$C$1</c:f>
              <c:strCache>
                <c:ptCount val="1"/>
                <c:pt idx="0">
                  <c:v>Kesinlikle güveniyorum</c:v>
                </c:pt>
              </c:strCache>
            </c:strRef>
          </c:tx>
          <c:spPr>
            <a:solidFill>
              <a:srgbClr val="008080"/>
            </a:solidFill>
            <a:ln w="23217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26"/>
              <c:layout>
                <c:manualLayout>
                  <c:x val="1.1204481792717345E-2"/>
                  <c:y val="9.04881115640156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93-AA45-9B16-1F9C560EABE9}"/>
                </c:ext>
              </c:extLst>
            </c:dLbl>
            <c:dLbl>
              <c:idx val="28"/>
              <c:layout>
                <c:manualLayout>
                  <c:x val="1.600640256102441E-2"/>
                  <c:y val="2.3742682505252089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93-AA45-9B16-1F9C560EABE9}"/>
                </c:ext>
              </c:extLst>
            </c:dLbl>
            <c:spPr>
              <a:noFill/>
              <a:ln w="25553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Sheet1!$B$2:$B$12</c:f>
              <c:numCache>
                <c:formatCode>General</c:formatCode>
                <c:ptCount val="11"/>
                <c:pt idx="0">
                  <c:v>2018</c:v>
                </c:pt>
                <c:pt idx="1">
                  <c:v>2017</c:v>
                </c:pt>
                <c:pt idx="2">
                  <c:v>2018</c:v>
                </c:pt>
                <c:pt idx="3">
                  <c:v>2017</c:v>
                </c:pt>
                <c:pt idx="4">
                  <c:v>2016</c:v>
                </c:pt>
                <c:pt idx="5">
                  <c:v>2018</c:v>
                </c:pt>
                <c:pt idx="6">
                  <c:v>2017</c:v>
                </c:pt>
                <c:pt idx="7">
                  <c:v>2016</c:v>
                </c:pt>
                <c:pt idx="8">
                  <c:v>2018</c:v>
                </c:pt>
                <c:pt idx="9">
                  <c:v>2017</c:v>
                </c:pt>
                <c:pt idx="10">
                  <c:v>2016</c:v>
                </c:pt>
              </c:numCache>
            </c:numRef>
          </c:cat>
          <c:val>
            <c:numRef>
              <c:f>Sheet1!$C$2:$C$12</c:f>
              <c:numCache>
                <c:formatCode>#,##0.0</c:formatCode>
                <c:ptCount val="11"/>
                <c:pt idx="0" formatCode="###0.0">
                  <c:v>6.6000000000000005</c:v>
                </c:pt>
                <c:pt idx="1">
                  <c:v>13.4</c:v>
                </c:pt>
                <c:pt idx="2" formatCode="###0.0">
                  <c:v>7.1</c:v>
                </c:pt>
                <c:pt idx="3">
                  <c:v>13.8</c:v>
                </c:pt>
                <c:pt idx="4" formatCode="0.0">
                  <c:v>10.5</c:v>
                </c:pt>
                <c:pt idx="5" formatCode="###0.0">
                  <c:v>6.6000000000000005</c:v>
                </c:pt>
                <c:pt idx="6">
                  <c:v>13.2</c:v>
                </c:pt>
                <c:pt idx="7" formatCode="0.0">
                  <c:v>11.3</c:v>
                </c:pt>
                <c:pt idx="8" formatCode="###0.0">
                  <c:v>4.8</c:v>
                </c:pt>
                <c:pt idx="9">
                  <c:v>11.7</c:v>
                </c:pt>
                <c:pt idx="10" formatCode="0.0">
                  <c:v>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93-AA45-9B16-1F9C560EABE9}"/>
            </c:ext>
          </c:extLst>
        </c:ser>
        <c:ser>
          <c:idx val="0"/>
          <c:order val="1"/>
          <c:tx>
            <c:strRef>
              <c:f>Sheet1!$D$1</c:f>
              <c:strCache>
                <c:ptCount val="1"/>
                <c:pt idx="0">
                  <c:v>Güveniyorum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3217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2"/>
              <c:layout>
                <c:manualLayout>
                  <c:x val="-2.7730502417603199E-2"/>
                  <c:y val="5.471660235105467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93-AA45-9B16-1F9C560EABE9}"/>
                </c:ext>
              </c:extLst>
            </c:dLbl>
            <c:dLbl>
              <c:idx val="3"/>
              <c:layout>
                <c:manualLayout>
                  <c:x val="8.3516792493954634E-3"/>
                  <c:y val="3.50293370697959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93-AA45-9B16-1F9C560EABE9}"/>
                </c:ext>
              </c:extLst>
            </c:dLbl>
            <c:spPr>
              <a:noFill/>
              <a:ln w="25553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Sheet1!$B$2:$B$12</c:f>
              <c:numCache>
                <c:formatCode>General</c:formatCode>
                <c:ptCount val="11"/>
                <c:pt idx="0">
                  <c:v>2018</c:v>
                </c:pt>
                <c:pt idx="1">
                  <c:v>2017</c:v>
                </c:pt>
                <c:pt idx="2">
                  <c:v>2018</c:v>
                </c:pt>
                <c:pt idx="3">
                  <c:v>2017</c:v>
                </c:pt>
                <c:pt idx="4">
                  <c:v>2016</c:v>
                </c:pt>
                <c:pt idx="5">
                  <c:v>2018</c:v>
                </c:pt>
                <c:pt idx="6">
                  <c:v>2017</c:v>
                </c:pt>
                <c:pt idx="7">
                  <c:v>2016</c:v>
                </c:pt>
                <c:pt idx="8">
                  <c:v>2018</c:v>
                </c:pt>
                <c:pt idx="9">
                  <c:v>2017</c:v>
                </c:pt>
                <c:pt idx="10">
                  <c:v>2016</c:v>
                </c:pt>
              </c:numCache>
            </c:numRef>
          </c:cat>
          <c:val>
            <c:numRef>
              <c:f>Sheet1!$D$2:$D$12</c:f>
              <c:numCache>
                <c:formatCode>#,##0.0</c:formatCode>
                <c:ptCount val="11"/>
                <c:pt idx="0" formatCode="###0.0">
                  <c:v>48.5</c:v>
                </c:pt>
                <c:pt idx="1">
                  <c:v>47.4</c:v>
                </c:pt>
                <c:pt idx="2" formatCode="###0.0">
                  <c:v>44.1</c:v>
                </c:pt>
                <c:pt idx="3">
                  <c:v>46.2</c:v>
                </c:pt>
                <c:pt idx="4" formatCode="0.0">
                  <c:v>36.9</c:v>
                </c:pt>
                <c:pt idx="5" formatCode="###0.0">
                  <c:v>44.5</c:v>
                </c:pt>
                <c:pt idx="6">
                  <c:v>49.1</c:v>
                </c:pt>
                <c:pt idx="7" formatCode="0.0">
                  <c:v>36.1</c:v>
                </c:pt>
                <c:pt idx="8" formatCode="###0.0">
                  <c:v>45</c:v>
                </c:pt>
                <c:pt idx="9">
                  <c:v>44.3</c:v>
                </c:pt>
                <c:pt idx="10" formatCode="0.0">
                  <c:v>36.9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93-AA45-9B16-1F9C560EABE9}"/>
            </c:ext>
          </c:extLst>
        </c:ser>
        <c:ser>
          <c:idx val="5"/>
          <c:order val="2"/>
          <c:tx>
            <c:strRef>
              <c:f>Sheet1!$E$1</c:f>
              <c:strCache>
                <c:ptCount val="1"/>
                <c:pt idx="0">
                  <c:v>Ne güveniyor ne güvenmiyorum</c:v>
                </c:pt>
              </c:strCache>
            </c:strRef>
          </c:tx>
          <c:spPr>
            <a:solidFill>
              <a:srgbClr val="969696"/>
            </a:solidFill>
            <a:ln w="23217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 w="25553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Sheet1!$B$2:$B$12</c:f>
              <c:numCache>
                <c:formatCode>General</c:formatCode>
                <c:ptCount val="11"/>
                <c:pt idx="0">
                  <c:v>2018</c:v>
                </c:pt>
                <c:pt idx="1">
                  <c:v>2017</c:v>
                </c:pt>
                <c:pt idx="2">
                  <c:v>2018</c:v>
                </c:pt>
                <c:pt idx="3">
                  <c:v>2017</c:v>
                </c:pt>
                <c:pt idx="4">
                  <c:v>2016</c:v>
                </c:pt>
                <c:pt idx="5">
                  <c:v>2018</c:v>
                </c:pt>
                <c:pt idx="6">
                  <c:v>2017</c:v>
                </c:pt>
                <c:pt idx="7">
                  <c:v>2016</c:v>
                </c:pt>
                <c:pt idx="8">
                  <c:v>2018</c:v>
                </c:pt>
                <c:pt idx="9">
                  <c:v>2017</c:v>
                </c:pt>
                <c:pt idx="10">
                  <c:v>2016</c:v>
                </c:pt>
              </c:numCache>
            </c:numRef>
          </c:cat>
          <c:val>
            <c:numRef>
              <c:f>Sheet1!$E$2:$E$12</c:f>
              <c:numCache>
                <c:formatCode>#,##0.0</c:formatCode>
                <c:ptCount val="11"/>
                <c:pt idx="0" formatCode="###0.0">
                  <c:v>24</c:v>
                </c:pt>
                <c:pt idx="1">
                  <c:v>24.9</c:v>
                </c:pt>
                <c:pt idx="2" formatCode="###0.0">
                  <c:v>27.800000000000004</c:v>
                </c:pt>
                <c:pt idx="3">
                  <c:v>25.1</c:v>
                </c:pt>
                <c:pt idx="4" formatCode="0.0">
                  <c:v>33.5</c:v>
                </c:pt>
                <c:pt idx="5" formatCode="###0.0">
                  <c:v>28.299999999999997</c:v>
                </c:pt>
                <c:pt idx="6">
                  <c:v>20.6</c:v>
                </c:pt>
                <c:pt idx="7" formatCode="0.0">
                  <c:v>30.7</c:v>
                </c:pt>
                <c:pt idx="8" formatCode="###0.0">
                  <c:v>22.7</c:v>
                </c:pt>
                <c:pt idx="9">
                  <c:v>18.600000000000001</c:v>
                </c:pt>
                <c:pt idx="10" formatCode="0.0">
                  <c:v>27.5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993-AA45-9B16-1F9C560EABE9}"/>
            </c:ext>
          </c:extLst>
        </c:ser>
        <c:ser>
          <c:idx val="1"/>
          <c:order val="3"/>
          <c:tx>
            <c:strRef>
              <c:f>Sheet1!$F$1</c:f>
              <c:strCache>
                <c:ptCount val="1"/>
                <c:pt idx="0">
                  <c:v>Güvenmiyorum</c:v>
                </c:pt>
              </c:strCache>
            </c:strRef>
          </c:tx>
          <c:spPr>
            <a:solidFill>
              <a:srgbClr val="FF9900"/>
            </a:solidFill>
            <a:ln w="23217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 w="25553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Sheet1!$B$2:$B$12</c:f>
              <c:numCache>
                <c:formatCode>General</c:formatCode>
                <c:ptCount val="11"/>
                <c:pt idx="0">
                  <c:v>2018</c:v>
                </c:pt>
                <c:pt idx="1">
                  <c:v>2017</c:v>
                </c:pt>
                <c:pt idx="2">
                  <c:v>2018</c:v>
                </c:pt>
                <c:pt idx="3">
                  <c:v>2017</c:v>
                </c:pt>
                <c:pt idx="4">
                  <c:v>2016</c:v>
                </c:pt>
                <c:pt idx="5">
                  <c:v>2018</c:v>
                </c:pt>
                <c:pt idx="6">
                  <c:v>2017</c:v>
                </c:pt>
                <c:pt idx="7">
                  <c:v>2016</c:v>
                </c:pt>
                <c:pt idx="8">
                  <c:v>2018</c:v>
                </c:pt>
                <c:pt idx="9">
                  <c:v>2017</c:v>
                </c:pt>
                <c:pt idx="10">
                  <c:v>2016</c:v>
                </c:pt>
              </c:numCache>
            </c:numRef>
          </c:cat>
          <c:val>
            <c:numRef>
              <c:f>Sheet1!$F$2:$F$12</c:f>
              <c:numCache>
                <c:formatCode>#,##0.0</c:formatCode>
                <c:ptCount val="11"/>
                <c:pt idx="0" formatCode="###0.0">
                  <c:v>12</c:v>
                </c:pt>
                <c:pt idx="1">
                  <c:v>8.3000000000000007</c:v>
                </c:pt>
                <c:pt idx="2" formatCode="###0.0">
                  <c:v>12.4</c:v>
                </c:pt>
                <c:pt idx="3">
                  <c:v>9.3000000000000007</c:v>
                </c:pt>
                <c:pt idx="4" formatCode="0.0">
                  <c:v>14.1</c:v>
                </c:pt>
                <c:pt idx="5" formatCode="###0.0">
                  <c:v>11.5</c:v>
                </c:pt>
                <c:pt idx="6">
                  <c:v>8.8000000000000007</c:v>
                </c:pt>
                <c:pt idx="7" formatCode="0.0">
                  <c:v>16.399999999999999</c:v>
                </c:pt>
                <c:pt idx="8" formatCode="###0.0">
                  <c:v>16.600000000000001</c:v>
                </c:pt>
                <c:pt idx="9">
                  <c:v>14.5</c:v>
                </c:pt>
                <c:pt idx="10" formatCode="0.0">
                  <c:v>18.5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993-AA45-9B16-1F9C560EABE9}"/>
            </c:ext>
          </c:extLst>
        </c:ser>
        <c:ser>
          <c:idx val="3"/>
          <c:order val="4"/>
          <c:tx>
            <c:strRef>
              <c:f>Sheet1!$G$1</c:f>
              <c:strCache>
                <c:ptCount val="1"/>
                <c:pt idx="0">
                  <c:v>Kesinlikle güvenmiyorum</c:v>
                </c:pt>
              </c:strCache>
            </c:strRef>
          </c:tx>
          <c:spPr>
            <a:solidFill>
              <a:srgbClr val="FF0000"/>
            </a:solidFill>
            <a:ln w="23217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 w="25553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Sheet1!$B$2:$B$12</c:f>
              <c:numCache>
                <c:formatCode>General</c:formatCode>
                <c:ptCount val="11"/>
                <c:pt idx="0">
                  <c:v>2018</c:v>
                </c:pt>
                <c:pt idx="1">
                  <c:v>2017</c:v>
                </c:pt>
                <c:pt idx="2">
                  <c:v>2018</c:v>
                </c:pt>
                <c:pt idx="3">
                  <c:v>2017</c:v>
                </c:pt>
                <c:pt idx="4">
                  <c:v>2016</c:v>
                </c:pt>
                <c:pt idx="5">
                  <c:v>2018</c:v>
                </c:pt>
                <c:pt idx="6">
                  <c:v>2017</c:v>
                </c:pt>
                <c:pt idx="7">
                  <c:v>2016</c:v>
                </c:pt>
                <c:pt idx="8">
                  <c:v>2018</c:v>
                </c:pt>
                <c:pt idx="9">
                  <c:v>2017</c:v>
                </c:pt>
                <c:pt idx="10">
                  <c:v>2016</c:v>
                </c:pt>
              </c:numCache>
            </c:numRef>
          </c:cat>
          <c:val>
            <c:numRef>
              <c:f>Sheet1!$G$2:$G$12</c:f>
              <c:numCache>
                <c:formatCode>#,##0.0</c:formatCode>
                <c:ptCount val="11"/>
                <c:pt idx="0" formatCode="###0.0">
                  <c:v>8.9</c:v>
                </c:pt>
                <c:pt idx="1">
                  <c:v>6</c:v>
                </c:pt>
                <c:pt idx="2" formatCode="###0.0">
                  <c:v>8.6</c:v>
                </c:pt>
                <c:pt idx="3">
                  <c:v>5.6</c:v>
                </c:pt>
                <c:pt idx="4" formatCode="0.0">
                  <c:v>5</c:v>
                </c:pt>
                <c:pt idx="5" formatCode="###0.0">
                  <c:v>9.1</c:v>
                </c:pt>
                <c:pt idx="6">
                  <c:v>8.3000000000000007</c:v>
                </c:pt>
                <c:pt idx="7" formatCode="0.0">
                  <c:v>5.5</c:v>
                </c:pt>
                <c:pt idx="8" formatCode="###0.0">
                  <c:v>10.9</c:v>
                </c:pt>
                <c:pt idx="9">
                  <c:v>10.9</c:v>
                </c:pt>
                <c:pt idx="10" formatCode="0.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993-AA45-9B16-1F9C560EABE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468529456"/>
        <c:axId val="468530240"/>
      </c:barChart>
      <c:catAx>
        <c:axId val="46852945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0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tr-TR"/>
          </a:p>
        </c:txPr>
        <c:crossAx val="4685302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68530240"/>
        <c:scaling>
          <c:orientation val="minMax"/>
          <c:max val="100"/>
          <c:min val="0"/>
        </c:scaling>
        <c:delete val="1"/>
        <c:axPos val="t"/>
        <c:numFmt formatCode="###0.0" sourceLinked="1"/>
        <c:majorTickMark val="out"/>
        <c:minorTickMark val="none"/>
        <c:tickLblPos val="none"/>
        <c:crossAx val="468529456"/>
        <c:crosses val="autoZero"/>
        <c:crossBetween val="between"/>
        <c:majorUnit val="2"/>
      </c:valAx>
      <c:spPr>
        <a:noFill/>
        <a:ln w="25553">
          <a:noFill/>
        </a:ln>
      </c:spPr>
    </c:plotArea>
    <c:legend>
      <c:legendPos val="b"/>
      <c:layout>
        <c:manualLayout>
          <c:xMode val="edge"/>
          <c:yMode val="edge"/>
          <c:x val="0.10044567728475323"/>
          <c:y val="0.92213392838639763"/>
          <c:w val="0.87854918900910794"/>
          <c:h val="7.0269919760089145E-2"/>
        </c:manualLayout>
      </c:layout>
      <c:overlay val="0"/>
      <c:spPr>
        <a:noFill/>
        <a:ln w="23217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 panose="020B0604020202020204" pitchFamily="34" charset="0"/>
          <a:ea typeface="Verdana"/>
          <a:cs typeface="Arial" panose="020B0604020202020204" pitchFamily="34" charset="0"/>
        </a:defRPr>
      </a:pPr>
      <a:endParaRPr lang="tr-TR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158470319783053"/>
          <c:y val="0"/>
          <c:w val="0.6900779654669511"/>
          <c:h val="0.9174522084637744"/>
        </c:manualLayout>
      </c:layout>
      <c:barChart>
        <c:barDir val="bar"/>
        <c:grouping val="stacked"/>
        <c:varyColors val="0"/>
        <c:ser>
          <c:idx val="2"/>
          <c:order val="0"/>
          <c:tx>
            <c:strRef>
              <c:f>Sheet1!$C$1</c:f>
              <c:strCache>
                <c:ptCount val="1"/>
                <c:pt idx="0">
                  <c:v>Kesinlikle güveniyorum</c:v>
                </c:pt>
              </c:strCache>
            </c:strRef>
          </c:tx>
          <c:spPr>
            <a:solidFill>
              <a:srgbClr val="008080"/>
            </a:solidFill>
            <a:ln w="23217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26"/>
              <c:layout>
                <c:manualLayout>
                  <c:x val="1.1204481792717345E-2"/>
                  <c:y val="9.04881115640156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7C-3349-996F-9DEF2CA2FAFF}"/>
                </c:ext>
              </c:extLst>
            </c:dLbl>
            <c:dLbl>
              <c:idx val="28"/>
              <c:layout>
                <c:manualLayout>
                  <c:x val="1.600640256102441E-2"/>
                  <c:y val="2.3742682505252089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7C-3349-996F-9DEF2CA2FAFF}"/>
                </c:ext>
              </c:extLst>
            </c:dLbl>
            <c:spPr>
              <a:noFill/>
              <a:ln w="25553">
                <a:noFill/>
              </a:ln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Sheet1!$B$13:$B$24</c:f>
              <c:numCache>
                <c:formatCode>General</c:formatCode>
                <c:ptCount val="12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  <c:pt idx="6">
                  <c:v>2018</c:v>
                </c:pt>
                <c:pt idx="7">
                  <c:v>2017</c:v>
                </c:pt>
                <c:pt idx="8">
                  <c:v>2016</c:v>
                </c:pt>
                <c:pt idx="9">
                  <c:v>2018</c:v>
                </c:pt>
                <c:pt idx="10">
                  <c:v>2017</c:v>
                </c:pt>
                <c:pt idx="11">
                  <c:v>2016</c:v>
                </c:pt>
              </c:numCache>
            </c:numRef>
          </c:cat>
          <c:val>
            <c:numRef>
              <c:f>Sheet1!$C$13:$C$24</c:f>
              <c:numCache>
                <c:formatCode>#,##0.0</c:formatCode>
                <c:ptCount val="12"/>
                <c:pt idx="0" formatCode="###0.0">
                  <c:v>6.7</c:v>
                </c:pt>
                <c:pt idx="1">
                  <c:v>15.6</c:v>
                </c:pt>
                <c:pt idx="2" formatCode="0.0">
                  <c:v>17.2</c:v>
                </c:pt>
                <c:pt idx="3" formatCode="###0.0">
                  <c:v>5.7</c:v>
                </c:pt>
                <c:pt idx="4">
                  <c:v>12.8</c:v>
                </c:pt>
                <c:pt idx="5" formatCode="0.0">
                  <c:v>11.5</c:v>
                </c:pt>
                <c:pt idx="6" formatCode="###0.0">
                  <c:v>4.5</c:v>
                </c:pt>
                <c:pt idx="7">
                  <c:v>8.3000000000000007</c:v>
                </c:pt>
                <c:pt idx="8" formatCode="0.0">
                  <c:v>6.1</c:v>
                </c:pt>
                <c:pt idx="9" formatCode="###0.0">
                  <c:v>2.7</c:v>
                </c:pt>
                <c:pt idx="10">
                  <c:v>6.9</c:v>
                </c:pt>
                <c:pt idx="11" formatCode="0.0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7C-3349-996F-9DEF2CA2FAFF}"/>
            </c:ext>
          </c:extLst>
        </c:ser>
        <c:ser>
          <c:idx val="0"/>
          <c:order val="1"/>
          <c:tx>
            <c:strRef>
              <c:f>Sheet1!$D$1</c:f>
              <c:strCache>
                <c:ptCount val="1"/>
                <c:pt idx="0">
                  <c:v>Güveniyorum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3217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2"/>
              <c:layout>
                <c:manualLayout>
                  <c:x val="-2.7730502417603199E-2"/>
                  <c:y val="5.471660235105467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7C-3349-996F-9DEF2CA2FAFF}"/>
                </c:ext>
              </c:extLst>
            </c:dLbl>
            <c:dLbl>
              <c:idx val="3"/>
              <c:layout>
                <c:manualLayout>
                  <c:x val="-6.6519032989570143E-3"/>
                  <c:y val="-4.987223873785592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7C-3349-996F-9DEF2CA2FAFF}"/>
                </c:ext>
              </c:extLst>
            </c:dLbl>
            <c:spPr>
              <a:noFill/>
              <a:ln w="2555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Sheet1!$B$13:$B$24</c:f>
              <c:numCache>
                <c:formatCode>General</c:formatCode>
                <c:ptCount val="12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  <c:pt idx="6">
                  <c:v>2018</c:v>
                </c:pt>
                <c:pt idx="7">
                  <c:v>2017</c:v>
                </c:pt>
                <c:pt idx="8">
                  <c:v>2016</c:v>
                </c:pt>
                <c:pt idx="9">
                  <c:v>2018</c:v>
                </c:pt>
                <c:pt idx="10">
                  <c:v>2017</c:v>
                </c:pt>
                <c:pt idx="11">
                  <c:v>2016</c:v>
                </c:pt>
              </c:numCache>
            </c:numRef>
          </c:cat>
          <c:val>
            <c:numRef>
              <c:f>Sheet1!$D$13:$D$24</c:f>
              <c:numCache>
                <c:formatCode>#,##0.0</c:formatCode>
                <c:ptCount val="12"/>
                <c:pt idx="0" formatCode="###0.0">
                  <c:v>37.4</c:v>
                </c:pt>
                <c:pt idx="1">
                  <c:v>40.9</c:v>
                </c:pt>
                <c:pt idx="2" formatCode="0.0">
                  <c:v>32.200000000000003</c:v>
                </c:pt>
                <c:pt idx="3" formatCode="###0.0">
                  <c:v>36.799999999999997</c:v>
                </c:pt>
                <c:pt idx="4">
                  <c:v>41.2</c:v>
                </c:pt>
                <c:pt idx="5" formatCode="0.0">
                  <c:v>34.1</c:v>
                </c:pt>
                <c:pt idx="6" formatCode="###0.0">
                  <c:v>37.9</c:v>
                </c:pt>
                <c:pt idx="7">
                  <c:v>41.1</c:v>
                </c:pt>
                <c:pt idx="8" formatCode="0.0">
                  <c:v>29.4</c:v>
                </c:pt>
                <c:pt idx="9" formatCode="###0.0">
                  <c:v>37</c:v>
                </c:pt>
                <c:pt idx="10">
                  <c:v>39.299999999999997</c:v>
                </c:pt>
                <c:pt idx="11" formatCode="0.0">
                  <c:v>21.3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7C-3349-996F-9DEF2CA2FAFF}"/>
            </c:ext>
          </c:extLst>
        </c:ser>
        <c:ser>
          <c:idx val="5"/>
          <c:order val="2"/>
          <c:tx>
            <c:strRef>
              <c:f>Sheet1!$E$1</c:f>
              <c:strCache>
                <c:ptCount val="1"/>
                <c:pt idx="0">
                  <c:v>Ne güveniyor ne güvenmiyorum</c:v>
                </c:pt>
              </c:strCache>
            </c:strRef>
          </c:tx>
          <c:spPr>
            <a:solidFill>
              <a:srgbClr val="969696"/>
            </a:solidFill>
            <a:ln w="23217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 w="2555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Sheet1!$B$13:$B$24</c:f>
              <c:numCache>
                <c:formatCode>General</c:formatCode>
                <c:ptCount val="12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  <c:pt idx="6">
                  <c:v>2018</c:v>
                </c:pt>
                <c:pt idx="7">
                  <c:v>2017</c:v>
                </c:pt>
                <c:pt idx="8">
                  <c:v>2016</c:v>
                </c:pt>
                <c:pt idx="9">
                  <c:v>2018</c:v>
                </c:pt>
                <c:pt idx="10">
                  <c:v>2017</c:v>
                </c:pt>
                <c:pt idx="11">
                  <c:v>2016</c:v>
                </c:pt>
              </c:numCache>
            </c:numRef>
          </c:cat>
          <c:val>
            <c:numRef>
              <c:f>Sheet1!$E$13:$E$24</c:f>
              <c:numCache>
                <c:formatCode>#,##0.0</c:formatCode>
                <c:ptCount val="12"/>
                <c:pt idx="0" formatCode="###0.0">
                  <c:v>24.4</c:v>
                </c:pt>
                <c:pt idx="1">
                  <c:v>16.899999999999999</c:v>
                </c:pt>
                <c:pt idx="2" formatCode="0.0">
                  <c:v>20.7</c:v>
                </c:pt>
                <c:pt idx="3" formatCode="###0.0">
                  <c:v>27.400000000000002</c:v>
                </c:pt>
                <c:pt idx="4">
                  <c:v>19.399999999999999</c:v>
                </c:pt>
                <c:pt idx="5" formatCode="0.0">
                  <c:v>25.6</c:v>
                </c:pt>
                <c:pt idx="6" formatCode="###0.0">
                  <c:v>30.5</c:v>
                </c:pt>
                <c:pt idx="7">
                  <c:v>24.4</c:v>
                </c:pt>
                <c:pt idx="8" formatCode="0.0">
                  <c:v>32.700000000000003</c:v>
                </c:pt>
                <c:pt idx="9" formatCode="###0.0">
                  <c:v>30.8</c:v>
                </c:pt>
                <c:pt idx="10">
                  <c:v>32.700000000000003</c:v>
                </c:pt>
                <c:pt idx="11" formatCode="0.0">
                  <c:v>42.9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97C-3349-996F-9DEF2CA2FAFF}"/>
            </c:ext>
          </c:extLst>
        </c:ser>
        <c:ser>
          <c:idx val="1"/>
          <c:order val="3"/>
          <c:tx>
            <c:strRef>
              <c:f>Sheet1!$F$1</c:f>
              <c:strCache>
                <c:ptCount val="1"/>
                <c:pt idx="0">
                  <c:v>Güvenmiyorum</c:v>
                </c:pt>
              </c:strCache>
            </c:strRef>
          </c:tx>
          <c:spPr>
            <a:solidFill>
              <a:srgbClr val="FF9900"/>
            </a:solidFill>
            <a:ln w="23217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 w="2555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Sheet1!$B$13:$B$24</c:f>
              <c:numCache>
                <c:formatCode>General</c:formatCode>
                <c:ptCount val="12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  <c:pt idx="6">
                  <c:v>2018</c:v>
                </c:pt>
                <c:pt idx="7">
                  <c:v>2017</c:v>
                </c:pt>
                <c:pt idx="8">
                  <c:v>2016</c:v>
                </c:pt>
                <c:pt idx="9">
                  <c:v>2018</c:v>
                </c:pt>
                <c:pt idx="10">
                  <c:v>2017</c:v>
                </c:pt>
                <c:pt idx="11">
                  <c:v>2016</c:v>
                </c:pt>
              </c:numCache>
            </c:numRef>
          </c:cat>
          <c:val>
            <c:numRef>
              <c:f>Sheet1!$F$13:$F$24</c:f>
              <c:numCache>
                <c:formatCode>#,##0.0</c:formatCode>
                <c:ptCount val="12"/>
                <c:pt idx="0" formatCode="###0.0">
                  <c:v>17.299999999999997</c:v>
                </c:pt>
                <c:pt idx="1">
                  <c:v>14.1</c:v>
                </c:pt>
                <c:pt idx="2" formatCode="0.0">
                  <c:v>17.8</c:v>
                </c:pt>
                <c:pt idx="3" formatCode="###0.0">
                  <c:v>17.899999999999999</c:v>
                </c:pt>
                <c:pt idx="4">
                  <c:v>14.7</c:v>
                </c:pt>
                <c:pt idx="5" formatCode="0.0">
                  <c:v>18.2</c:v>
                </c:pt>
                <c:pt idx="6" formatCode="###0.0">
                  <c:v>16.3</c:v>
                </c:pt>
                <c:pt idx="7">
                  <c:v>17.2</c:v>
                </c:pt>
                <c:pt idx="8" formatCode="0.0">
                  <c:v>20.6</c:v>
                </c:pt>
                <c:pt idx="9" formatCode="###0.0">
                  <c:v>18.2</c:v>
                </c:pt>
                <c:pt idx="10">
                  <c:v>13.8</c:v>
                </c:pt>
                <c:pt idx="11" formatCode="0.0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97C-3349-996F-9DEF2CA2FAFF}"/>
            </c:ext>
          </c:extLst>
        </c:ser>
        <c:ser>
          <c:idx val="3"/>
          <c:order val="4"/>
          <c:tx>
            <c:strRef>
              <c:f>Sheet1!$G$1</c:f>
              <c:strCache>
                <c:ptCount val="1"/>
                <c:pt idx="0">
                  <c:v>Kesinlikle güvenmiyorum</c:v>
                </c:pt>
              </c:strCache>
            </c:strRef>
          </c:tx>
          <c:spPr>
            <a:solidFill>
              <a:srgbClr val="FF0000"/>
            </a:solidFill>
            <a:ln w="23217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 w="25553">
                <a:noFill/>
              </a:ln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Sheet1!$B$13:$B$24</c:f>
              <c:numCache>
                <c:formatCode>General</c:formatCode>
                <c:ptCount val="12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  <c:pt idx="6">
                  <c:v>2018</c:v>
                </c:pt>
                <c:pt idx="7">
                  <c:v>2017</c:v>
                </c:pt>
                <c:pt idx="8">
                  <c:v>2016</c:v>
                </c:pt>
                <c:pt idx="9">
                  <c:v>2018</c:v>
                </c:pt>
                <c:pt idx="10">
                  <c:v>2017</c:v>
                </c:pt>
                <c:pt idx="11">
                  <c:v>2016</c:v>
                </c:pt>
              </c:numCache>
            </c:numRef>
          </c:cat>
          <c:val>
            <c:numRef>
              <c:f>Sheet1!$G$13:$G$24</c:f>
              <c:numCache>
                <c:formatCode>#,##0.0</c:formatCode>
                <c:ptCount val="12"/>
                <c:pt idx="0" formatCode="###0.0">
                  <c:v>14.2</c:v>
                </c:pt>
                <c:pt idx="1">
                  <c:v>12.5</c:v>
                </c:pt>
                <c:pt idx="2" formatCode="0.0">
                  <c:v>12.1</c:v>
                </c:pt>
                <c:pt idx="3" formatCode="###0.0">
                  <c:v>12.2</c:v>
                </c:pt>
                <c:pt idx="4">
                  <c:v>11.9</c:v>
                </c:pt>
                <c:pt idx="5" formatCode="0.0">
                  <c:v>10.6</c:v>
                </c:pt>
                <c:pt idx="6" formatCode="###0.0">
                  <c:v>10.8</c:v>
                </c:pt>
                <c:pt idx="7">
                  <c:v>9</c:v>
                </c:pt>
                <c:pt idx="8" formatCode="0.0">
                  <c:v>11.2</c:v>
                </c:pt>
                <c:pt idx="9" formatCode="###0.0">
                  <c:v>11.3</c:v>
                </c:pt>
                <c:pt idx="10">
                  <c:v>7.3</c:v>
                </c:pt>
                <c:pt idx="11" formatCode="0.0">
                  <c:v>11.4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97C-3349-996F-9DEF2CA2FA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468538472"/>
        <c:axId val="468535728"/>
      </c:barChart>
      <c:catAx>
        <c:axId val="46853847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0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tr-TR"/>
          </a:p>
        </c:txPr>
        <c:crossAx val="4685357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68535728"/>
        <c:scaling>
          <c:orientation val="minMax"/>
          <c:max val="100"/>
          <c:min val="0"/>
        </c:scaling>
        <c:delete val="1"/>
        <c:axPos val="t"/>
        <c:numFmt formatCode="###0.0" sourceLinked="1"/>
        <c:majorTickMark val="out"/>
        <c:minorTickMark val="none"/>
        <c:tickLblPos val="none"/>
        <c:crossAx val="468538472"/>
        <c:crosses val="autoZero"/>
        <c:crossBetween val="between"/>
        <c:majorUnit val="2"/>
      </c:valAx>
      <c:spPr>
        <a:noFill/>
        <a:ln w="25553">
          <a:noFill/>
        </a:ln>
      </c:spPr>
    </c:plotArea>
    <c:legend>
      <c:legendPos val="b"/>
      <c:layout>
        <c:manualLayout>
          <c:xMode val="edge"/>
          <c:yMode val="edge"/>
          <c:x val="0.10044567728475323"/>
          <c:y val="0.92213392838639763"/>
          <c:w val="0.87854918900910794"/>
          <c:h val="7.0269919760089145E-2"/>
        </c:manualLayout>
      </c:layout>
      <c:overlay val="0"/>
      <c:spPr>
        <a:noFill/>
        <a:ln w="23217">
          <a:noFill/>
        </a:ln>
      </c:spPr>
      <c:txPr>
        <a:bodyPr/>
        <a:lstStyle/>
        <a:p>
          <a:pPr>
            <a:defRPr sz="1100"/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tr-TR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158470319783053"/>
          <c:y val="0"/>
          <c:w val="0.6900779654669511"/>
          <c:h val="0.9174522084637744"/>
        </c:manualLayout>
      </c:layout>
      <c:barChart>
        <c:barDir val="bar"/>
        <c:grouping val="stacked"/>
        <c:varyColors val="0"/>
        <c:ser>
          <c:idx val="2"/>
          <c:order val="0"/>
          <c:tx>
            <c:strRef>
              <c:f>Sheet1!$C$1</c:f>
              <c:strCache>
                <c:ptCount val="1"/>
                <c:pt idx="0">
                  <c:v>Kesinlikle güveniyorum</c:v>
                </c:pt>
              </c:strCache>
            </c:strRef>
          </c:tx>
          <c:spPr>
            <a:solidFill>
              <a:srgbClr val="008080"/>
            </a:solidFill>
            <a:ln w="23217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26"/>
              <c:layout>
                <c:manualLayout>
                  <c:x val="1.1204481792717345E-2"/>
                  <c:y val="9.04881115640156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E2C-8243-8D4A-9EDC93FEED3E}"/>
                </c:ext>
              </c:extLst>
            </c:dLbl>
            <c:dLbl>
              <c:idx val="28"/>
              <c:layout>
                <c:manualLayout>
                  <c:x val="1.600640256102441E-2"/>
                  <c:y val="2.3742682505252089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2C-8243-8D4A-9EDC93FEED3E}"/>
                </c:ext>
              </c:extLst>
            </c:dLbl>
            <c:spPr>
              <a:noFill/>
              <a:ln w="25553">
                <a:noFill/>
              </a:ln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Sheet1!$B$27:$B$38</c:f>
              <c:numCache>
                <c:formatCode>General</c:formatCode>
                <c:ptCount val="12"/>
                <c:pt idx="0">
                  <c:v>2018</c:v>
                </c:pt>
                <c:pt idx="1">
                  <c:v>2017</c:v>
                </c:pt>
                <c:pt idx="2">
                  <c:v>2018</c:v>
                </c:pt>
                <c:pt idx="3">
                  <c:v>2017</c:v>
                </c:pt>
                <c:pt idx="4">
                  <c:v>2016</c:v>
                </c:pt>
                <c:pt idx="5">
                  <c:v>2018</c:v>
                </c:pt>
                <c:pt idx="6">
                  <c:v>2017</c:v>
                </c:pt>
                <c:pt idx="7">
                  <c:v>2018</c:v>
                </c:pt>
                <c:pt idx="8">
                  <c:v>2017</c:v>
                </c:pt>
                <c:pt idx="9">
                  <c:v>2018</c:v>
                </c:pt>
                <c:pt idx="10">
                  <c:v>2017</c:v>
                </c:pt>
                <c:pt idx="11">
                  <c:v>2016</c:v>
                </c:pt>
              </c:numCache>
            </c:numRef>
          </c:cat>
          <c:val>
            <c:numRef>
              <c:f>Sheet1!$C$27:$C$38</c:f>
              <c:numCache>
                <c:formatCode>#,##0.0</c:formatCode>
                <c:ptCount val="12"/>
                <c:pt idx="0" formatCode="###0.0">
                  <c:v>4.1000000000000005</c:v>
                </c:pt>
                <c:pt idx="1">
                  <c:v>7.5</c:v>
                </c:pt>
                <c:pt idx="2" formatCode="###0.0">
                  <c:v>2.9000000000000004</c:v>
                </c:pt>
                <c:pt idx="3">
                  <c:v>7.4</c:v>
                </c:pt>
                <c:pt idx="4" formatCode="0.0">
                  <c:v>3.8</c:v>
                </c:pt>
                <c:pt idx="5" formatCode="###0.0">
                  <c:v>3.9</c:v>
                </c:pt>
                <c:pt idx="6">
                  <c:v>6.9</c:v>
                </c:pt>
                <c:pt idx="7" formatCode="###0.0">
                  <c:v>2.1999999999999997</c:v>
                </c:pt>
                <c:pt idx="8">
                  <c:v>5.4</c:v>
                </c:pt>
                <c:pt idx="9" formatCode="###0.0">
                  <c:v>2.8000000000000003</c:v>
                </c:pt>
                <c:pt idx="10">
                  <c:v>5.3</c:v>
                </c:pt>
                <c:pt idx="11" formatCode="0.0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2C-8243-8D4A-9EDC93FEED3E}"/>
            </c:ext>
          </c:extLst>
        </c:ser>
        <c:ser>
          <c:idx val="0"/>
          <c:order val="1"/>
          <c:tx>
            <c:strRef>
              <c:f>Sheet1!$D$1</c:f>
              <c:strCache>
                <c:ptCount val="1"/>
                <c:pt idx="0">
                  <c:v>Güveniyorum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3217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2"/>
              <c:layout>
                <c:manualLayout>
                  <c:x val="-2.7730502417603199E-2"/>
                  <c:y val="5.471660235105467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2C-8243-8D4A-9EDC93FEED3E}"/>
                </c:ext>
              </c:extLst>
            </c:dLbl>
            <c:dLbl>
              <c:idx val="3"/>
              <c:layout>
                <c:manualLayout>
                  <c:x val="-6.6519032989570143E-3"/>
                  <c:y val="1.48224010382232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E2C-8243-8D4A-9EDC93FEED3E}"/>
                </c:ext>
              </c:extLst>
            </c:dLbl>
            <c:spPr>
              <a:noFill/>
              <a:ln w="2555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Sheet1!$B$27:$B$38</c:f>
              <c:numCache>
                <c:formatCode>General</c:formatCode>
                <c:ptCount val="12"/>
                <c:pt idx="0">
                  <c:v>2018</c:v>
                </c:pt>
                <c:pt idx="1">
                  <c:v>2017</c:v>
                </c:pt>
                <c:pt idx="2">
                  <c:v>2018</c:v>
                </c:pt>
                <c:pt idx="3">
                  <c:v>2017</c:v>
                </c:pt>
                <c:pt idx="4">
                  <c:v>2016</c:v>
                </c:pt>
                <c:pt idx="5">
                  <c:v>2018</c:v>
                </c:pt>
                <c:pt idx="6">
                  <c:v>2017</c:v>
                </c:pt>
                <c:pt idx="7">
                  <c:v>2018</c:v>
                </c:pt>
                <c:pt idx="8">
                  <c:v>2017</c:v>
                </c:pt>
                <c:pt idx="9">
                  <c:v>2018</c:v>
                </c:pt>
                <c:pt idx="10">
                  <c:v>2017</c:v>
                </c:pt>
                <c:pt idx="11">
                  <c:v>2016</c:v>
                </c:pt>
              </c:numCache>
            </c:numRef>
          </c:cat>
          <c:val>
            <c:numRef>
              <c:f>Sheet1!$D$27:$D$38</c:f>
              <c:numCache>
                <c:formatCode>#,##0.0</c:formatCode>
                <c:ptCount val="12"/>
                <c:pt idx="0" formatCode="###0.0">
                  <c:v>34.599999999999994</c:v>
                </c:pt>
                <c:pt idx="1">
                  <c:v>38.299999999999997</c:v>
                </c:pt>
                <c:pt idx="2" formatCode="###0.0">
                  <c:v>35.5</c:v>
                </c:pt>
                <c:pt idx="3">
                  <c:v>33.6</c:v>
                </c:pt>
                <c:pt idx="4" formatCode="0.0">
                  <c:v>22.4</c:v>
                </c:pt>
                <c:pt idx="5" formatCode="###0.0">
                  <c:v>34.1</c:v>
                </c:pt>
                <c:pt idx="6">
                  <c:v>34.6</c:v>
                </c:pt>
                <c:pt idx="7" formatCode="###0.0">
                  <c:v>29.9</c:v>
                </c:pt>
                <c:pt idx="8">
                  <c:v>31.9</c:v>
                </c:pt>
                <c:pt idx="9" formatCode="###0.0">
                  <c:v>29.099999999999998</c:v>
                </c:pt>
                <c:pt idx="10">
                  <c:v>29.7</c:v>
                </c:pt>
                <c:pt idx="11" formatCode="0.0">
                  <c:v>12.8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E2C-8243-8D4A-9EDC93FEED3E}"/>
            </c:ext>
          </c:extLst>
        </c:ser>
        <c:ser>
          <c:idx val="5"/>
          <c:order val="2"/>
          <c:tx>
            <c:strRef>
              <c:f>Sheet1!$E$1</c:f>
              <c:strCache>
                <c:ptCount val="1"/>
                <c:pt idx="0">
                  <c:v>Ne güveniyor ne güvenmiyorum</c:v>
                </c:pt>
              </c:strCache>
            </c:strRef>
          </c:tx>
          <c:spPr>
            <a:solidFill>
              <a:srgbClr val="969696"/>
            </a:solidFill>
            <a:ln w="23217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 w="2555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Sheet1!$B$27:$B$38</c:f>
              <c:numCache>
                <c:formatCode>General</c:formatCode>
                <c:ptCount val="12"/>
                <c:pt idx="0">
                  <c:v>2018</c:v>
                </c:pt>
                <c:pt idx="1">
                  <c:v>2017</c:v>
                </c:pt>
                <c:pt idx="2">
                  <c:v>2018</c:v>
                </c:pt>
                <c:pt idx="3">
                  <c:v>2017</c:v>
                </c:pt>
                <c:pt idx="4">
                  <c:v>2016</c:v>
                </c:pt>
                <c:pt idx="5">
                  <c:v>2018</c:v>
                </c:pt>
                <c:pt idx="6">
                  <c:v>2017</c:v>
                </c:pt>
                <c:pt idx="7">
                  <c:v>2018</c:v>
                </c:pt>
                <c:pt idx="8">
                  <c:v>2017</c:v>
                </c:pt>
                <c:pt idx="9">
                  <c:v>2018</c:v>
                </c:pt>
                <c:pt idx="10">
                  <c:v>2017</c:v>
                </c:pt>
                <c:pt idx="11">
                  <c:v>2016</c:v>
                </c:pt>
              </c:numCache>
            </c:numRef>
          </c:cat>
          <c:val>
            <c:numRef>
              <c:f>Sheet1!$E$27:$E$38</c:f>
              <c:numCache>
                <c:formatCode>#,##0.0</c:formatCode>
                <c:ptCount val="12"/>
                <c:pt idx="0" formatCode="###0.0">
                  <c:v>31</c:v>
                </c:pt>
                <c:pt idx="1">
                  <c:v>25.7</c:v>
                </c:pt>
                <c:pt idx="2" formatCode="###0.0">
                  <c:v>32.200000000000003</c:v>
                </c:pt>
                <c:pt idx="3">
                  <c:v>33.6</c:v>
                </c:pt>
                <c:pt idx="4" formatCode="0.0">
                  <c:v>42</c:v>
                </c:pt>
                <c:pt idx="5" formatCode="###0.0">
                  <c:v>31.4</c:v>
                </c:pt>
                <c:pt idx="6">
                  <c:v>31.8</c:v>
                </c:pt>
                <c:pt idx="7" formatCode="###0.0">
                  <c:v>35.199999999999996</c:v>
                </c:pt>
                <c:pt idx="8">
                  <c:v>31.7</c:v>
                </c:pt>
                <c:pt idx="9" formatCode="###0.0">
                  <c:v>30.4</c:v>
                </c:pt>
                <c:pt idx="10">
                  <c:v>27.4</c:v>
                </c:pt>
                <c:pt idx="11" formatCode="0.0">
                  <c:v>30.6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E2C-8243-8D4A-9EDC93FEED3E}"/>
            </c:ext>
          </c:extLst>
        </c:ser>
        <c:ser>
          <c:idx val="1"/>
          <c:order val="3"/>
          <c:tx>
            <c:strRef>
              <c:f>Sheet1!$F$1</c:f>
              <c:strCache>
                <c:ptCount val="1"/>
                <c:pt idx="0">
                  <c:v>Güvenmiyorum</c:v>
                </c:pt>
              </c:strCache>
            </c:strRef>
          </c:tx>
          <c:spPr>
            <a:solidFill>
              <a:srgbClr val="FF9900"/>
            </a:solidFill>
            <a:ln w="23217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 w="2555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Sheet1!$B$27:$B$38</c:f>
              <c:numCache>
                <c:formatCode>General</c:formatCode>
                <c:ptCount val="12"/>
                <c:pt idx="0">
                  <c:v>2018</c:v>
                </c:pt>
                <c:pt idx="1">
                  <c:v>2017</c:v>
                </c:pt>
                <c:pt idx="2">
                  <c:v>2018</c:v>
                </c:pt>
                <c:pt idx="3">
                  <c:v>2017</c:v>
                </c:pt>
                <c:pt idx="4">
                  <c:v>2016</c:v>
                </c:pt>
                <c:pt idx="5">
                  <c:v>2018</c:v>
                </c:pt>
                <c:pt idx="6">
                  <c:v>2017</c:v>
                </c:pt>
                <c:pt idx="7">
                  <c:v>2018</c:v>
                </c:pt>
                <c:pt idx="8">
                  <c:v>2017</c:v>
                </c:pt>
                <c:pt idx="9">
                  <c:v>2018</c:v>
                </c:pt>
                <c:pt idx="10">
                  <c:v>2017</c:v>
                </c:pt>
                <c:pt idx="11">
                  <c:v>2016</c:v>
                </c:pt>
              </c:numCache>
            </c:numRef>
          </c:cat>
          <c:val>
            <c:numRef>
              <c:f>Sheet1!$F$27:$F$38</c:f>
              <c:numCache>
                <c:formatCode>#,##0.0</c:formatCode>
                <c:ptCount val="12"/>
                <c:pt idx="0" formatCode="###0.0">
                  <c:v>18.099999999999998</c:v>
                </c:pt>
                <c:pt idx="1">
                  <c:v>15.8</c:v>
                </c:pt>
                <c:pt idx="2" formatCode="###0.0">
                  <c:v>18.2</c:v>
                </c:pt>
                <c:pt idx="3">
                  <c:v>18.3</c:v>
                </c:pt>
                <c:pt idx="4" formatCode="0.0">
                  <c:v>21.6</c:v>
                </c:pt>
                <c:pt idx="5" formatCode="###0.0">
                  <c:v>18.899999999999999</c:v>
                </c:pt>
                <c:pt idx="6">
                  <c:v>15.6</c:v>
                </c:pt>
                <c:pt idx="7" formatCode="###0.0">
                  <c:v>22.7</c:v>
                </c:pt>
                <c:pt idx="8">
                  <c:v>21.5</c:v>
                </c:pt>
                <c:pt idx="9" formatCode="###0.0">
                  <c:v>24</c:v>
                </c:pt>
                <c:pt idx="10">
                  <c:v>24.5</c:v>
                </c:pt>
                <c:pt idx="11" formatCode="0.0">
                  <c:v>30.9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E2C-8243-8D4A-9EDC93FEED3E}"/>
            </c:ext>
          </c:extLst>
        </c:ser>
        <c:ser>
          <c:idx val="3"/>
          <c:order val="4"/>
          <c:tx>
            <c:strRef>
              <c:f>Sheet1!$G$1</c:f>
              <c:strCache>
                <c:ptCount val="1"/>
                <c:pt idx="0">
                  <c:v>Kesinlikle güvenmiyorum</c:v>
                </c:pt>
              </c:strCache>
            </c:strRef>
          </c:tx>
          <c:spPr>
            <a:solidFill>
              <a:srgbClr val="FF0000"/>
            </a:solidFill>
            <a:ln w="23217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 w="25553">
                <a:noFill/>
              </a:ln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Sheet1!$B$27:$B$38</c:f>
              <c:numCache>
                <c:formatCode>General</c:formatCode>
                <c:ptCount val="12"/>
                <c:pt idx="0">
                  <c:v>2018</c:v>
                </c:pt>
                <c:pt idx="1">
                  <c:v>2017</c:v>
                </c:pt>
                <c:pt idx="2">
                  <c:v>2018</c:v>
                </c:pt>
                <c:pt idx="3">
                  <c:v>2017</c:v>
                </c:pt>
                <c:pt idx="4">
                  <c:v>2016</c:v>
                </c:pt>
                <c:pt idx="5">
                  <c:v>2018</c:v>
                </c:pt>
                <c:pt idx="6">
                  <c:v>2017</c:v>
                </c:pt>
                <c:pt idx="7">
                  <c:v>2018</c:v>
                </c:pt>
                <c:pt idx="8">
                  <c:v>2017</c:v>
                </c:pt>
                <c:pt idx="9">
                  <c:v>2018</c:v>
                </c:pt>
                <c:pt idx="10">
                  <c:v>2017</c:v>
                </c:pt>
                <c:pt idx="11">
                  <c:v>2016</c:v>
                </c:pt>
              </c:numCache>
            </c:numRef>
          </c:cat>
          <c:val>
            <c:numRef>
              <c:f>Sheet1!$G$27:$G$38</c:f>
              <c:numCache>
                <c:formatCode>#,##0.0</c:formatCode>
                <c:ptCount val="12"/>
                <c:pt idx="0" formatCode="###0.0">
                  <c:v>12.2</c:v>
                </c:pt>
                <c:pt idx="1">
                  <c:v>12.7</c:v>
                </c:pt>
                <c:pt idx="2" formatCode="###0.0">
                  <c:v>11.200000000000001</c:v>
                </c:pt>
                <c:pt idx="3">
                  <c:v>7.1</c:v>
                </c:pt>
                <c:pt idx="4" formatCode="0.0">
                  <c:v>10.199999999999999</c:v>
                </c:pt>
                <c:pt idx="5" formatCode="###0.0">
                  <c:v>11.700000000000001</c:v>
                </c:pt>
                <c:pt idx="6">
                  <c:v>11.1</c:v>
                </c:pt>
                <c:pt idx="7" formatCode="###0.0">
                  <c:v>10</c:v>
                </c:pt>
                <c:pt idx="8">
                  <c:v>9.5</c:v>
                </c:pt>
                <c:pt idx="9" formatCode="###0.0">
                  <c:v>13.700000000000001</c:v>
                </c:pt>
                <c:pt idx="10">
                  <c:v>13.1</c:v>
                </c:pt>
                <c:pt idx="11" formatCode="0.0">
                  <c:v>23.4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E2C-8243-8D4A-9EDC93FEED3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454055688"/>
        <c:axId val="454057256"/>
      </c:barChart>
      <c:catAx>
        <c:axId val="4540556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0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tr-TR"/>
          </a:p>
        </c:txPr>
        <c:crossAx val="4540572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54057256"/>
        <c:scaling>
          <c:orientation val="minMax"/>
          <c:max val="100"/>
          <c:min val="0"/>
        </c:scaling>
        <c:delete val="1"/>
        <c:axPos val="t"/>
        <c:numFmt formatCode="###0.0" sourceLinked="1"/>
        <c:majorTickMark val="out"/>
        <c:minorTickMark val="none"/>
        <c:tickLblPos val="none"/>
        <c:crossAx val="454055688"/>
        <c:crosses val="autoZero"/>
        <c:crossBetween val="between"/>
        <c:majorUnit val="2"/>
      </c:valAx>
      <c:spPr>
        <a:noFill/>
        <a:ln w="25553">
          <a:noFill/>
        </a:ln>
      </c:spPr>
    </c:plotArea>
    <c:legend>
      <c:legendPos val="b"/>
      <c:layout>
        <c:manualLayout>
          <c:xMode val="edge"/>
          <c:yMode val="edge"/>
          <c:x val="0.10044567728475323"/>
          <c:y val="0.92213392838639763"/>
          <c:w val="0.87854918900910794"/>
          <c:h val="7.0269919760089145E-2"/>
        </c:manualLayout>
      </c:layout>
      <c:overlay val="0"/>
      <c:spPr>
        <a:noFill/>
        <a:ln w="23217">
          <a:noFill/>
        </a:ln>
      </c:spPr>
      <c:txPr>
        <a:bodyPr/>
        <a:lstStyle/>
        <a:p>
          <a:pPr>
            <a:defRPr sz="1100"/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tr-TR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481589668856742"/>
          <c:y val="0"/>
          <c:w val="0.8068467027640156"/>
          <c:h val="0.8834924694724452"/>
        </c:manualLayout>
      </c:layout>
      <c:barChart>
        <c:barDir val="bar"/>
        <c:grouping val="stacked"/>
        <c:varyColors val="0"/>
        <c:ser>
          <c:idx val="2"/>
          <c:order val="0"/>
          <c:tx>
            <c:strRef>
              <c:f>Sheet1!$C$1</c:f>
              <c:strCache>
                <c:ptCount val="1"/>
                <c:pt idx="0">
                  <c:v>Kesinlikle Başarılı</c:v>
                </c:pt>
              </c:strCache>
            </c:strRef>
          </c:tx>
          <c:spPr>
            <a:solidFill>
              <a:srgbClr val="008080"/>
            </a:solidFill>
            <a:ln w="23217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26"/>
              <c:layout>
                <c:manualLayout>
                  <c:x val="1.1204481792717399E-2"/>
                  <c:y val="9.04881115640156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30-7644-86F8-D45866E61E34}"/>
                </c:ext>
              </c:extLst>
            </c:dLbl>
            <c:dLbl>
              <c:idx val="28"/>
              <c:layout>
                <c:manualLayout>
                  <c:x val="1.60064025610244E-2"/>
                  <c:y val="2.3742682505252099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30-7644-86F8-D45866E61E34}"/>
                </c:ext>
              </c:extLst>
            </c:dLbl>
            <c:spPr>
              <a:noFill/>
              <a:ln w="25553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Sheet1!$B$2:$B$11</c:f>
              <c:numCache>
                <c:formatCode>General</c:formatCode>
                <c:ptCount val="10"/>
                <c:pt idx="0">
                  <c:v>2018</c:v>
                </c:pt>
                <c:pt idx="1">
                  <c:v>2017</c:v>
                </c:pt>
                <c:pt idx="2">
                  <c:v>2018</c:v>
                </c:pt>
                <c:pt idx="3">
                  <c:v>2017</c:v>
                </c:pt>
                <c:pt idx="4">
                  <c:v>2018</c:v>
                </c:pt>
                <c:pt idx="5">
                  <c:v>2017</c:v>
                </c:pt>
                <c:pt idx="6">
                  <c:v>2018</c:v>
                </c:pt>
                <c:pt idx="7">
                  <c:v>2017</c:v>
                </c:pt>
                <c:pt idx="8">
                  <c:v>2018</c:v>
                </c:pt>
                <c:pt idx="9">
                  <c:v>2017</c:v>
                </c:pt>
              </c:numCache>
            </c:numRef>
          </c:cat>
          <c:val>
            <c:numRef>
              <c:f>Sheet1!$C$2:$C$11</c:f>
              <c:numCache>
                <c:formatCode>#,##0.0</c:formatCode>
                <c:ptCount val="10"/>
                <c:pt idx="0" formatCode="###0.0">
                  <c:v>7.0000000000000009</c:v>
                </c:pt>
                <c:pt idx="1">
                  <c:v>15.3</c:v>
                </c:pt>
                <c:pt idx="2" formatCode="###0.0">
                  <c:v>2.4</c:v>
                </c:pt>
                <c:pt idx="3">
                  <c:v>3.2</c:v>
                </c:pt>
                <c:pt idx="4" formatCode="###0.0">
                  <c:v>1.7000000000000002</c:v>
                </c:pt>
                <c:pt idx="5">
                  <c:v>1.4</c:v>
                </c:pt>
                <c:pt idx="6" formatCode="###0.0">
                  <c:v>1.5</c:v>
                </c:pt>
                <c:pt idx="7">
                  <c:v>3.3</c:v>
                </c:pt>
                <c:pt idx="8" formatCode="###0.0">
                  <c:v>1.9</c:v>
                </c:pt>
                <c:pt idx="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30-7644-86F8-D45866E61E34}"/>
            </c:ext>
          </c:extLst>
        </c:ser>
        <c:ser>
          <c:idx val="0"/>
          <c:order val="1"/>
          <c:tx>
            <c:strRef>
              <c:f>Sheet1!$D$1</c:f>
              <c:strCache>
                <c:ptCount val="1"/>
                <c:pt idx="0">
                  <c:v>Başarılı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3217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2"/>
              <c:layout>
                <c:manualLayout>
                  <c:x val="2.71215522315501E-3"/>
                  <c:y val="-3.018049244741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30-7644-86F8-D45866E61E34}"/>
                </c:ext>
              </c:extLst>
            </c:dLbl>
            <c:dLbl>
              <c:idx val="3"/>
              <c:layout>
                <c:manualLayout>
                  <c:x val="-1.8677903132108401E-3"/>
                  <c:y val="3.502710874046690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C30-7644-86F8-D45866E61E34}"/>
                </c:ext>
              </c:extLst>
            </c:dLbl>
            <c:dLbl>
              <c:idx val="6"/>
              <c:layout>
                <c:manualLayout>
                  <c:x val="3.044268092630606E-3"/>
                  <c:y val="5.66017933148783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C30-7644-86F8-D45866E61E34}"/>
                </c:ext>
              </c:extLst>
            </c:dLbl>
            <c:spPr>
              <a:noFill/>
              <a:ln w="25553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Sheet1!$B$2:$B$11</c:f>
              <c:numCache>
                <c:formatCode>General</c:formatCode>
                <c:ptCount val="10"/>
                <c:pt idx="0">
                  <c:v>2018</c:v>
                </c:pt>
                <c:pt idx="1">
                  <c:v>2017</c:v>
                </c:pt>
                <c:pt idx="2">
                  <c:v>2018</c:v>
                </c:pt>
                <c:pt idx="3">
                  <c:v>2017</c:v>
                </c:pt>
                <c:pt idx="4">
                  <c:v>2018</c:v>
                </c:pt>
                <c:pt idx="5">
                  <c:v>2017</c:v>
                </c:pt>
                <c:pt idx="6">
                  <c:v>2018</c:v>
                </c:pt>
                <c:pt idx="7">
                  <c:v>2017</c:v>
                </c:pt>
                <c:pt idx="8">
                  <c:v>2018</c:v>
                </c:pt>
                <c:pt idx="9">
                  <c:v>2017</c:v>
                </c:pt>
              </c:numCache>
            </c:numRef>
          </c:cat>
          <c:val>
            <c:numRef>
              <c:f>Sheet1!$D$2:$D$11</c:f>
              <c:numCache>
                <c:formatCode>#,##0.0</c:formatCode>
                <c:ptCount val="10"/>
                <c:pt idx="0" formatCode="###0.0">
                  <c:v>28.9</c:v>
                </c:pt>
                <c:pt idx="1">
                  <c:v>36.4</c:v>
                </c:pt>
                <c:pt idx="2" formatCode="###0.0">
                  <c:v>18.8</c:v>
                </c:pt>
                <c:pt idx="3">
                  <c:v>30.2</c:v>
                </c:pt>
                <c:pt idx="4" formatCode="###0.0">
                  <c:v>16.400000000000002</c:v>
                </c:pt>
                <c:pt idx="5">
                  <c:v>24.7</c:v>
                </c:pt>
                <c:pt idx="6" formatCode="###0.0">
                  <c:v>7.7</c:v>
                </c:pt>
                <c:pt idx="7">
                  <c:v>8.9</c:v>
                </c:pt>
                <c:pt idx="8" formatCode="###0.0">
                  <c:v>8.6999999999999993</c:v>
                </c:pt>
                <c:pt idx="9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C30-7644-86F8-D45866E61E34}"/>
            </c:ext>
          </c:extLst>
        </c:ser>
        <c:ser>
          <c:idx val="5"/>
          <c:order val="2"/>
          <c:tx>
            <c:strRef>
              <c:f>Sheet1!$E$1</c:f>
              <c:strCache>
                <c:ptCount val="1"/>
                <c:pt idx="0">
                  <c:v>Ne Başarılı Ne Başarısız</c:v>
                </c:pt>
              </c:strCache>
            </c:strRef>
          </c:tx>
          <c:spPr>
            <a:solidFill>
              <a:srgbClr val="969696"/>
            </a:solidFill>
            <a:ln w="23217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 w="25553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Sheet1!$B$2:$B$11</c:f>
              <c:numCache>
                <c:formatCode>General</c:formatCode>
                <c:ptCount val="10"/>
                <c:pt idx="0">
                  <c:v>2018</c:v>
                </c:pt>
                <c:pt idx="1">
                  <c:v>2017</c:v>
                </c:pt>
                <c:pt idx="2">
                  <c:v>2018</c:v>
                </c:pt>
                <c:pt idx="3">
                  <c:v>2017</c:v>
                </c:pt>
                <c:pt idx="4">
                  <c:v>2018</c:v>
                </c:pt>
                <c:pt idx="5">
                  <c:v>2017</c:v>
                </c:pt>
                <c:pt idx="6">
                  <c:v>2018</c:v>
                </c:pt>
                <c:pt idx="7">
                  <c:v>2017</c:v>
                </c:pt>
                <c:pt idx="8">
                  <c:v>2018</c:v>
                </c:pt>
                <c:pt idx="9">
                  <c:v>2017</c:v>
                </c:pt>
              </c:numCache>
            </c:numRef>
          </c:cat>
          <c:val>
            <c:numRef>
              <c:f>Sheet1!$E$2:$E$11</c:f>
              <c:numCache>
                <c:formatCode>#,##0.0</c:formatCode>
                <c:ptCount val="10"/>
                <c:pt idx="0" formatCode="###0.0">
                  <c:v>22.2</c:v>
                </c:pt>
                <c:pt idx="1">
                  <c:v>18.5</c:v>
                </c:pt>
                <c:pt idx="2" formatCode="###0.0">
                  <c:v>30.3</c:v>
                </c:pt>
                <c:pt idx="3">
                  <c:v>25</c:v>
                </c:pt>
                <c:pt idx="4" formatCode="###0.0">
                  <c:v>34.799999999999997</c:v>
                </c:pt>
                <c:pt idx="5">
                  <c:v>32.4</c:v>
                </c:pt>
                <c:pt idx="6" formatCode="###0.0">
                  <c:v>17.599999999999998</c:v>
                </c:pt>
                <c:pt idx="7">
                  <c:v>32.299999999999997</c:v>
                </c:pt>
                <c:pt idx="8" formatCode="###0.0">
                  <c:v>22.7</c:v>
                </c:pt>
                <c:pt idx="9">
                  <c:v>19.8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C30-7644-86F8-D45866E61E34}"/>
            </c:ext>
          </c:extLst>
        </c:ser>
        <c:ser>
          <c:idx val="1"/>
          <c:order val="3"/>
          <c:tx>
            <c:strRef>
              <c:f>Sheet1!$F$1</c:f>
              <c:strCache>
                <c:ptCount val="1"/>
                <c:pt idx="0">
                  <c:v>Başarısız</c:v>
                </c:pt>
              </c:strCache>
            </c:strRef>
          </c:tx>
          <c:spPr>
            <a:solidFill>
              <a:srgbClr val="FF9900"/>
            </a:solidFill>
            <a:ln w="23217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 w="25553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Sheet1!$B$2:$B$11</c:f>
              <c:numCache>
                <c:formatCode>General</c:formatCode>
                <c:ptCount val="10"/>
                <c:pt idx="0">
                  <c:v>2018</c:v>
                </c:pt>
                <c:pt idx="1">
                  <c:v>2017</c:v>
                </c:pt>
                <c:pt idx="2">
                  <c:v>2018</c:v>
                </c:pt>
                <c:pt idx="3">
                  <c:v>2017</c:v>
                </c:pt>
                <c:pt idx="4">
                  <c:v>2018</c:v>
                </c:pt>
                <c:pt idx="5">
                  <c:v>2017</c:v>
                </c:pt>
                <c:pt idx="6">
                  <c:v>2018</c:v>
                </c:pt>
                <c:pt idx="7">
                  <c:v>2017</c:v>
                </c:pt>
                <c:pt idx="8">
                  <c:v>2018</c:v>
                </c:pt>
                <c:pt idx="9">
                  <c:v>2017</c:v>
                </c:pt>
              </c:numCache>
            </c:numRef>
          </c:cat>
          <c:val>
            <c:numRef>
              <c:f>Sheet1!$F$2:$F$11</c:f>
              <c:numCache>
                <c:formatCode>#,##0.0</c:formatCode>
                <c:ptCount val="10"/>
                <c:pt idx="0" formatCode="###0.0">
                  <c:v>22.1</c:v>
                </c:pt>
                <c:pt idx="1">
                  <c:v>14.1</c:v>
                </c:pt>
                <c:pt idx="2" formatCode="###0.0">
                  <c:v>32.200000000000003</c:v>
                </c:pt>
                <c:pt idx="3">
                  <c:v>22.2</c:v>
                </c:pt>
                <c:pt idx="4" formatCode="###0.0">
                  <c:v>30.7</c:v>
                </c:pt>
                <c:pt idx="5">
                  <c:v>21.9</c:v>
                </c:pt>
                <c:pt idx="6" formatCode="###0.0">
                  <c:v>45.4</c:v>
                </c:pt>
                <c:pt idx="7">
                  <c:v>30.1</c:v>
                </c:pt>
                <c:pt idx="8" formatCode="###0.0">
                  <c:v>47.4</c:v>
                </c:pt>
                <c:pt idx="9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C30-7644-86F8-D45866E61E34}"/>
            </c:ext>
          </c:extLst>
        </c:ser>
        <c:ser>
          <c:idx val="3"/>
          <c:order val="4"/>
          <c:tx>
            <c:strRef>
              <c:f>Sheet1!$G$1</c:f>
              <c:strCache>
                <c:ptCount val="1"/>
                <c:pt idx="0">
                  <c:v>Kesinlikle Başarısız</c:v>
                </c:pt>
              </c:strCache>
            </c:strRef>
          </c:tx>
          <c:spPr>
            <a:solidFill>
              <a:srgbClr val="FF0000"/>
            </a:solidFill>
            <a:ln w="23217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 w="25553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Sheet1!$B$2:$B$11</c:f>
              <c:numCache>
                <c:formatCode>General</c:formatCode>
                <c:ptCount val="10"/>
                <c:pt idx="0">
                  <c:v>2018</c:v>
                </c:pt>
                <c:pt idx="1">
                  <c:v>2017</c:v>
                </c:pt>
                <c:pt idx="2">
                  <c:v>2018</c:v>
                </c:pt>
                <c:pt idx="3">
                  <c:v>2017</c:v>
                </c:pt>
                <c:pt idx="4">
                  <c:v>2018</c:v>
                </c:pt>
                <c:pt idx="5">
                  <c:v>2017</c:v>
                </c:pt>
                <c:pt idx="6">
                  <c:v>2018</c:v>
                </c:pt>
                <c:pt idx="7">
                  <c:v>2017</c:v>
                </c:pt>
                <c:pt idx="8">
                  <c:v>2018</c:v>
                </c:pt>
                <c:pt idx="9">
                  <c:v>2017</c:v>
                </c:pt>
              </c:numCache>
            </c:numRef>
          </c:cat>
          <c:val>
            <c:numRef>
              <c:f>Sheet1!$G$2:$G$11</c:f>
              <c:numCache>
                <c:formatCode>#,##0.0</c:formatCode>
                <c:ptCount val="10"/>
                <c:pt idx="0" formatCode="###0.0">
                  <c:v>19.8</c:v>
                </c:pt>
                <c:pt idx="1">
                  <c:v>15.7</c:v>
                </c:pt>
                <c:pt idx="2" formatCode="###0.0">
                  <c:v>16.3</c:v>
                </c:pt>
                <c:pt idx="3">
                  <c:v>19.399999999999999</c:v>
                </c:pt>
                <c:pt idx="4" formatCode="###0.0">
                  <c:v>16.400000000000002</c:v>
                </c:pt>
                <c:pt idx="5">
                  <c:v>19.600000000000001</c:v>
                </c:pt>
                <c:pt idx="6" formatCode="###0.0">
                  <c:v>27.800000000000004</c:v>
                </c:pt>
                <c:pt idx="7">
                  <c:v>25.4</c:v>
                </c:pt>
                <c:pt idx="8" formatCode="###0.0">
                  <c:v>19.3</c:v>
                </c:pt>
                <c:pt idx="9">
                  <c:v>37.799999999999997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C30-7644-86F8-D45866E61E3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466012464"/>
        <c:axId val="466007368"/>
      </c:barChart>
      <c:catAx>
        <c:axId val="46601246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0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tr-TR"/>
          </a:p>
        </c:txPr>
        <c:crossAx val="4660073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66007368"/>
        <c:scaling>
          <c:orientation val="minMax"/>
          <c:max val="100"/>
          <c:min val="0"/>
        </c:scaling>
        <c:delete val="1"/>
        <c:axPos val="t"/>
        <c:numFmt formatCode="###0.0" sourceLinked="1"/>
        <c:majorTickMark val="out"/>
        <c:minorTickMark val="none"/>
        <c:tickLblPos val="none"/>
        <c:crossAx val="466012464"/>
        <c:crosses val="autoZero"/>
        <c:crossBetween val="between"/>
        <c:majorUnit val="2"/>
      </c:valAx>
      <c:spPr>
        <a:noFill/>
        <a:ln w="25553">
          <a:noFill/>
        </a:ln>
      </c:spPr>
    </c:plotArea>
    <c:legend>
      <c:legendPos val="b"/>
      <c:layout>
        <c:manualLayout>
          <c:xMode val="edge"/>
          <c:yMode val="edge"/>
          <c:x val="1.8400682970759804E-2"/>
          <c:y val="0.89666412414290098"/>
          <c:w val="0.975510660990904"/>
          <c:h val="4.7630093765869901E-2"/>
        </c:manualLayout>
      </c:layout>
      <c:overlay val="0"/>
      <c:spPr>
        <a:noFill/>
        <a:ln w="23217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tr-T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59079837825001"/>
          <c:y val="2.6401740472129499E-2"/>
          <c:w val="0.49402405004204458"/>
          <c:h val="0.9532763947390400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18 – 24 Yaş</c:v>
                </c:pt>
              </c:strCache>
            </c:strRef>
          </c:tx>
          <c:spPr>
            <a:solidFill>
              <a:srgbClr val="FF0000"/>
            </a:solidFill>
            <a:ln w="24676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 w="24676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Sheet1!$B$1</c:f>
              <c:numCache>
                <c:formatCode>###0.0</c:formatCode>
                <c:ptCount val="1"/>
                <c:pt idx="0">
                  <c:v>13.100000000000001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CF-3F43-9D44-B646BA157E31}"/>
            </c:ext>
          </c:extLst>
        </c:ser>
        <c:ser>
          <c:idx val="1"/>
          <c:order val="1"/>
          <c:tx>
            <c:strRef>
              <c:f>Sheet1!$A$2</c:f>
              <c:strCache>
                <c:ptCount val="1"/>
                <c:pt idx="0">
                  <c:v>25 – 34 Yaş</c:v>
                </c:pt>
              </c:strCache>
            </c:strRef>
          </c:tx>
          <c:spPr>
            <a:solidFill>
              <a:srgbClr val="FF9933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</c:f>
              <c:numCache>
                <c:formatCode>###0.0</c:formatCode>
                <c:ptCount val="1"/>
                <c:pt idx="0">
                  <c:v>24.9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CF-3F43-9D44-B646BA157E31}"/>
            </c:ext>
          </c:extLst>
        </c:ser>
        <c:ser>
          <c:idx val="2"/>
          <c:order val="2"/>
          <c:tx>
            <c:strRef>
              <c:f>Sheet1!$A$3</c:f>
              <c:strCache>
                <c:ptCount val="1"/>
                <c:pt idx="0">
                  <c:v>35 – 44 Yaş</c:v>
                </c:pt>
              </c:strCache>
            </c:strRef>
          </c:tx>
          <c:spPr>
            <a:solidFill>
              <a:srgbClr val="00808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Sheet1!$B$3</c:f>
              <c:numCache>
                <c:formatCode>###0.0</c:formatCode>
                <c:ptCount val="1"/>
                <c:pt idx="0">
                  <c:v>21.099999999999998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CF-3F43-9D44-B646BA157E31}"/>
            </c:ext>
          </c:extLst>
        </c:ser>
        <c:ser>
          <c:idx val="3"/>
          <c:order val="3"/>
          <c:tx>
            <c:strRef>
              <c:f>Sheet1!$A$4</c:f>
              <c:strCache>
                <c:ptCount val="1"/>
                <c:pt idx="0">
                  <c:v>45 – 54 Yaş</c:v>
                </c:pt>
              </c:strCache>
            </c:strRef>
          </c:tx>
          <c:spPr>
            <a:solidFill>
              <a:schemeClr val="accent1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Sheet1!$B$4</c:f>
              <c:numCache>
                <c:formatCode>###0.0</c:formatCode>
                <c:ptCount val="1"/>
                <c:pt idx="0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CF-3F43-9D44-B646BA157E31}"/>
            </c:ext>
          </c:extLst>
        </c:ser>
        <c:ser>
          <c:idx val="4"/>
          <c:order val="4"/>
          <c:tx>
            <c:strRef>
              <c:f>Sheet1!$A$5</c:f>
              <c:strCache>
                <c:ptCount val="1"/>
                <c:pt idx="0">
                  <c:v>55 – 64 Yaş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Sheet1!$B$5</c:f>
              <c:numCache>
                <c:formatCode>###0.0</c:formatCode>
                <c:ptCount val="1"/>
                <c:pt idx="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CF-3F43-9D44-B646BA157E31}"/>
            </c:ext>
          </c:extLst>
        </c:ser>
        <c:ser>
          <c:idx val="5"/>
          <c:order val="5"/>
          <c:tx>
            <c:strRef>
              <c:f>Sheet1!$A$6</c:f>
              <c:strCache>
                <c:ptCount val="1"/>
                <c:pt idx="0">
                  <c:v>65 Yaş ve üzeri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Sheet1!$B$6</c:f>
              <c:numCache>
                <c:formatCode>###0.0</c:formatCode>
                <c:ptCount val="1"/>
                <c:pt idx="0">
                  <c:v>11.899999999999999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9CF-3F43-9D44-B646BA157E3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454184832"/>
        <c:axId val="454185616"/>
      </c:barChart>
      <c:catAx>
        <c:axId val="454184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308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tr-TR"/>
          </a:p>
        </c:txPr>
        <c:crossAx val="4541856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54185616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454184832"/>
        <c:crosses val="autoZero"/>
        <c:crossBetween val="between"/>
      </c:valAx>
      <c:spPr>
        <a:noFill/>
        <a:ln w="24676">
          <a:noFill/>
        </a:ln>
      </c:spPr>
    </c:plotArea>
    <c:legend>
      <c:legendPos val="r"/>
      <c:layout>
        <c:manualLayout>
          <c:xMode val="edge"/>
          <c:yMode val="edge"/>
          <c:x val="0.62983601883350293"/>
          <c:y val="1.1303354308265E-2"/>
          <c:w val="0.35097110781026952"/>
          <c:h val="0.98869673285154258"/>
        </c:manualLayout>
      </c:layout>
      <c:overlay val="1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+mj-lt"/>
          <a:ea typeface="Verdana"/>
          <a:cs typeface="Verdana"/>
        </a:defRPr>
      </a:pPr>
      <a:endParaRPr lang="tr-TR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807242217909909"/>
          <c:y val="0"/>
          <c:w val="0.82359017727348394"/>
          <c:h val="0.91745220846377495"/>
        </c:manualLayout>
      </c:layout>
      <c:barChart>
        <c:barDir val="bar"/>
        <c:grouping val="stacked"/>
        <c:varyColors val="0"/>
        <c:ser>
          <c:idx val="2"/>
          <c:order val="0"/>
          <c:tx>
            <c:strRef>
              <c:f>Sheet1!$C$1</c:f>
              <c:strCache>
                <c:ptCount val="1"/>
                <c:pt idx="0">
                  <c:v>Kesinlikle Başarılı</c:v>
                </c:pt>
              </c:strCache>
            </c:strRef>
          </c:tx>
          <c:spPr>
            <a:solidFill>
              <a:srgbClr val="008080"/>
            </a:solidFill>
            <a:ln w="23217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26"/>
              <c:layout>
                <c:manualLayout>
                  <c:x val="1.1204481792717399E-2"/>
                  <c:y val="9.04881115640156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87-BF41-A297-47DB886697BB}"/>
                </c:ext>
              </c:extLst>
            </c:dLbl>
            <c:dLbl>
              <c:idx val="28"/>
              <c:layout>
                <c:manualLayout>
                  <c:x val="1.60064025610244E-2"/>
                  <c:y val="2.3742682505252099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87-BF41-A297-47DB886697BB}"/>
                </c:ext>
              </c:extLst>
            </c:dLbl>
            <c:spPr>
              <a:noFill/>
              <a:ln w="25553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Sheet1!$B$2:$B$9</c:f>
              <c:numCache>
                <c:formatCode>General</c:formatCode>
                <c:ptCount val="8"/>
                <c:pt idx="0">
                  <c:v>2018</c:v>
                </c:pt>
                <c:pt idx="1">
                  <c:v>2017</c:v>
                </c:pt>
                <c:pt idx="2">
                  <c:v>2018</c:v>
                </c:pt>
                <c:pt idx="3">
                  <c:v>2017</c:v>
                </c:pt>
                <c:pt idx="4">
                  <c:v>2018</c:v>
                </c:pt>
                <c:pt idx="5">
                  <c:v>2017</c:v>
                </c:pt>
                <c:pt idx="6">
                  <c:v>2018</c:v>
                </c:pt>
                <c:pt idx="7">
                  <c:v>2017</c:v>
                </c:pt>
              </c:numCache>
            </c:numRef>
          </c:cat>
          <c:val>
            <c:numRef>
              <c:f>Sheet1!$C$2:$C$9</c:f>
              <c:numCache>
                <c:formatCode>0.0</c:formatCode>
                <c:ptCount val="8"/>
                <c:pt idx="0">
                  <c:v>17.934782608695652</c:v>
                </c:pt>
                <c:pt idx="1">
                  <c:v>31.220657276995304</c:v>
                </c:pt>
                <c:pt idx="2">
                  <c:v>10.599078341013826</c:v>
                </c:pt>
                <c:pt idx="3">
                  <c:v>7.6086956521739131</c:v>
                </c:pt>
                <c:pt idx="4">
                  <c:v>7.3684210526315779</c:v>
                </c:pt>
                <c:pt idx="5">
                  <c:v>2.5</c:v>
                </c:pt>
                <c:pt idx="6">
                  <c:v>12</c:v>
                </c:pt>
                <c:pt idx="7">
                  <c:v>27.777777777777779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87-BF41-A297-47DB886697BB}"/>
            </c:ext>
          </c:extLst>
        </c:ser>
        <c:ser>
          <c:idx val="0"/>
          <c:order val="1"/>
          <c:tx>
            <c:strRef>
              <c:f>Sheet1!$D$1</c:f>
              <c:strCache>
                <c:ptCount val="1"/>
                <c:pt idx="0">
                  <c:v>Başarılı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3217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2"/>
              <c:layout>
                <c:manualLayout>
                  <c:x val="2.71215522315501E-3"/>
                  <c:y val="-3.018049244741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87-BF41-A297-47DB886697BB}"/>
                </c:ext>
              </c:extLst>
            </c:dLbl>
            <c:dLbl>
              <c:idx val="3"/>
              <c:layout>
                <c:manualLayout>
                  <c:x val="-1.8677903132108401E-3"/>
                  <c:y val="3.502710874046690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287-BF41-A297-47DB886697BB}"/>
                </c:ext>
              </c:extLst>
            </c:dLbl>
            <c:dLbl>
              <c:idx val="6"/>
              <c:layout>
                <c:manualLayout>
                  <c:x val="9.1328042778917908E-3"/>
                  <c:y val="2.2283293311773384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87-BF41-A297-47DB886697BB}"/>
                </c:ext>
              </c:extLst>
            </c:dLbl>
            <c:spPr>
              <a:noFill/>
              <a:ln w="25553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Sheet1!$B$2:$B$9</c:f>
              <c:numCache>
                <c:formatCode>General</c:formatCode>
                <c:ptCount val="8"/>
                <c:pt idx="0">
                  <c:v>2018</c:v>
                </c:pt>
                <c:pt idx="1">
                  <c:v>2017</c:v>
                </c:pt>
                <c:pt idx="2">
                  <c:v>2018</c:v>
                </c:pt>
                <c:pt idx="3">
                  <c:v>2017</c:v>
                </c:pt>
                <c:pt idx="4">
                  <c:v>2018</c:v>
                </c:pt>
                <c:pt idx="5">
                  <c:v>2017</c:v>
                </c:pt>
                <c:pt idx="6">
                  <c:v>2018</c:v>
                </c:pt>
                <c:pt idx="7">
                  <c:v>2017</c:v>
                </c:pt>
              </c:numCache>
            </c:numRef>
          </c:cat>
          <c:val>
            <c:numRef>
              <c:f>Sheet1!$D$2:$D$9</c:f>
              <c:numCache>
                <c:formatCode>0.0</c:formatCode>
                <c:ptCount val="8"/>
                <c:pt idx="0">
                  <c:v>64.402173913043484</c:v>
                </c:pt>
                <c:pt idx="1">
                  <c:v>56.8075117370892</c:v>
                </c:pt>
                <c:pt idx="2">
                  <c:v>69.124423963133637</c:v>
                </c:pt>
                <c:pt idx="3">
                  <c:v>68.115942028985501</c:v>
                </c:pt>
                <c:pt idx="4">
                  <c:v>55.78947368421052</c:v>
                </c:pt>
                <c:pt idx="5">
                  <c:v>49.166666666666664</c:v>
                </c:pt>
                <c:pt idx="6">
                  <c:v>51</c:v>
                </c:pt>
                <c:pt idx="7">
                  <c:v>47.222222222222221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287-BF41-A297-47DB886697BB}"/>
            </c:ext>
          </c:extLst>
        </c:ser>
        <c:ser>
          <c:idx val="5"/>
          <c:order val="2"/>
          <c:tx>
            <c:strRef>
              <c:f>Sheet1!$E$1</c:f>
              <c:strCache>
                <c:ptCount val="1"/>
                <c:pt idx="0">
                  <c:v>Ne Başarılı Ne Başarısız</c:v>
                </c:pt>
              </c:strCache>
            </c:strRef>
          </c:tx>
          <c:spPr>
            <a:solidFill>
              <a:srgbClr val="969696"/>
            </a:solidFill>
            <a:ln w="23217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 w="25553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Sheet1!$B$2:$B$9</c:f>
              <c:numCache>
                <c:formatCode>General</c:formatCode>
                <c:ptCount val="8"/>
                <c:pt idx="0">
                  <c:v>2018</c:v>
                </c:pt>
                <c:pt idx="1">
                  <c:v>2017</c:v>
                </c:pt>
                <c:pt idx="2">
                  <c:v>2018</c:v>
                </c:pt>
                <c:pt idx="3">
                  <c:v>2017</c:v>
                </c:pt>
                <c:pt idx="4">
                  <c:v>2018</c:v>
                </c:pt>
                <c:pt idx="5">
                  <c:v>2017</c:v>
                </c:pt>
                <c:pt idx="6">
                  <c:v>2018</c:v>
                </c:pt>
                <c:pt idx="7">
                  <c:v>2017</c:v>
                </c:pt>
              </c:numCache>
            </c:numRef>
          </c:cat>
          <c:val>
            <c:numRef>
              <c:f>Sheet1!$E$2:$E$9</c:f>
              <c:numCache>
                <c:formatCode>0.0</c:formatCode>
                <c:ptCount val="8"/>
                <c:pt idx="0">
                  <c:v>10.597826086956522</c:v>
                </c:pt>
                <c:pt idx="1">
                  <c:v>9.8591549295774641</c:v>
                </c:pt>
                <c:pt idx="2">
                  <c:v>13.82488479262673</c:v>
                </c:pt>
                <c:pt idx="3">
                  <c:v>21.014492753623188</c:v>
                </c:pt>
                <c:pt idx="4">
                  <c:v>26.315789473684209</c:v>
                </c:pt>
                <c:pt idx="5">
                  <c:v>32.5</c:v>
                </c:pt>
                <c:pt idx="6">
                  <c:v>30</c:v>
                </c:pt>
                <c:pt idx="7">
                  <c:v>19.444444444444443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287-BF41-A297-47DB886697BB}"/>
            </c:ext>
          </c:extLst>
        </c:ser>
        <c:ser>
          <c:idx val="1"/>
          <c:order val="3"/>
          <c:tx>
            <c:strRef>
              <c:f>Sheet1!$F$1</c:f>
              <c:strCache>
                <c:ptCount val="1"/>
                <c:pt idx="0">
                  <c:v>Başarısız</c:v>
                </c:pt>
              </c:strCache>
            </c:strRef>
          </c:tx>
          <c:spPr>
            <a:solidFill>
              <a:srgbClr val="FF9900"/>
            </a:solidFill>
            <a:ln w="23217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 w="25553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Sheet1!$B$2:$B$9</c:f>
              <c:numCache>
                <c:formatCode>General</c:formatCode>
                <c:ptCount val="8"/>
                <c:pt idx="0">
                  <c:v>2018</c:v>
                </c:pt>
                <c:pt idx="1">
                  <c:v>2017</c:v>
                </c:pt>
                <c:pt idx="2">
                  <c:v>2018</c:v>
                </c:pt>
                <c:pt idx="3">
                  <c:v>2017</c:v>
                </c:pt>
                <c:pt idx="4">
                  <c:v>2018</c:v>
                </c:pt>
                <c:pt idx="5">
                  <c:v>2017</c:v>
                </c:pt>
                <c:pt idx="6">
                  <c:v>2018</c:v>
                </c:pt>
                <c:pt idx="7">
                  <c:v>2017</c:v>
                </c:pt>
              </c:numCache>
            </c:numRef>
          </c:cat>
          <c:val>
            <c:numRef>
              <c:f>Sheet1!$F$2:$F$9</c:f>
              <c:numCache>
                <c:formatCode>0.0</c:formatCode>
                <c:ptCount val="8"/>
                <c:pt idx="0">
                  <c:v>2.7173913043478262</c:v>
                </c:pt>
                <c:pt idx="1">
                  <c:v>1.1737089201877935</c:v>
                </c:pt>
                <c:pt idx="2">
                  <c:v>5.5299539170506913</c:v>
                </c:pt>
                <c:pt idx="3">
                  <c:v>1.0869565217391304</c:v>
                </c:pt>
                <c:pt idx="4">
                  <c:v>6.3157894736842106</c:v>
                </c:pt>
                <c:pt idx="5">
                  <c:v>9.1666666666666661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287-BF41-A297-47DB886697BB}"/>
            </c:ext>
          </c:extLst>
        </c:ser>
        <c:ser>
          <c:idx val="3"/>
          <c:order val="4"/>
          <c:tx>
            <c:strRef>
              <c:f>Sheet1!$G$1</c:f>
              <c:strCache>
                <c:ptCount val="1"/>
                <c:pt idx="0">
                  <c:v>Kesinlikle Başarısız</c:v>
                </c:pt>
              </c:strCache>
            </c:strRef>
          </c:tx>
          <c:spPr>
            <a:solidFill>
              <a:srgbClr val="FF0000"/>
            </a:solidFill>
            <a:ln w="23217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 w="25553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Sheet1!$B$2:$B$9</c:f>
              <c:numCache>
                <c:formatCode>General</c:formatCode>
                <c:ptCount val="8"/>
                <c:pt idx="0">
                  <c:v>2018</c:v>
                </c:pt>
                <c:pt idx="1">
                  <c:v>2017</c:v>
                </c:pt>
                <c:pt idx="2">
                  <c:v>2018</c:v>
                </c:pt>
                <c:pt idx="3">
                  <c:v>2017</c:v>
                </c:pt>
                <c:pt idx="4">
                  <c:v>2018</c:v>
                </c:pt>
                <c:pt idx="5">
                  <c:v>2017</c:v>
                </c:pt>
                <c:pt idx="6">
                  <c:v>2018</c:v>
                </c:pt>
                <c:pt idx="7">
                  <c:v>2017</c:v>
                </c:pt>
              </c:numCache>
            </c:numRef>
          </c:cat>
          <c:val>
            <c:numRef>
              <c:f>Sheet1!$G$2:$G$9</c:f>
              <c:numCache>
                <c:formatCode>0.0</c:formatCode>
                <c:ptCount val="8"/>
                <c:pt idx="0">
                  <c:v>4.3478260869565215</c:v>
                </c:pt>
                <c:pt idx="1">
                  <c:v>0.93896713615023475</c:v>
                </c:pt>
                <c:pt idx="2">
                  <c:v>0.92165898617511521</c:v>
                </c:pt>
                <c:pt idx="3">
                  <c:v>2.1739130434782608</c:v>
                </c:pt>
                <c:pt idx="4">
                  <c:v>4.2105263157894735</c:v>
                </c:pt>
                <c:pt idx="5">
                  <c:v>6.666666666666667</c:v>
                </c:pt>
                <c:pt idx="6">
                  <c:v>2</c:v>
                </c:pt>
                <c:pt idx="7">
                  <c:v>5.5555555555555554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287-BF41-A297-47DB886697B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466015208"/>
        <c:axId val="466008936"/>
      </c:barChart>
      <c:catAx>
        <c:axId val="46601520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0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tr-TR"/>
          </a:p>
        </c:txPr>
        <c:crossAx val="4660089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66008936"/>
        <c:scaling>
          <c:orientation val="minMax"/>
          <c:max val="100"/>
          <c:min val="0"/>
        </c:scaling>
        <c:delete val="1"/>
        <c:axPos val="t"/>
        <c:numFmt formatCode="0.0" sourceLinked="1"/>
        <c:majorTickMark val="out"/>
        <c:minorTickMark val="none"/>
        <c:tickLblPos val="none"/>
        <c:crossAx val="466015208"/>
        <c:crosses val="autoZero"/>
        <c:crossBetween val="between"/>
        <c:majorUnit val="2"/>
      </c:valAx>
      <c:spPr>
        <a:noFill/>
        <a:ln w="25553">
          <a:noFill/>
        </a:ln>
      </c:spPr>
    </c:plotArea>
    <c:legend>
      <c:legendPos val="b"/>
      <c:layout>
        <c:manualLayout>
          <c:xMode val="edge"/>
          <c:yMode val="edge"/>
          <c:x val="1.84006829707598E-2"/>
          <c:y val="0.94194377613133995"/>
          <c:w val="0.975510660990904"/>
          <c:h val="4.7630093765869901E-2"/>
        </c:manualLayout>
      </c:layout>
      <c:overlay val="0"/>
      <c:spPr>
        <a:noFill/>
        <a:ln w="23217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tr-TR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7647315309109"/>
          <c:y val="0"/>
          <c:w val="0.742352684690891"/>
          <c:h val="0.91745220846377495"/>
        </c:manualLayout>
      </c:layout>
      <c:barChart>
        <c:barDir val="bar"/>
        <c:grouping val="stacked"/>
        <c:varyColors val="0"/>
        <c:ser>
          <c:idx val="2"/>
          <c:order val="0"/>
          <c:tx>
            <c:strRef>
              <c:f>Sheet1!$C$1</c:f>
              <c:strCache>
                <c:ptCount val="1"/>
                <c:pt idx="0">
                  <c:v>Kesinlikle Başarılı</c:v>
                </c:pt>
              </c:strCache>
            </c:strRef>
          </c:tx>
          <c:spPr>
            <a:solidFill>
              <a:srgbClr val="008080"/>
            </a:solidFill>
            <a:ln w="23217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26"/>
              <c:layout>
                <c:manualLayout>
                  <c:x val="1.1204481792717399E-2"/>
                  <c:y val="9.04881115640156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873-5647-ABE4-7615048133C3}"/>
                </c:ext>
              </c:extLst>
            </c:dLbl>
            <c:dLbl>
              <c:idx val="28"/>
              <c:layout>
                <c:manualLayout>
                  <c:x val="1.60064025610244E-2"/>
                  <c:y val="2.3742682505252099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73-5647-ABE4-7615048133C3}"/>
                </c:ext>
              </c:extLst>
            </c:dLbl>
            <c:spPr>
              <a:noFill/>
              <a:ln w="25553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Sheet1!$B$2:$B$11</c:f>
              <c:numCache>
                <c:formatCode>General</c:formatCode>
                <c:ptCount val="10"/>
                <c:pt idx="0">
                  <c:v>2018</c:v>
                </c:pt>
                <c:pt idx="1">
                  <c:v>2017</c:v>
                </c:pt>
                <c:pt idx="2">
                  <c:v>2018</c:v>
                </c:pt>
                <c:pt idx="3">
                  <c:v>2017</c:v>
                </c:pt>
                <c:pt idx="4">
                  <c:v>2018</c:v>
                </c:pt>
                <c:pt idx="5">
                  <c:v>2017</c:v>
                </c:pt>
                <c:pt idx="6">
                  <c:v>2018</c:v>
                </c:pt>
                <c:pt idx="7">
                  <c:v>2017</c:v>
                </c:pt>
                <c:pt idx="8">
                  <c:v>2018</c:v>
                </c:pt>
                <c:pt idx="9">
                  <c:v>2017</c:v>
                </c:pt>
              </c:numCache>
            </c:numRef>
          </c:cat>
          <c:val>
            <c:numRef>
              <c:f>Sheet1!$C$2:$C$11</c:f>
              <c:numCache>
                <c:formatCode>#,##0.0</c:formatCode>
                <c:ptCount val="10"/>
                <c:pt idx="0" formatCode="###0.0">
                  <c:v>18.399999999999999</c:v>
                </c:pt>
                <c:pt idx="1">
                  <c:v>42.206477732793523</c:v>
                </c:pt>
                <c:pt idx="2" formatCode="###0.0">
                  <c:v>6.1244979919678713</c:v>
                </c:pt>
                <c:pt idx="3">
                  <c:v>17.290192113245702</c:v>
                </c:pt>
                <c:pt idx="4" formatCode="###0.0">
                  <c:v>4.6046046046046047</c:v>
                </c:pt>
                <c:pt idx="5">
                  <c:v>15.555555555555555</c:v>
                </c:pt>
                <c:pt idx="6" formatCode="###0.0">
                  <c:v>3.5140562248995986</c:v>
                </c:pt>
                <c:pt idx="7">
                  <c:v>4.6728971962616823</c:v>
                </c:pt>
                <c:pt idx="8" formatCode="###0.0">
                  <c:v>2.8925619834710745</c:v>
                </c:pt>
                <c:pt idx="9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73-5647-ABE4-7615048133C3}"/>
            </c:ext>
          </c:extLst>
        </c:ser>
        <c:ser>
          <c:idx val="0"/>
          <c:order val="1"/>
          <c:tx>
            <c:strRef>
              <c:f>Sheet1!$D$1</c:f>
              <c:strCache>
                <c:ptCount val="1"/>
                <c:pt idx="0">
                  <c:v>Başarılı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3217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2"/>
              <c:layout>
                <c:manualLayout>
                  <c:x val="2.71215522315501E-3"/>
                  <c:y val="-3.018049244741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73-5647-ABE4-7615048133C3}"/>
                </c:ext>
              </c:extLst>
            </c:dLbl>
            <c:dLbl>
              <c:idx val="3"/>
              <c:layout>
                <c:manualLayout>
                  <c:x val="-1.8677903132108401E-3"/>
                  <c:y val="3.502710874046690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873-5647-ABE4-7615048133C3}"/>
                </c:ext>
              </c:extLst>
            </c:dLbl>
            <c:dLbl>
              <c:idx val="5"/>
              <c:layout>
                <c:manualLayout>
                  <c:x val="6.088536185261212E-3"/>
                  <c:y val="-2.82997824927740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873-5647-ABE4-7615048133C3}"/>
                </c:ext>
              </c:extLst>
            </c:dLbl>
            <c:spPr>
              <a:noFill/>
              <a:ln w="25553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Sheet1!$B$2:$B$11</c:f>
              <c:numCache>
                <c:formatCode>General</c:formatCode>
                <c:ptCount val="10"/>
                <c:pt idx="0">
                  <c:v>2018</c:v>
                </c:pt>
                <c:pt idx="1">
                  <c:v>2017</c:v>
                </c:pt>
                <c:pt idx="2">
                  <c:v>2018</c:v>
                </c:pt>
                <c:pt idx="3">
                  <c:v>2017</c:v>
                </c:pt>
                <c:pt idx="4">
                  <c:v>2018</c:v>
                </c:pt>
                <c:pt idx="5">
                  <c:v>2017</c:v>
                </c:pt>
                <c:pt idx="6">
                  <c:v>2018</c:v>
                </c:pt>
                <c:pt idx="7">
                  <c:v>2017</c:v>
                </c:pt>
                <c:pt idx="8">
                  <c:v>2018</c:v>
                </c:pt>
                <c:pt idx="9">
                  <c:v>2017</c:v>
                </c:pt>
              </c:numCache>
            </c:numRef>
          </c:cat>
          <c:val>
            <c:numRef>
              <c:f>Sheet1!$D$2:$D$11</c:f>
              <c:numCache>
                <c:formatCode>#,##0.0</c:formatCode>
                <c:ptCount val="10"/>
                <c:pt idx="0" formatCode="###0.0">
                  <c:v>20.5</c:v>
                </c:pt>
                <c:pt idx="1">
                  <c:v>14.17004048582996</c:v>
                </c:pt>
                <c:pt idx="2" formatCode="###0.0">
                  <c:v>14.457831325301203</c:v>
                </c:pt>
                <c:pt idx="3">
                  <c:v>17.49241658240647</c:v>
                </c:pt>
                <c:pt idx="4" formatCode="###0.0">
                  <c:v>16.316316316316314</c:v>
                </c:pt>
                <c:pt idx="5">
                  <c:v>15.95959595959596</c:v>
                </c:pt>
                <c:pt idx="6" formatCode="###0.0">
                  <c:v>9.236947791164658</c:v>
                </c:pt>
                <c:pt idx="7">
                  <c:v>10.695742471443406</c:v>
                </c:pt>
                <c:pt idx="8" formatCode="###0.0">
                  <c:v>6.8181818181818175</c:v>
                </c:pt>
                <c:pt idx="9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873-5647-ABE4-7615048133C3}"/>
            </c:ext>
          </c:extLst>
        </c:ser>
        <c:ser>
          <c:idx val="5"/>
          <c:order val="2"/>
          <c:tx>
            <c:strRef>
              <c:f>Sheet1!$E$1</c:f>
              <c:strCache>
                <c:ptCount val="1"/>
                <c:pt idx="0">
                  <c:v>Ne Başarılı Ne Başarısız</c:v>
                </c:pt>
              </c:strCache>
            </c:strRef>
          </c:tx>
          <c:spPr>
            <a:solidFill>
              <a:srgbClr val="969696"/>
            </a:solidFill>
            <a:ln w="23217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 w="25553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Sheet1!$B$2:$B$11</c:f>
              <c:numCache>
                <c:formatCode>General</c:formatCode>
                <c:ptCount val="10"/>
                <c:pt idx="0">
                  <c:v>2018</c:v>
                </c:pt>
                <c:pt idx="1">
                  <c:v>2017</c:v>
                </c:pt>
                <c:pt idx="2">
                  <c:v>2018</c:v>
                </c:pt>
                <c:pt idx="3">
                  <c:v>2017</c:v>
                </c:pt>
                <c:pt idx="4">
                  <c:v>2018</c:v>
                </c:pt>
                <c:pt idx="5">
                  <c:v>2017</c:v>
                </c:pt>
                <c:pt idx="6">
                  <c:v>2018</c:v>
                </c:pt>
                <c:pt idx="7">
                  <c:v>2017</c:v>
                </c:pt>
                <c:pt idx="8">
                  <c:v>2018</c:v>
                </c:pt>
                <c:pt idx="9">
                  <c:v>2017</c:v>
                </c:pt>
              </c:numCache>
            </c:numRef>
          </c:cat>
          <c:val>
            <c:numRef>
              <c:f>Sheet1!$E$2:$E$11</c:f>
              <c:numCache>
                <c:formatCode>#,##0.0</c:formatCode>
                <c:ptCount val="10"/>
                <c:pt idx="0" formatCode="###0.0">
                  <c:v>21.4</c:v>
                </c:pt>
                <c:pt idx="1">
                  <c:v>15.890688259109313</c:v>
                </c:pt>
                <c:pt idx="2" formatCode="###0.0">
                  <c:v>30.421686746987952</c:v>
                </c:pt>
                <c:pt idx="3">
                  <c:v>22.952477249747218</c:v>
                </c:pt>
                <c:pt idx="4" formatCode="###0.0">
                  <c:v>32.532532532532535</c:v>
                </c:pt>
                <c:pt idx="5">
                  <c:v>27.474747474747474</c:v>
                </c:pt>
                <c:pt idx="6" formatCode="###0.0">
                  <c:v>21.787148594377509</c:v>
                </c:pt>
                <c:pt idx="7">
                  <c:v>33.852544132917963</c:v>
                </c:pt>
                <c:pt idx="8" formatCode="###0.0">
                  <c:v>17.148760330578515</c:v>
                </c:pt>
                <c:pt idx="9">
                  <c:v>17.8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873-5647-ABE4-7615048133C3}"/>
            </c:ext>
          </c:extLst>
        </c:ser>
        <c:ser>
          <c:idx val="1"/>
          <c:order val="3"/>
          <c:tx>
            <c:strRef>
              <c:f>Sheet1!$F$1</c:f>
              <c:strCache>
                <c:ptCount val="1"/>
                <c:pt idx="0">
                  <c:v>Başarısız</c:v>
                </c:pt>
              </c:strCache>
            </c:strRef>
          </c:tx>
          <c:spPr>
            <a:solidFill>
              <a:srgbClr val="FF9900"/>
            </a:solidFill>
            <a:ln w="23217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 w="25553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Sheet1!$B$2:$B$11</c:f>
              <c:numCache>
                <c:formatCode>General</c:formatCode>
                <c:ptCount val="10"/>
                <c:pt idx="0">
                  <c:v>2018</c:v>
                </c:pt>
                <c:pt idx="1">
                  <c:v>2017</c:v>
                </c:pt>
                <c:pt idx="2">
                  <c:v>2018</c:v>
                </c:pt>
                <c:pt idx="3">
                  <c:v>2017</c:v>
                </c:pt>
                <c:pt idx="4">
                  <c:v>2018</c:v>
                </c:pt>
                <c:pt idx="5">
                  <c:v>2017</c:v>
                </c:pt>
                <c:pt idx="6">
                  <c:v>2018</c:v>
                </c:pt>
                <c:pt idx="7">
                  <c:v>2017</c:v>
                </c:pt>
                <c:pt idx="8">
                  <c:v>2018</c:v>
                </c:pt>
                <c:pt idx="9">
                  <c:v>2017</c:v>
                </c:pt>
              </c:numCache>
            </c:numRef>
          </c:cat>
          <c:val>
            <c:numRef>
              <c:f>Sheet1!$F$2:$F$11</c:f>
              <c:numCache>
                <c:formatCode>#,##0.0</c:formatCode>
                <c:ptCount val="10"/>
                <c:pt idx="0" formatCode="###0.0">
                  <c:v>21.2</c:v>
                </c:pt>
                <c:pt idx="1">
                  <c:v>12.246963562753036</c:v>
                </c:pt>
                <c:pt idx="2" formatCode="###0.0">
                  <c:v>31.726907630522089</c:v>
                </c:pt>
                <c:pt idx="3">
                  <c:v>21.840242669362993</c:v>
                </c:pt>
                <c:pt idx="4" formatCode="###0.0">
                  <c:v>30.830830830830831</c:v>
                </c:pt>
                <c:pt idx="5">
                  <c:v>22.525252525252526</c:v>
                </c:pt>
                <c:pt idx="6" formatCode="###0.0">
                  <c:v>45.983935742971887</c:v>
                </c:pt>
                <c:pt idx="7">
                  <c:v>27.933541017653166</c:v>
                </c:pt>
                <c:pt idx="8" formatCode="###0.0">
                  <c:v>45.867768595041326</c:v>
                </c:pt>
                <c:pt idx="9">
                  <c:v>31.9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873-5647-ABE4-7615048133C3}"/>
            </c:ext>
          </c:extLst>
        </c:ser>
        <c:ser>
          <c:idx val="3"/>
          <c:order val="4"/>
          <c:tx>
            <c:strRef>
              <c:f>Sheet1!$G$1</c:f>
              <c:strCache>
                <c:ptCount val="1"/>
                <c:pt idx="0">
                  <c:v>Kesinlikle Başarısız</c:v>
                </c:pt>
              </c:strCache>
            </c:strRef>
          </c:tx>
          <c:spPr>
            <a:solidFill>
              <a:srgbClr val="FF0000"/>
            </a:solidFill>
            <a:ln w="23217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 w="25553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Sheet1!$B$2:$B$11</c:f>
              <c:numCache>
                <c:formatCode>General</c:formatCode>
                <c:ptCount val="10"/>
                <c:pt idx="0">
                  <c:v>2018</c:v>
                </c:pt>
                <c:pt idx="1">
                  <c:v>2017</c:v>
                </c:pt>
                <c:pt idx="2">
                  <c:v>2018</c:v>
                </c:pt>
                <c:pt idx="3">
                  <c:v>2017</c:v>
                </c:pt>
                <c:pt idx="4">
                  <c:v>2018</c:v>
                </c:pt>
                <c:pt idx="5">
                  <c:v>2017</c:v>
                </c:pt>
                <c:pt idx="6">
                  <c:v>2018</c:v>
                </c:pt>
                <c:pt idx="7">
                  <c:v>2017</c:v>
                </c:pt>
                <c:pt idx="8">
                  <c:v>2018</c:v>
                </c:pt>
                <c:pt idx="9">
                  <c:v>2017</c:v>
                </c:pt>
              </c:numCache>
            </c:numRef>
          </c:cat>
          <c:val>
            <c:numRef>
              <c:f>Sheet1!$G$2:$G$11</c:f>
              <c:numCache>
                <c:formatCode>#,##0.0</c:formatCode>
                <c:ptCount val="10"/>
                <c:pt idx="0" formatCode="###0.0">
                  <c:v>18.5</c:v>
                </c:pt>
                <c:pt idx="1">
                  <c:v>15.48582995951417</c:v>
                </c:pt>
                <c:pt idx="2" formatCode="###0.0">
                  <c:v>17.269076305220885</c:v>
                </c:pt>
                <c:pt idx="3">
                  <c:v>20.424671385237612</c:v>
                </c:pt>
                <c:pt idx="4" formatCode="###0.0">
                  <c:v>15.715715715715717</c:v>
                </c:pt>
                <c:pt idx="5">
                  <c:v>18.484848484848484</c:v>
                </c:pt>
                <c:pt idx="6" formatCode="###0.0">
                  <c:v>19.477911646586346</c:v>
                </c:pt>
                <c:pt idx="7">
                  <c:v>22.845275181723778</c:v>
                </c:pt>
                <c:pt idx="8" formatCode="###0.0">
                  <c:v>27.27272727272727</c:v>
                </c:pt>
                <c:pt idx="9">
                  <c:v>39.700000000000003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873-5647-ABE4-7615048133C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466013640"/>
        <c:axId val="466009328"/>
      </c:barChart>
      <c:catAx>
        <c:axId val="4660136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0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tr-TR"/>
          </a:p>
        </c:txPr>
        <c:crossAx val="4660093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66009328"/>
        <c:scaling>
          <c:orientation val="minMax"/>
          <c:max val="100"/>
          <c:min val="0"/>
        </c:scaling>
        <c:delete val="1"/>
        <c:axPos val="t"/>
        <c:numFmt formatCode="###0.0" sourceLinked="1"/>
        <c:majorTickMark val="out"/>
        <c:minorTickMark val="none"/>
        <c:tickLblPos val="none"/>
        <c:crossAx val="466013640"/>
        <c:crosses val="autoZero"/>
        <c:crossBetween val="between"/>
        <c:majorUnit val="2"/>
      </c:valAx>
      <c:spPr>
        <a:noFill/>
        <a:ln w="25553">
          <a:noFill/>
        </a:ln>
      </c:spPr>
    </c:plotArea>
    <c:legend>
      <c:legendPos val="b"/>
      <c:layout>
        <c:manualLayout>
          <c:xMode val="edge"/>
          <c:yMode val="edge"/>
          <c:x val="1.84006829707598E-2"/>
          <c:y val="0.94194377613133995"/>
          <c:w val="0.87667813780442816"/>
          <c:h val="5.4438085535312659E-2"/>
        </c:manualLayout>
      </c:layout>
      <c:overlay val="0"/>
      <c:spPr>
        <a:noFill/>
        <a:ln w="23217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tr-TR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884320105898319"/>
          <c:y val="0"/>
          <c:w val="0.72115679894101681"/>
          <c:h val="0.91745220846377495"/>
        </c:manualLayout>
      </c:layout>
      <c:barChart>
        <c:barDir val="bar"/>
        <c:grouping val="stacked"/>
        <c:varyColors val="0"/>
        <c:ser>
          <c:idx val="2"/>
          <c:order val="0"/>
          <c:tx>
            <c:strRef>
              <c:f>Sheet1!$C$1</c:f>
              <c:strCache>
                <c:ptCount val="1"/>
                <c:pt idx="0">
                  <c:v>Kesinlikle Başarılı</c:v>
                </c:pt>
              </c:strCache>
            </c:strRef>
          </c:tx>
          <c:spPr>
            <a:solidFill>
              <a:srgbClr val="008080"/>
            </a:solidFill>
            <a:ln w="23217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26"/>
              <c:layout>
                <c:manualLayout>
                  <c:x val="1.1204481792717399E-2"/>
                  <c:y val="9.04881115640156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6D-0047-BB29-94A0010E9B2E}"/>
                </c:ext>
              </c:extLst>
            </c:dLbl>
            <c:dLbl>
              <c:idx val="28"/>
              <c:layout>
                <c:manualLayout>
                  <c:x val="1.60064025610244E-2"/>
                  <c:y val="2.3742682505252099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6D-0047-BB29-94A0010E9B2E}"/>
                </c:ext>
              </c:extLst>
            </c:dLbl>
            <c:spPr>
              <a:noFill/>
              <a:ln w="25553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Sheet1!$B$2:$B$10</c:f>
              <c:numCache>
                <c:formatCode>General</c:formatCode>
                <c:ptCount val="9"/>
                <c:pt idx="0">
                  <c:v>2018</c:v>
                </c:pt>
                <c:pt idx="1">
                  <c:v>2017</c:v>
                </c:pt>
                <c:pt idx="2">
                  <c:v>2018</c:v>
                </c:pt>
                <c:pt idx="3">
                  <c:v>2018</c:v>
                </c:pt>
                <c:pt idx="4">
                  <c:v>2017</c:v>
                </c:pt>
                <c:pt idx="5">
                  <c:v>2018</c:v>
                </c:pt>
                <c:pt idx="6">
                  <c:v>2017</c:v>
                </c:pt>
                <c:pt idx="7">
                  <c:v>2018</c:v>
                </c:pt>
                <c:pt idx="8">
                  <c:v>2017</c:v>
                </c:pt>
              </c:numCache>
            </c:numRef>
          </c:cat>
          <c:val>
            <c:numRef>
              <c:f>Sheet1!$C$2:$C$10</c:f>
              <c:numCache>
                <c:formatCode>#,##0.0</c:formatCode>
                <c:ptCount val="9"/>
                <c:pt idx="0" formatCode="###0.0">
                  <c:v>44.021739130434781</c:v>
                </c:pt>
                <c:pt idx="1">
                  <c:v>71.904761904761898</c:v>
                </c:pt>
                <c:pt idx="2" formatCode="###0.0">
                  <c:v>21.739130434782609</c:v>
                </c:pt>
                <c:pt idx="3" formatCode="###0.0">
                  <c:v>20.737327188940093</c:v>
                </c:pt>
                <c:pt idx="4">
                  <c:v>30.37037037037037</c:v>
                </c:pt>
                <c:pt idx="5" formatCode="###0.0">
                  <c:v>23.404255319148938</c:v>
                </c:pt>
                <c:pt idx="6">
                  <c:v>27.118644067796609</c:v>
                </c:pt>
                <c:pt idx="7" formatCode="###0.0">
                  <c:v>20.212765957446805</c:v>
                </c:pt>
                <c:pt idx="8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6D-0047-BB29-94A0010E9B2E}"/>
            </c:ext>
          </c:extLst>
        </c:ser>
        <c:ser>
          <c:idx val="0"/>
          <c:order val="1"/>
          <c:tx>
            <c:strRef>
              <c:f>Sheet1!$D$1</c:f>
              <c:strCache>
                <c:ptCount val="1"/>
                <c:pt idx="0">
                  <c:v>Başarılı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3217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2"/>
              <c:layout>
                <c:manualLayout>
                  <c:x val="2.71215522315501E-3"/>
                  <c:y val="-3.018049244741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6D-0047-BB29-94A0010E9B2E}"/>
                </c:ext>
              </c:extLst>
            </c:dLbl>
            <c:dLbl>
              <c:idx val="3"/>
              <c:layout>
                <c:manualLayout>
                  <c:x val="-1.8677903132108401E-3"/>
                  <c:y val="3.502710874046690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16D-0047-BB29-94A0010E9B2E}"/>
                </c:ext>
              </c:extLst>
            </c:dLbl>
            <c:spPr>
              <a:noFill/>
              <a:ln w="25553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Sheet1!$B$2:$B$10</c:f>
              <c:numCache>
                <c:formatCode>General</c:formatCode>
                <c:ptCount val="9"/>
                <c:pt idx="0">
                  <c:v>2018</c:v>
                </c:pt>
                <c:pt idx="1">
                  <c:v>2017</c:v>
                </c:pt>
                <c:pt idx="2">
                  <c:v>2018</c:v>
                </c:pt>
                <c:pt idx="3">
                  <c:v>2018</c:v>
                </c:pt>
                <c:pt idx="4">
                  <c:v>2017</c:v>
                </c:pt>
                <c:pt idx="5">
                  <c:v>2018</c:v>
                </c:pt>
                <c:pt idx="6">
                  <c:v>2017</c:v>
                </c:pt>
                <c:pt idx="7">
                  <c:v>2018</c:v>
                </c:pt>
                <c:pt idx="8">
                  <c:v>2017</c:v>
                </c:pt>
              </c:numCache>
            </c:numRef>
          </c:cat>
          <c:val>
            <c:numRef>
              <c:f>Sheet1!$D$2:$D$10</c:f>
              <c:numCache>
                <c:formatCode>#,##0.0</c:formatCode>
                <c:ptCount val="9"/>
                <c:pt idx="0" formatCode="###0.0">
                  <c:v>40.489130434782609</c:v>
                </c:pt>
                <c:pt idx="1">
                  <c:v>20.476190476190474</c:v>
                </c:pt>
                <c:pt idx="2" formatCode="###0.0">
                  <c:v>58.695652173913047</c:v>
                </c:pt>
                <c:pt idx="3" formatCode="###0.0">
                  <c:v>49.308755760368662</c:v>
                </c:pt>
                <c:pt idx="4">
                  <c:v>45.185185185185183</c:v>
                </c:pt>
                <c:pt idx="5" formatCode="###0.0">
                  <c:v>45.744680851063826</c:v>
                </c:pt>
                <c:pt idx="6">
                  <c:v>25.423728813559322</c:v>
                </c:pt>
                <c:pt idx="7" formatCode="###0.0">
                  <c:v>42.553191489361701</c:v>
                </c:pt>
                <c:pt idx="8">
                  <c:v>30.6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16D-0047-BB29-94A0010E9B2E}"/>
            </c:ext>
          </c:extLst>
        </c:ser>
        <c:ser>
          <c:idx val="5"/>
          <c:order val="2"/>
          <c:tx>
            <c:strRef>
              <c:f>Sheet1!$E$1</c:f>
              <c:strCache>
                <c:ptCount val="1"/>
                <c:pt idx="0">
                  <c:v>Ne Başarılı Ne Başarısız</c:v>
                </c:pt>
              </c:strCache>
            </c:strRef>
          </c:tx>
          <c:spPr>
            <a:solidFill>
              <a:srgbClr val="969696"/>
            </a:solidFill>
            <a:ln w="23217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 w="25553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Sheet1!$B$2:$B$10</c:f>
              <c:numCache>
                <c:formatCode>General</c:formatCode>
                <c:ptCount val="9"/>
                <c:pt idx="0">
                  <c:v>2018</c:v>
                </c:pt>
                <c:pt idx="1">
                  <c:v>2017</c:v>
                </c:pt>
                <c:pt idx="2">
                  <c:v>2018</c:v>
                </c:pt>
                <c:pt idx="3">
                  <c:v>2018</c:v>
                </c:pt>
                <c:pt idx="4">
                  <c:v>2017</c:v>
                </c:pt>
                <c:pt idx="5">
                  <c:v>2018</c:v>
                </c:pt>
                <c:pt idx="6">
                  <c:v>2017</c:v>
                </c:pt>
                <c:pt idx="7">
                  <c:v>2018</c:v>
                </c:pt>
                <c:pt idx="8">
                  <c:v>2017</c:v>
                </c:pt>
              </c:numCache>
            </c:numRef>
          </c:cat>
          <c:val>
            <c:numRef>
              <c:f>Sheet1!$E$2:$E$10</c:f>
              <c:numCache>
                <c:formatCode>#,##0.0</c:formatCode>
                <c:ptCount val="9"/>
                <c:pt idx="0" formatCode="###0.0">
                  <c:v>8.9673913043478262</c:v>
                </c:pt>
                <c:pt idx="1">
                  <c:v>5.9523809523809526</c:v>
                </c:pt>
                <c:pt idx="2" formatCode="###0.0">
                  <c:v>11.956521739130435</c:v>
                </c:pt>
                <c:pt idx="3" formatCode="###0.0">
                  <c:v>22.119815668202765</c:v>
                </c:pt>
                <c:pt idx="4">
                  <c:v>19.25925925925926</c:v>
                </c:pt>
                <c:pt idx="5" formatCode="###0.0">
                  <c:v>20.212765957446805</c:v>
                </c:pt>
                <c:pt idx="6">
                  <c:v>22.033898305084747</c:v>
                </c:pt>
                <c:pt idx="7" formatCode="###0.0">
                  <c:v>29.787234042553191</c:v>
                </c:pt>
                <c:pt idx="8">
                  <c:v>19.399999999999999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16D-0047-BB29-94A0010E9B2E}"/>
            </c:ext>
          </c:extLst>
        </c:ser>
        <c:ser>
          <c:idx val="1"/>
          <c:order val="3"/>
          <c:tx>
            <c:strRef>
              <c:f>Sheet1!$F$1</c:f>
              <c:strCache>
                <c:ptCount val="1"/>
                <c:pt idx="0">
                  <c:v>Başarısız</c:v>
                </c:pt>
              </c:strCache>
            </c:strRef>
          </c:tx>
          <c:spPr>
            <a:solidFill>
              <a:srgbClr val="FF9900"/>
            </a:solidFill>
            <a:ln w="23217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 w="25553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Sheet1!$B$2:$B$10</c:f>
              <c:numCache>
                <c:formatCode>General</c:formatCode>
                <c:ptCount val="9"/>
                <c:pt idx="0">
                  <c:v>2018</c:v>
                </c:pt>
                <c:pt idx="1">
                  <c:v>2017</c:v>
                </c:pt>
                <c:pt idx="2">
                  <c:v>2018</c:v>
                </c:pt>
                <c:pt idx="3">
                  <c:v>2018</c:v>
                </c:pt>
                <c:pt idx="4">
                  <c:v>2017</c:v>
                </c:pt>
                <c:pt idx="5">
                  <c:v>2018</c:v>
                </c:pt>
                <c:pt idx="6">
                  <c:v>2017</c:v>
                </c:pt>
                <c:pt idx="7">
                  <c:v>2018</c:v>
                </c:pt>
                <c:pt idx="8">
                  <c:v>2017</c:v>
                </c:pt>
              </c:numCache>
            </c:numRef>
          </c:cat>
          <c:val>
            <c:numRef>
              <c:f>Sheet1!$F$2:$F$10</c:f>
              <c:numCache>
                <c:formatCode>#,###.0</c:formatCode>
                <c:ptCount val="9"/>
                <c:pt idx="0" formatCode="###0.0">
                  <c:v>2.7173913043478262</c:v>
                </c:pt>
                <c:pt idx="1">
                  <c:v>0.95238095238095233</c:v>
                </c:pt>
                <c:pt idx="2" formatCode="###0.0">
                  <c:v>3.2608695652173911</c:v>
                </c:pt>
                <c:pt idx="3" formatCode="###0.0">
                  <c:v>5.0691244239631335</c:v>
                </c:pt>
                <c:pt idx="4" formatCode="#,##0.0">
                  <c:v>2.9629629629629628</c:v>
                </c:pt>
                <c:pt idx="5" formatCode="###0.0">
                  <c:v>5.3191489361702127</c:v>
                </c:pt>
                <c:pt idx="6" formatCode="#,##0.0">
                  <c:v>16.101694915254239</c:v>
                </c:pt>
                <c:pt idx="7" formatCode="###0.0">
                  <c:v>4.2553191489361701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16D-0047-BB29-94A0010E9B2E}"/>
            </c:ext>
          </c:extLst>
        </c:ser>
        <c:ser>
          <c:idx val="3"/>
          <c:order val="4"/>
          <c:tx>
            <c:strRef>
              <c:f>Sheet1!$G$1</c:f>
              <c:strCache>
                <c:ptCount val="1"/>
                <c:pt idx="0">
                  <c:v>Kesinlikle Başarısız</c:v>
                </c:pt>
              </c:strCache>
            </c:strRef>
          </c:tx>
          <c:spPr>
            <a:solidFill>
              <a:srgbClr val="FF0000"/>
            </a:solidFill>
            <a:ln w="23217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 w="25553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Sheet1!$B$2:$B$10</c:f>
              <c:numCache>
                <c:formatCode>General</c:formatCode>
                <c:ptCount val="9"/>
                <c:pt idx="0">
                  <c:v>2018</c:v>
                </c:pt>
                <c:pt idx="1">
                  <c:v>2017</c:v>
                </c:pt>
                <c:pt idx="2">
                  <c:v>2018</c:v>
                </c:pt>
                <c:pt idx="3">
                  <c:v>2018</c:v>
                </c:pt>
                <c:pt idx="4">
                  <c:v>2017</c:v>
                </c:pt>
                <c:pt idx="5">
                  <c:v>2018</c:v>
                </c:pt>
                <c:pt idx="6">
                  <c:v>2017</c:v>
                </c:pt>
                <c:pt idx="7">
                  <c:v>2018</c:v>
                </c:pt>
                <c:pt idx="8">
                  <c:v>2017</c:v>
                </c:pt>
              </c:numCache>
            </c:numRef>
          </c:cat>
          <c:val>
            <c:numRef>
              <c:f>Sheet1!$G$2:$G$10</c:f>
              <c:numCache>
                <c:formatCode>#,##0.0</c:formatCode>
                <c:ptCount val="9"/>
                <c:pt idx="0" formatCode="###0.0">
                  <c:v>3.804347826086957</c:v>
                </c:pt>
                <c:pt idx="1">
                  <c:v>0.7142857142857143</c:v>
                </c:pt>
                <c:pt idx="2" formatCode="###0.0">
                  <c:v>4.3478260869565215</c:v>
                </c:pt>
                <c:pt idx="3" formatCode="###0.0">
                  <c:v>2.7649769585253456</c:v>
                </c:pt>
                <c:pt idx="4">
                  <c:v>2.2222222222222223</c:v>
                </c:pt>
                <c:pt idx="5" formatCode="###0.0">
                  <c:v>5.3191489361702127</c:v>
                </c:pt>
                <c:pt idx="6">
                  <c:v>9.3220338983050848</c:v>
                </c:pt>
                <c:pt idx="7" formatCode="###0.0">
                  <c:v>3.1914893617021276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16D-0047-BB29-94A0010E9B2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466019912"/>
        <c:axId val="466017168"/>
      </c:barChart>
      <c:catAx>
        <c:axId val="46601991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0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tr-TR"/>
          </a:p>
        </c:txPr>
        <c:crossAx val="4660171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66017168"/>
        <c:scaling>
          <c:orientation val="minMax"/>
          <c:max val="100"/>
          <c:min val="0"/>
        </c:scaling>
        <c:delete val="1"/>
        <c:axPos val="t"/>
        <c:numFmt formatCode="###0.0" sourceLinked="1"/>
        <c:majorTickMark val="out"/>
        <c:minorTickMark val="none"/>
        <c:tickLblPos val="none"/>
        <c:crossAx val="466019912"/>
        <c:crosses val="autoZero"/>
        <c:crossBetween val="between"/>
        <c:majorUnit val="2"/>
      </c:valAx>
      <c:spPr>
        <a:noFill/>
        <a:ln w="25553">
          <a:noFill/>
        </a:ln>
      </c:spPr>
    </c:plotArea>
    <c:legend>
      <c:legendPos val="b"/>
      <c:layout>
        <c:manualLayout>
          <c:xMode val="edge"/>
          <c:yMode val="edge"/>
          <c:x val="1.84006829707598E-2"/>
          <c:y val="0.94194377613133995"/>
          <c:w val="0.975510660990904"/>
          <c:h val="4.7630093765869901E-2"/>
        </c:manualLayout>
      </c:layout>
      <c:overlay val="0"/>
      <c:spPr>
        <a:noFill/>
        <a:ln w="23217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tr-TR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179158254446798"/>
          <c:y val="1.1185215972071E-2"/>
          <c:w val="0.43441102329626208"/>
          <c:h val="0.89969084594698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Genel</c:v>
                </c:pt>
              </c:strCache>
            </c:strRef>
          </c:tx>
          <c:spPr>
            <a:solidFill>
              <a:srgbClr val="FF0000"/>
            </a:solidFill>
            <a:ln w="25785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numFmt formatCode="0.0" sourceLinked="0"/>
            <c:spPr>
              <a:noFill/>
              <a:ln w="2578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Kesinlikle destekliyorum</c:v>
                </c:pt>
                <c:pt idx="1">
                  <c:v>Destekliyorum</c:v>
                </c:pt>
                <c:pt idx="2">
                  <c:v>Ne destekliyorum ne desteklemiyorum</c:v>
                </c:pt>
                <c:pt idx="3">
                  <c:v>Desteklemiyorum</c:v>
                </c:pt>
                <c:pt idx="4">
                  <c:v>Kesinlikle desteklemiyorum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7.1</c:v>
                </c:pt>
                <c:pt idx="1">
                  <c:v>26.5</c:v>
                </c:pt>
                <c:pt idx="2">
                  <c:v>28.6</c:v>
                </c:pt>
                <c:pt idx="3">
                  <c:v>24.7</c:v>
                </c:pt>
                <c:pt idx="4">
                  <c:v>13.1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33-1345-AE87-D6CB260BEEF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AK Parti</c:v>
                </c:pt>
              </c:strCache>
            </c:strRef>
          </c:tx>
          <c:spPr>
            <a:solidFill>
              <a:srgbClr val="FF99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Kesinlikle destekliyorum</c:v>
                </c:pt>
                <c:pt idx="1">
                  <c:v>Destekliyorum</c:v>
                </c:pt>
                <c:pt idx="2">
                  <c:v>Ne destekliyorum ne desteklemiyorum</c:v>
                </c:pt>
                <c:pt idx="3">
                  <c:v>Desteklemiyorum</c:v>
                </c:pt>
                <c:pt idx="4">
                  <c:v>Kesinlikle desteklemiyorum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17.934782608695652</c:v>
                </c:pt>
                <c:pt idx="1">
                  <c:v>55.163043478260867</c:v>
                </c:pt>
                <c:pt idx="2">
                  <c:v>17.663043478260871</c:v>
                </c:pt>
                <c:pt idx="3">
                  <c:v>3.5326086956521738</c:v>
                </c:pt>
                <c:pt idx="4">
                  <c:v>5.7065217391304346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33-1345-AE87-D6CB260BEEF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CHP</c:v>
                </c:pt>
              </c:strCache>
            </c:strRef>
          </c:tx>
          <c:spPr>
            <a:solidFill>
              <a:srgbClr val="00808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Kesinlikle destekliyorum</c:v>
                </c:pt>
                <c:pt idx="1">
                  <c:v>Destekliyorum</c:v>
                </c:pt>
                <c:pt idx="2">
                  <c:v>Ne destekliyorum ne desteklemiyorum</c:v>
                </c:pt>
                <c:pt idx="3">
                  <c:v>Desteklemiyorum</c:v>
                </c:pt>
                <c:pt idx="4">
                  <c:v>Kesinlikle desteklemiyorum</c:v>
                </c:pt>
              </c:strCache>
            </c:strRef>
          </c:cat>
          <c:val>
            <c:numRef>
              <c:f>Sheet1!$D$2:$D$6</c:f>
              <c:numCache>
                <c:formatCode>0.0</c:formatCode>
                <c:ptCount val="5"/>
                <c:pt idx="0">
                  <c:v>0.46082949308755761</c:v>
                </c:pt>
                <c:pt idx="1">
                  <c:v>7.8341013824884786</c:v>
                </c:pt>
                <c:pt idx="2">
                  <c:v>26.267281105990779</c:v>
                </c:pt>
                <c:pt idx="3">
                  <c:v>47.465437788018434</c:v>
                </c:pt>
                <c:pt idx="4">
                  <c:v>17.972350230414747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33-1345-AE87-D6CB260BEEF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MHP</c:v>
                </c:pt>
              </c:strCache>
            </c:strRef>
          </c:tx>
          <c:spPr>
            <a:solidFill>
              <a:srgbClr val="72BFC5"/>
            </a:solidFill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Kesinlikle destekliyorum</c:v>
                </c:pt>
                <c:pt idx="1">
                  <c:v>Destekliyorum</c:v>
                </c:pt>
                <c:pt idx="2">
                  <c:v>Ne destekliyorum ne desteklemiyorum</c:v>
                </c:pt>
                <c:pt idx="3">
                  <c:v>Desteklemiyorum</c:v>
                </c:pt>
                <c:pt idx="4">
                  <c:v>Kesinlikle desteklemiyorum</c:v>
                </c:pt>
              </c:strCache>
            </c:strRef>
          </c:cat>
          <c:val>
            <c:numRef>
              <c:f>Sheet1!$E$2:$E$6</c:f>
              <c:numCache>
                <c:formatCode>0.0</c:formatCode>
                <c:ptCount val="5"/>
                <c:pt idx="1">
                  <c:v>17.894736842105264</c:v>
                </c:pt>
                <c:pt idx="2">
                  <c:v>53.684210526315788</c:v>
                </c:pt>
                <c:pt idx="3">
                  <c:v>18.947368421052634</c:v>
                </c:pt>
                <c:pt idx="4">
                  <c:v>9.4736842105263168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433-1345-AE87-D6CB260BEEF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HDP</c:v>
                </c:pt>
              </c:strCache>
            </c:strRef>
          </c:tx>
          <c:spPr>
            <a:solidFill>
              <a:srgbClr val="FFFFFF">
                <a:lumMod val="50000"/>
              </a:srgbClr>
            </a:solidFill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Kesinlikle destekliyorum</c:v>
                </c:pt>
                <c:pt idx="1">
                  <c:v>Destekliyorum</c:v>
                </c:pt>
                <c:pt idx="2">
                  <c:v>Ne destekliyorum ne desteklemiyorum</c:v>
                </c:pt>
                <c:pt idx="3">
                  <c:v>Desteklemiyorum</c:v>
                </c:pt>
                <c:pt idx="4">
                  <c:v>Kesinlikle desteklemiyorum</c:v>
                </c:pt>
              </c:strCache>
            </c:strRef>
          </c:cat>
          <c:val>
            <c:numRef>
              <c:f>Sheet1!$F$2:$F$6</c:f>
              <c:numCache>
                <c:formatCode>0.0</c:formatCode>
                <c:ptCount val="5"/>
                <c:pt idx="0">
                  <c:v>1</c:v>
                </c:pt>
                <c:pt idx="1">
                  <c:v>6</c:v>
                </c:pt>
                <c:pt idx="2">
                  <c:v>25</c:v>
                </c:pt>
                <c:pt idx="3">
                  <c:v>45</c:v>
                </c:pt>
                <c:pt idx="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433-1345-AE87-D6CB260BEEF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468524752"/>
        <c:axId val="468533376"/>
      </c:barChart>
      <c:catAx>
        <c:axId val="4685247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22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tr-TR"/>
          </a:p>
        </c:txPr>
        <c:crossAx val="4685333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68533376"/>
        <c:scaling>
          <c:orientation val="minMax"/>
          <c:max val="70"/>
          <c:min val="0"/>
        </c:scaling>
        <c:delete val="1"/>
        <c:axPos val="t"/>
        <c:numFmt formatCode="0.0" sourceLinked="1"/>
        <c:majorTickMark val="out"/>
        <c:minorTickMark val="none"/>
        <c:tickLblPos val="none"/>
        <c:crossAx val="468524752"/>
        <c:crosses val="autoZero"/>
        <c:crossBetween val="between"/>
        <c:majorUnit val="10"/>
      </c:valAx>
      <c:spPr>
        <a:noFill/>
        <a:ln w="25785">
          <a:noFill/>
        </a:ln>
      </c:spPr>
    </c:plotArea>
    <c:legend>
      <c:legendPos val="b"/>
      <c:layout>
        <c:manualLayout>
          <c:xMode val="edge"/>
          <c:yMode val="edge"/>
          <c:x val="0.31364235391469913"/>
          <c:y val="0.93568674791657602"/>
          <c:w val="0.62832338968953438"/>
          <c:h val="6.1135126396811255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tr-TR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5693311401558"/>
          <c:y val="3.7336546737820601E-2"/>
          <c:w val="0.46058579627938501"/>
          <c:h val="0.910850083968530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Sütun1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8080"/>
              </a:solidFill>
              <a:ln>
                <a:noFill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1-1188-D44C-8DA2-B2A35BA36629}"/>
              </c:ext>
            </c:extLst>
          </c:dPt>
          <c:dPt>
            <c:idx val="1"/>
            <c:invertIfNegative val="0"/>
            <c:bubble3D val="0"/>
            <c:spPr>
              <a:solidFill>
                <a:srgbClr val="008080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3-1188-D44C-8DA2-B2A35BA36629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5-1188-D44C-8DA2-B2A35BA3662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Sayfa1!$A$2:$A$6</c:f>
              <c:strCache>
                <c:ptCount val="5"/>
                <c:pt idx="0">
                  <c:v>Kesinlikle başarılı</c:v>
                </c:pt>
                <c:pt idx="1">
                  <c:v>Başarılı</c:v>
                </c:pt>
                <c:pt idx="2">
                  <c:v>Ne başarılı ne başarısız</c:v>
                </c:pt>
                <c:pt idx="3">
                  <c:v>Başarısız</c:v>
                </c:pt>
                <c:pt idx="4">
                  <c:v>Kesinlikle başarısız</c:v>
                </c:pt>
              </c:strCache>
            </c:strRef>
          </c:cat>
          <c:val>
            <c:numRef>
              <c:f>Sayfa1!$B$2:$B$6</c:f>
              <c:numCache>
                <c:formatCode>###0.0</c:formatCode>
                <c:ptCount val="5"/>
                <c:pt idx="0">
                  <c:v>7.6</c:v>
                </c:pt>
                <c:pt idx="1">
                  <c:v>33.800000000000004</c:v>
                </c:pt>
                <c:pt idx="2">
                  <c:v>28.4</c:v>
                </c:pt>
                <c:pt idx="3">
                  <c:v>20.7</c:v>
                </c:pt>
                <c:pt idx="4">
                  <c:v>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188-D44C-8DA2-B2A35BA3662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522104776"/>
        <c:axId val="522097720"/>
      </c:barChart>
      <c:catAx>
        <c:axId val="5221047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22097720"/>
        <c:crosses val="autoZero"/>
        <c:auto val="1"/>
        <c:lblAlgn val="ctr"/>
        <c:lblOffset val="100"/>
        <c:noMultiLvlLbl val="0"/>
      </c:catAx>
      <c:valAx>
        <c:axId val="522097720"/>
        <c:scaling>
          <c:orientation val="minMax"/>
        </c:scaling>
        <c:delete val="1"/>
        <c:axPos val="t"/>
        <c:numFmt formatCode="###0.0" sourceLinked="1"/>
        <c:majorTickMark val="out"/>
        <c:minorTickMark val="none"/>
        <c:tickLblPos val="nextTo"/>
        <c:crossAx val="522104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tr-TR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2"/>
          <c:order val="0"/>
          <c:tx>
            <c:strRef>
              <c:f>Sayfa1!$C$1</c:f>
              <c:strCache>
                <c:ptCount val="1"/>
                <c:pt idx="0">
                  <c:v>Evet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tr-T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AD68-2541-8E40-0925BE0900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Sayfa1!$A$2:$B$16</c:f>
              <c:multiLvlStrCache>
                <c:ptCount val="15"/>
                <c:lvl>
                  <c:pt idx="0">
                    <c:v>2018</c:v>
                  </c:pt>
                  <c:pt idx="1">
                    <c:v>2017</c:v>
                  </c:pt>
                  <c:pt idx="2">
                    <c:v>2016</c:v>
                  </c:pt>
                  <c:pt idx="3">
                    <c:v>2018</c:v>
                  </c:pt>
                  <c:pt idx="4">
                    <c:v>2017</c:v>
                  </c:pt>
                  <c:pt idx="5">
                    <c:v>2016</c:v>
                  </c:pt>
                  <c:pt idx="6">
                    <c:v>2018</c:v>
                  </c:pt>
                  <c:pt idx="7">
                    <c:v>2017</c:v>
                  </c:pt>
                  <c:pt idx="8">
                    <c:v>2016</c:v>
                  </c:pt>
                  <c:pt idx="9">
                    <c:v>2018</c:v>
                  </c:pt>
                  <c:pt idx="10">
                    <c:v>2017</c:v>
                  </c:pt>
                  <c:pt idx="11">
                    <c:v>2016</c:v>
                  </c:pt>
                  <c:pt idx="12">
                    <c:v>2018</c:v>
                  </c:pt>
                  <c:pt idx="13">
                    <c:v>2017</c:v>
                  </c:pt>
                  <c:pt idx="14">
                    <c:v>2016</c:v>
                  </c:pt>
                </c:lvl>
                <c:lvl>
                  <c:pt idx="0">
                    <c:v>Genel</c:v>
                  </c:pt>
                  <c:pt idx="3">
                    <c:v>CHP</c:v>
                  </c:pt>
                  <c:pt idx="6">
                    <c:v>HDP</c:v>
                  </c:pt>
                  <c:pt idx="9">
                    <c:v>MHP</c:v>
                  </c:pt>
                  <c:pt idx="12">
                    <c:v>AK Parti</c:v>
                  </c:pt>
                </c:lvl>
              </c:multiLvlStrCache>
            </c:multiLvlStrRef>
          </c:cat>
          <c:val>
            <c:numRef>
              <c:f>Sayfa1!$C$2:$C$16</c:f>
              <c:numCache>
                <c:formatCode>0.0</c:formatCode>
                <c:ptCount val="15"/>
                <c:pt idx="0">
                  <c:v>38.799999999999997</c:v>
                </c:pt>
                <c:pt idx="1">
                  <c:v>52.7</c:v>
                </c:pt>
                <c:pt idx="2">
                  <c:v>61.7</c:v>
                </c:pt>
                <c:pt idx="3" formatCode="###0.0">
                  <c:v>46.082949308755758</c:v>
                </c:pt>
                <c:pt idx="4" formatCode="#,##0.0">
                  <c:v>71.739130434782609</c:v>
                </c:pt>
                <c:pt idx="5">
                  <c:v>79.400000000000006</c:v>
                </c:pt>
                <c:pt idx="6" formatCode="###0.0">
                  <c:v>46</c:v>
                </c:pt>
                <c:pt idx="7" formatCode="#,##0.0">
                  <c:v>72.222222222222229</c:v>
                </c:pt>
                <c:pt idx="8">
                  <c:v>75.400000000000006</c:v>
                </c:pt>
                <c:pt idx="9" formatCode="###0.0">
                  <c:v>41.05263157894737</c:v>
                </c:pt>
                <c:pt idx="10" formatCode="#,##0.0">
                  <c:v>66.666666666666671</c:v>
                </c:pt>
                <c:pt idx="11">
                  <c:v>70</c:v>
                </c:pt>
                <c:pt idx="12" formatCode="###0.0">
                  <c:v>29.076086956521742</c:v>
                </c:pt>
                <c:pt idx="13" formatCode="#,##0.0">
                  <c:v>40.610328638497656</c:v>
                </c:pt>
                <c:pt idx="14">
                  <c:v>53.6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68-2541-8E40-0925BE09007C}"/>
            </c:ext>
          </c:extLst>
        </c:ser>
        <c:ser>
          <c:idx val="3"/>
          <c:order val="1"/>
          <c:tx>
            <c:strRef>
              <c:f>Sayfa1!$D$1</c:f>
              <c:strCache>
                <c:ptCount val="1"/>
                <c:pt idx="0">
                  <c:v>Hayır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Sayfa1!$A$2:$B$16</c:f>
              <c:multiLvlStrCache>
                <c:ptCount val="15"/>
                <c:lvl>
                  <c:pt idx="0">
                    <c:v>2018</c:v>
                  </c:pt>
                  <c:pt idx="1">
                    <c:v>2017</c:v>
                  </c:pt>
                  <c:pt idx="2">
                    <c:v>2016</c:v>
                  </c:pt>
                  <c:pt idx="3">
                    <c:v>2018</c:v>
                  </c:pt>
                  <c:pt idx="4">
                    <c:v>2017</c:v>
                  </c:pt>
                  <c:pt idx="5">
                    <c:v>2016</c:v>
                  </c:pt>
                  <c:pt idx="6">
                    <c:v>2018</c:v>
                  </c:pt>
                  <c:pt idx="7">
                    <c:v>2017</c:v>
                  </c:pt>
                  <c:pt idx="8">
                    <c:v>2016</c:v>
                  </c:pt>
                  <c:pt idx="9">
                    <c:v>2018</c:v>
                  </c:pt>
                  <c:pt idx="10">
                    <c:v>2017</c:v>
                  </c:pt>
                  <c:pt idx="11">
                    <c:v>2016</c:v>
                  </c:pt>
                  <c:pt idx="12">
                    <c:v>2018</c:v>
                  </c:pt>
                  <c:pt idx="13">
                    <c:v>2017</c:v>
                  </c:pt>
                  <c:pt idx="14">
                    <c:v>2016</c:v>
                  </c:pt>
                </c:lvl>
                <c:lvl>
                  <c:pt idx="0">
                    <c:v>Genel</c:v>
                  </c:pt>
                  <c:pt idx="3">
                    <c:v>CHP</c:v>
                  </c:pt>
                  <c:pt idx="6">
                    <c:v>HDP</c:v>
                  </c:pt>
                  <c:pt idx="9">
                    <c:v>MHP</c:v>
                  </c:pt>
                  <c:pt idx="12">
                    <c:v>AK Parti</c:v>
                  </c:pt>
                </c:lvl>
              </c:multiLvlStrCache>
            </c:multiLvlStrRef>
          </c:cat>
          <c:val>
            <c:numRef>
              <c:f>Sayfa1!$D$2:$D$16</c:f>
              <c:numCache>
                <c:formatCode>0.0</c:formatCode>
                <c:ptCount val="15"/>
                <c:pt idx="0">
                  <c:v>61.2</c:v>
                </c:pt>
                <c:pt idx="1">
                  <c:v>47.3</c:v>
                </c:pt>
                <c:pt idx="2">
                  <c:v>38.299999999999997</c:v>
                </c:pt>
                <c:pt idx="3" formatCode="###0.0">
                  <c:v>53.917050691244242</c:v>
                </c:pt>
                <c:pt idx="4" formatCode="#,##0.0">
                  <c:v>28.260869565217391</c:v>
                </c:pt>
                <c:pt idx="5">
                  <c:v>20.6</c:v>
                </c:pt>
                <c:pt idx="6" formatCode="###0.0">
                  <c:v>54</c:v>
                </c:pt>
                <c:pt idx="7" formatCode="#,##0.0">
                  <c:v>27.777777777777779</c:v>
                </c:pt>
                <c:pt idx="8">
                  <c:v>24.6</c:v>
                </c:pt>
                <c:pt idx="9" formatCode="###0.0">
                  <c:v>58.947368421052623</c:v>
                </c:pt>
                <c:pt idx="10" formatCode="#,##0.0">
                  <c:v>33.333333333333336</c:v>
                </c:pt>
                <c:pt idx="11">
                  <c:v>30</c:v>
                </c:pt>
                <c:pt idx="12" formatCode="###0.0">
                  <c:v>70.923913043478265</c:v>
                </c:pt>
                <c:pt idx="13" formatCode="#,##0.0">
                  <c:v>59.389671361502344</c:v>
                </c:pt>
                <c:pt idx="14">
                  <c:v>46.4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68-2541-8E40-0925BE09007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522100464"/>
        <c:axId val="522101640"/>
      </c:barChart>
      <c:catAx>
        <c:axId val="5221004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tr-TR"/>
          </a:p>
        </c:txPr>
        <c:crossAx val="522101640"/>
        <c:crosses val="autoZero"/>
        <c:auto val="1"/>
        <c:lblAlgn val="ctr"/>
        <c:lblOffset val="100"/>
        <c:noMultiLvlLbl val="0"/>
      </c:catAx>
      <c:valAx>
        <c:axId val="522101640"/>
        <c:scaling>
          <c:orientation val="minMax"/>
          <c:max val="100"/>
        </c:scaling>
        <c:delete val="1"/>
        <c:axPos val="t"/>
        <c:numFmt formatCode="0.0" sourceLinked="1"/>
        <c:majorTickMark val="none"/>
        <c:minorTickMark val="none"/>
        <c:tickLblPos val="nextTo"/>
        <c:crossAx val="522100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341597461393179"/>
          <c:y val="0.92490455740016697"/>
          <c:w val="0.72342465420508828"/>
          <c:h val="6.2637010448048189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tr-TR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161093982881898"/>
          <c:y val="2.6103711842620399E-2"/>
          <c:w val="0.43136544444384828"/>
          <c:h val="0.8814051110968413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 w="25785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25785">
                <a:noFill/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1-0748-6047-9A06-0BFF5034A87A}"/>
              </c:ext>
            </c:extLst>
          </c:dPt>
          <c:dLbls>
            <c:numFmt formatCode="0.0" sourceLinked="0"/>
            <c:spPr>
              <a:noFill/>
              <a:ln w="2578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Laik-Dindar</c:v>
                </c:pt>
                <c:pt idx="1">
                  <c:v>Sağcı - Solcu</c:v>
                </c:pt>
                <c:pt idx="2">
                  <c:v>Zengin - Fakir</c:v>
                </c:pt>
                <c:pt idx="3">
                  <c:v>Batılı - Doğulu</c:v>
                </c:pt>
                <c:pt idx="4">
                  <c:v>Kentli - Taşralı</c:v>
                </c:pt>
              </c:strCache>
            </c:strRef>
          </c:cat>
          <c:val>
            <c:numRef>
              <c:f>Sheet1!$B$2:$B$6</c:f>
              <c:numCache>
                <c:formatCode>#,##0.0</c:formatCode>
                <c:ptCount val="5"/>
                <c:pt idx="0">
                  <c:v>51.8</c:v>
                </c:pt>
                <c:pt idx="1">
                  <c:v>27.1</c:v>
                </c:pt>
                <c:pt idx="2">
                  <c:v>13.7</c:v>
                </c:pt>
                <c:pt idx="3">
                  <c:v>5.9</c:v>
                </c:pt>
                <c:pt idx="4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48-6047-9A06-0BFF5034A8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99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Laik-Dindar</c:v>
                </c:pt>
                <c:pt idx="1">
                  <c:v>Sağcı - Solcu</c:v>
                </c:pt>
                <c:pt idx="2">
                  <c:v>Zengin - Fakir</c:v>
                </c:pt>
                <c:pt idx="3">
                  <c:v>Batılı - Doğulu</c:v>
                </c:pt>
                <c:pt idx="4">
                  <c:v>Kentli - Taşralı</c:v>
                </c:pt>
              </c:strCache>
            </c:strRef>
          </c:cat>
          <c:val>
            <c:numRef>
              <c:f>Sheet1!$C$2:$C$6</c:f>
              <c:numCache>
                <c:formatCode>#,##0.0</c:formatCode>
                <c:ptCount val="5"/>
                <c:pt idx="0">
                  <c:v>51.992409867172675</c:v>
                </c:pt>
                <c:pt idx="1">
                  <c:v>15.749525616698293</c:v>
                </c:pt>
                <c:pt idx="2">
                  <c:v>9.4876660341555983</c:v>
                </c:pt>
                <c:pt idx="3">
                  <c:v>13.662239089184061</c:v>
                </c:pt>
                <c:pt idx="4">
                  <c:v>9.1081593927893731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748-6047-9A06-0BFF5034A87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FFFF">
                <a:lumMod val="50000"/>
              </a:srgb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Laik-Dindar</c:v>
                </c:pt>
                <c:pt idx="1">
                  <c:v>Sağcı - Solcu</c:v>
                </c:pt>
                <c:pt idx="2">
                  <c:v>Zengin - Fakir</c:v>
                </c:pt>
                <c:pt idx="3">
                  <c:v>Batılı - Doğulu</c:v>
                </c:pt>
                <c:pt idx="4">
                  <c:v>Kentli - Taşralı</c:v>
                </c:pt>
              </c:strCache>
            </c:strRef>
          </c:cat>
          <c:val>
            <c:numRef>
              <c:f>Sheet1!$D$2:$D$6</c:f>
              <c:numCache>
                <c:formatCode>0.0</c:formatCode>
                <c:ptCount val="5"/>
                <c:pt idx="0">
                  <c:v>47.6</c:v>
                </c:pt>
                <c:pt idx="1">
                  <c:v>21.9</c:v>
                </c:pt>
                <c:pt idx="2">
                  <c:v>10</c:v>
                </c:pt>
                <c:pt idx="3">
                  <c:v>15.2</c:v>
                </c:pt>
                <c:pt idx="4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748-6047-9A06-0BFF5034A87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522103992"/>
        <c:axId val="522104384"/>
      </c:barChart>
      <c:catAx>
        <c:axId val="5221039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22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tr-TR"/>
          </a:p>
        </c:txPr>
        <c:crossAx val="5221043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2104384"/>
        <c:scaling>
          <c:orientation val="minMax"/>
          <c:max val="55"/>
          <c:min val="0"/>
        </c:scaling>
        <c:delete val="1"/>
        <c:axPos val="t"/>
        <c:numFmt formatCode="#,##0.0" sourceLinked="1"/>
        <c:majorTickMark val="out"/>
        <c:minorTickMark val="none"/>
        <c:tickLblPos val="nextTo"/>
        <c:crossAx val="522103992"/>
        <c:crosses val="autoZero"/>
        <c:crossBetween val="between"/>
        <c:majorUnit val="10"/>
      </c:valAx>
      <c:spPr>
        <a:noFill/>
        <a:ln w="25785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0" i="0" u="none" strike="noStrike" baseline="0">
          <a:solidFill>
            <a:schemeClr val="tx1"/>
          </a:solidFill>
          <a:latin typeface="Arial" panose="020B0604020202020204" pitchFamily="34" charset="0"/>
          <a:ea typeface="Verdana"/>
          <a:cs typeface="Arial" panose="020B0604020202020204" pitchFamily="34" charset="0"/>
        </a:defRPr>
      </a:pPr>
      <a:endParaRPr lang="tr-TR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7589952156421872"/>
          <c:y val="3.218799443739967E-2"/>
          <c:w val="0.42101328713032155"/>
          <c:h val="0.88124762957372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AK Parti</c:v>
                </c:pt>
              </c:strCache>
            </c:strRef>
          </c:tx>
          <c:spPr>
            <a:solidFill>
              <a:srgbClr val="FF0000"/>
            </a:solidFill>
            <a:ln w="25785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numFmt formatCode="0.0" sourceLinked="0"/>
            <c:spPr>
              <a:noFill/>
              <a:ln w="2578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Laik-Dindar</c:v>
                </c:pt>
                <c:pt idx="1">
                  <c:v>Kentli-Taşralı</c:v>
                </c:pt>
                <c:pt idx="2">
                  <c:v>Batılı-Doğulu</c:v>
                </c:pt>
                <c:pt idx="3">
                  <c:v>Zengin-Fakir</c:v>
                </c:pt>
                <c:pt idx="4">
                  <c:v>Sağcı-Solcu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45.6</c:v>
                </c:pt>
                <c:pt idx="1">
                  <c:v>7.1</c:v>
                </c:pt>
                <c:pt idx="2">
                  <c:v>20.3</c:v>
                </c:pt>
                <c:pt idx="3">
                  <c:v>8.6999999999999993</c:v>
                </c:pt>
                <c:pt idx="4">
                  <c:v>18.3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1C-3649-A353-7BD77B3B50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CHP</c:v>
                </c:pt>
              </c:strCache>
            </c:strRef>
          </c:tx>
          <c:spPr>
            <a:solidFill>
              <a:srgbClr val="FF99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Laik-Dindar</c:v>
                </c:pt>
                <c:pt idx="1">
                  <c:v>Kentli-Taşralı</c:v>
                </c:pt>
                <c:pt idx="2">
                  <c:v>Batılı-Doğulu</c:v>
                </c:pt>
                <c:pt idx="3">
                  <c:v>Zengin-Fakir</c:v>
                </c:pt>
                <c:pt idx="4">
                  <c:v>Sağcı-Solcu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60</c:v>
                </c:pt>
                <c:pt idx="1">
                  <c:v>2.9</c:v>
                </c:pt>
                <c:pt idx="2">
                  <c:v>11.2</c:v>
                </c:pt>
                <c:pt idx="3">
                  <c:v>7.6</c:v>
                </c:pt>
                <c:pt idx="4">
                  <c:v>18.2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1C-3649-A353-7BD77B3B50D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MHP</c:v>
                </c:pt>
              </c:strCache>
            </c:strRef>
          </c:tx>
          <c:spPr>
            <a:solidFill>
              <a:srgbClr val="00808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Laik-Dindar</c:v>
                </c:pt>
                <c:pt idx="1">
                  <c:v>Kentli-Taşralı</c:v>
                </c:pt>
                <c:pt idx="2">
                  <c:v>Batılı-Doğulu</c:v>
                </c:pt>
                <c:pt idx="3">
                  <c:v>Zengin-Fakir</c:v>
                </c:pt>
                <c:pt idx="4">
                  <c:v>Sağcı-Solcu</c:v>
                </c:pt>
              </c:strCache>
            </c:strRef>
          </c:cat>
          <c:val>
            <c:numRef>
              <c:f>Sheet1!$D$2:$D$6</c:f>
              <c:numCache>
                <c:formatCode>0.0</c:formatCode>
                <c:ptCount val="5"/>
                <c:pt idx="0">
                  <c:v>39</c:v>
                </c:pt>
                <c:pt idx="1">
                  <c:v>2.6</c:v>
                </c:pt>
                <c:pt idx="2">
                  <c:v>16.899999999999999</c:v>
                </c:pt>
                <c:pt idx="3">
                  <c:v>16.899999999999999</c:v>
                </c:pt>
                <c:pt idx="4">
                  <c:v>24.7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1C-3649-A353-7BD77B3B50D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HDP</c:v>
                </c:pt>
              </c:strCache>
            </c:strRef>
          </c:tx>
          <c:spPr>
            <a:solidFill>
              <a:srgbClr val="FFFFFF">
                <a:lumMod val="50000"/>
              </a:srgb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Laik-Dindar</c:v>
                </c:pt>
                <c:pt idx="1">
                  <c:v>Kentli-Taşralı</c:v>
                </c:pt>
                <c:pt idx="2">
                  <c:v>Batılı-Doğulu</c:v>
                </c:pt>
                <c:pt idx="3">
                  <c:v>Zengin-Fakir</c:v>
                </c:pt>
                <c:pt idx="4">
                  <c:v>Sağcı-Solcu</c:v>
                </c:pt>
              </c:strCache>
            </c:strRef>
          </c:cat>
          <c:val>
            <c:numRef>
              <c:f>Sheet1!$E$2:$E$6</c:f>
              <c:numCache>
                <c:formatCode>0.0</c:formatCode>
                <c:ptCount val="5"/>
                <c:pt idx="0">
                  <c:v>28.3</c:v>
                </c:pt>
                <c:pt idx="1">
                  <c:v>6.5</c:v>
                </c:pt>
                <c:pt idx="2">
                  <c:v>8.6999999999999993</c:v>
                </c:pt>
                <c:pt idx="3">
                  <c:v>13</c:v>
                </c:pt>
                <c:pt idx="4">
                  <c:v>43.5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F1C-3649-A353-7BD77B3B50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522095368"/>
        <c:axId val="522106344"/>
      </c:barChart>
      <c:catAx>
        <c:axId val="52209536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22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tr-TR"/>
          </a:p>
        </c:txPr>
        <c:crossAx val="5221063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2106344"/>
        <c:scaling>
          <c:orientation val="minMax"/>
          <c:min val="0"/>
        </c:scaling>
        <c:delete val="1"/>
        <c:axPos val="t"/>
        <c:numFmt formatCode="0.0" sourceLinked="1"/>
        <c:majorTickMark val="out"/>
        <c:minorTickMark val="none"/>
        <c:tickLblPos val="nextTo"/>
        <c:crossAx val="522095368"/>
        <c:crosses val="autoZero"/>
        <c:crossBetween val="between"/>
        <c:majorUnit val="10"/>
      </c:valAx>
      <c:spPr>
        <a:noFill/>
        <a:ln w="25785">
          <a:noFill/>
        </a:ln>
      </c:spPr>
    </c:plotArea>
    <c:legend>
      <c:legendPos val="b"/>
      <c:layout>
        <c:manualLayout>
          <c:xMode val="edge"/>
          <c:yMode val="edge"/>
          <c:x val="0"/>
          <c:y val="0.92344049894839286"/>
          <c:w val="1"/>
          <c:h val="6.05672946525748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0" i="0" u="none" strike="noStrike" baseline="0">
          <a:solidFill>
            <a:schemeClr val="tx1"/>
          </a:solidFill>
          <a:latin typeface="Arial" panose="020B0604020202020204" pitchFamily="34" charset="0"/>
          <a:ea typeface="Verdana"/>
          <a:cs typeface="Arial" panose="020B0604020202020204" pitchFamily="34" charset="0"/>
        </a:defRPr>
      </a:pPr>
      <a:endParaRPr lang="tr-TR"/>
    </a:p>
  </c:txPr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7589952156421872"/>
          <c:y val="3.218799443739967E-2"/>
          <c:w val="0.42101328713032155"/>
          <c:h val="0.88124762957372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AK Parti</c:v>
                </c:pt>
              </c:strCache>
            </c:strRef>
          </c:tx>
          <c:spPr>
            <a:solidFill>
              <a:srgbClr val="FF0000"/>
            </a:solidFill>
            <a:ln w="25785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numFmt formatCode="0.0" sourceLinked="0"/>
            <c:spPr>
              <a:noFill/>
              <a:ln w="2578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Laik-Dindar</c:v>
                </c:pt>
                <c:pt idx="1">
                  <c:v>Kentli-Taşralı</c:v>
                </c:pt>
                <c:pt idx="2">
                  <c:v>Batılı-Doğulu</c:v>
                </c:pt>
                <c:pt idx="3">
                  <c:v>Zengin-Fakir</c:v>
                </c:pt>
                <c:pt idx="4">
                  <c:v>Sağcı-Solcu</c:v>
                </c:pt>
              </c:strCache>
            </c:strRef>
          </c:cat>
          <c:val>
            <c:numRef>
              <c:f>Sheet1!$B$2:$B$6</c:f>
              <c:numCache>
                <c:formatCode>#,##0.0</c:formatCode>
                <c:ptCount val="5"/>
                <c:pt idx="0">
                  <c:v>34.682080924855491</c:v>
                </c:pt>
                <c:pt idx="1">
                  <c:v>12.138728323699421</c:v>
                </c:pt>
                <c:pt idx="2">
                  <c:v>17.341040462427745</c:v>
                </c:pt>
                <c:pt idx="3">
                  <c:v>15.028901734104046</c:v>
                </c:pt>
                <c:pt idx="4">
                  <c:v>20.809248554913296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B0-DA41-9A1E-94272F7BAF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CHP</c:v>
                </c:pt>
              </c:strCache>
            </c:strRef>
          </c:tx>
          <c:spPr>
            <a:solidFill>
              <a:srgbClr val="FF99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Laik-Dindar</c:v>
                </c:pt>
                <c:pt idx="1">
                  <c:v>Kentli-Taşralı</c:v>
                </c:pt>
                <c:pt idx="2">
                  <c:v>Batılı-Doğulu</c:v>
                </c:pt>
                <c:pt idx="3">
                  <c:v>Zengin-Fakir</c:v>
                </c:pt>
                <c:pt idx="4">
                  <c:v>Sağcı-Solcu</c:v>
                </c:pt>
              </c:strCache>
            </c:strRef>
          </c:cat>
          <c:val>
            <c:numRef>
              <c:f>Sheet1!$C$2:$C$6</c:f>
              <c:numCache>
                <c:formatCode>#,##0.0</c:formatCode>
                <c:ptCount val="5"/>
                <c:pt idx="0">
                  <c:v>67.676767676767682</c:v>
                </c:pt>
                <c:pt idx="1">
                  <c:v>8.0808080808080813</c:v>
                </c:pt>
                <c:pt idx="2">
                  <c:v>11.111111111111111</c:v>
                </c:pt>
                <c:pt idx="3">
                  <c:v>4.0404040404040407</c:v>
                </c:pt>
                <c:pt idx="4">
                  <c:v>9.0909090909090917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B0-DA41-9A1E-94272F7BAFE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MHP</c:v>
                </c:pt>
              </c:strCache>
            </c:strRef>
          </c:tx>
          <c:spPr>
            <a:solidFill>
              <a:srgbClr val="00808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Laik-Dindar</c:v>
                </c:pt>
                <c:pt idx="1">
                  <c:v>Kentli-Taşralı</c:v>
                </c:pt>
                <c:pt idx="2">
                  <c:v>Batılı-Doğulu</c:v>
                </c:pt>
                <c:pt idx="3">
                  <c:v>Zengin-Fakir</c:v>
                </c:pt>
                <c:pt idx="4">
                  <c:v>Sağcı-Solcu</c:v>
                </c:pt>
              </c:strCache>
            </c:strRef>
          </c:cat>
          <c:val>
            <c:numRef>
              <c:f>Sheet1!$D$2:$D$6</c:f>
              <c:numCache>
                <c:formatCode>#,##0.0</c:formatCode>
                <c:ptCount val="5"/>
                <c:pt idx="0">
                  <c:v>47.5</c:v>
                </c:pt>
                <c:pt idx="1">
                  <c:v>11.25</c:v>
                </c:pt>
                <c:pt idx="2">
                  <c:v>11.25</c:v>
                </c:pt>
                <c:pt idx="3">
                  <c:v>10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B0-DA41-9A1E-94272F7BAFE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HDP</c:v>
                </c:pt>
              </c:strCache>
            </c:strRef>
          </c:tx>
          <c:spPr>
            <a:solidFill>
              <a:srgbClr val="FFFFFF">
                <a:lumMod val="50000"/>
              </a:srgb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Laik-Dindar</c:v>
                </c:pt>
                <c:pt idx="1">
                  <c:v>Kentli-Taşralı</c:v>
                </c:pt>
                <c:pt idx="2">
                  <c:v>Batılı-Doğulu</c:v>
                </c:pt>
                <c:pt idx="3">
                  <c:v>Zengin-Fakir</c:v>
                </c:pt>
                <c:pt idx="4">
                  <c:v>Sağcı-Solcu</c:v>
                </c:pt>
              </c:strCache>
            </c:strRef>
          </c:cat>
          <c:val>
            <c:numRef>
              <c:f>Sheet1!$E$2:$E$6</c:f>
              <c:numCache>
                <c:formatCode>#,##0.0</c:formatCode>
                <c:ptCount val="5"/>
                <c:pt idx="0">
                  <c:v>57.692307692307693</c:v>
                </c:pt>
                <c:pt idx="1">
                  <c:v>0</c:v>
                </c:pt>
                <c:pt idx="2">
                  <c:v>23.076923076923077</c:v>
                </c:pt>
                <c:pt idx="3">
                  <c:v>7.6923076923076925</c:v>
                </c:pt>
                <c:pt idx="4">
                  <c:v>11.538461538461538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5B0-DA41-9A1E-94272F7BAF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522096544"/>
        <c:axId val="522109480"/>
      </c:barChart>
      <c:catAx>
        <c:axId val="52209654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22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tr-TR"/>
          </a:p>
        </c:txPr>
        <c:crossAx val="5221094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2109480"/>
        <c:scaling>
          <c:orientation val="minMax"/>
          <c:min val="0"/>
        </c:scaling>
        <c:delete val="1"/>
        <c:axPos val="t"/>
        <c:numFmt formatCode="#,##0.0" sourceLinked="1"/>
        <c:majorTickMark val="out"/>
        <c:minorTickMark val="none"/>
        <c:tickLblPos val="nextTo"/>
        <c:crossAx val="522096544"/>
        <c:crosses val="autoZero"/>
        <c:crossBetween val="between"/>
        <c:majorUnit val="10"/>
      </c:valAx>
      <c:spPr>
        <a:noFill/>
        <a:ln w="25785">
          <a:noFill/>
        </a:ln>
      </c:spPr>
    </c:plotArea>
    <c:legend>
      <c:legendPos val="b"/>
      <c:layout>
        <c:manualLayout>
          <c:xMode val="edge"/>
          <c:yMode val="edge"/>
          <c:x val="0"/>
          <c:y val="0.92344049894839286"/>
          <c:w val="1"/>
          <c:h val="6.05672946525748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0" i="0" u="none" strike="noStrike" baseline="0">
          <a:solidFill>
            <a:schemeClr val="tx1"/>
          </a:solidFill>
          <a:latin typeface="Arial" panose="020B0604020202020204" pitchFamily="34" charset="0"/>
          <a:ea typeface="Verdana"/>
          <a:cs typeface="Arial" panose="020B0604020202020204" pitchFamily="34" charset="0"/>
        </a:defRPr>
      </a:pPr>
      <a:endParaRPr lang="tr-TR"/>
    </a:p>
  </c:txPr>
  <c:externalData r:id="rId2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7589952156421872"/>
          <c:y val="3.218799443739967E-2"/>
          <c:w val="0.38862697710408101"/>
          <c:h val="0.88124762957372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AK Parti</c:v>
                </c:pt>
              </c:strCache>
            </c:strRef>
          </c:tx>
          <c:spPr>
            <a:solidFill>
              <a:srgbClr val="FF0000"/>
            </a:solidFill>
            <a:ln w="25785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numFmt formatCode="0.0" sourceLinked="0"/>
            <c:spPr>
              <a:noFill/>
              <a:ln w="2578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Laik-Dindar</c:v>
                </c:pt>
                <c:pt idx="1">
                  <c:v>Kentli-Taşralı</c:v>
                </c:pt>
                <c:pt idx="2">
                  <c:v>Batılı-Doğulu</c:v>
                </c:pt>
                <c:pt idx="3">
                  <c:v>Zengin-Fakir</c:v>
                </c:pt>
                <c:pt idx="4">
                  <c:v>Sağcı-Solcu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39.252336448598129</c:v>
                </c:pt>
                <c:pt idx="1">
                  <c:v>0.93457943925233633</c:v>
                </c:pt>
                <c:pt idx="2">
                  <c:v>7.4766355140186906</c:v>
                </c:pt>
                <c:pt idx="3">
                  <c:v>11.214953271028037</c:v>
                </c:pt>
                <c:pt idx="4">
                  <c:v>41.121495327102799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17-9240-A61C-5C8499A6904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CHP</c:v>
                </c:pt>
              </c:strCache>
            </c:strRef>
          </c:tx>
          <c:spPr>
            <a:solidFill>
              <a:srgbClr val="FF99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Laik-Dindar</c:v>
                </c:pt>
                <c:pt idx="1">
                  <c:v>Kentli-Taşralı</c:v>
                </c:pt>
                <c:pt idx="2">
                  <c:v>Batılı-Doğulu</c:v>
                </c:pt>
                <c:pt idx="3">
                  <c:v>Zengin-Fakir</c:v>
                </c:pt>
                <c:pt idx="4">
                  <c:v>Sağcı-Solcu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75</c:v>
                </c:pt>
                <c:pt idx="1">
                  <c:v>2</c:v>
                </c:pt>
                <c:pt idx="2">
                  <c:v>4</c:v>
                </c:pt>
                <c:pt idx="3">
                  <c:v>9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17-9240-A61C-5C8499A6904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MHP</c:v>
                </c:pt>
              </c:strCache>
            </c:strRef>
          </c:tx>
          <c:spPr>
            <a:solidFill>
              <a:srgbClr val="00808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Laik-Dindar</c:v>
                </c:pt>
                <c:pt idx="1">
                  <c:v>Kentli-Taşralı</c:v>
                </c:pt>
                <c:pt idx="2">
                  <c:v>Batılı-Doğulu</c:v>
                </c:pt>
                <c:pt idx="3">
                  <c:v>Zengin-Fakir</c:v>
                </c:pt>
                <c:pt idx="4">
                  <c:v>Sağcı-Solcu</c:v>
                </c:pt>
              </c:strCache>
            </c:strRef>
          </c:cat>
          <c:val>
            <c:numRef>
              <c:f>Sheet1!$D$2:$D$6</c:f>
              <c:numCache>
                <c:formatCode>0.0</c:formatCode>
                <c:ptCount val="5"/>
                <c:pt idx="0">
                  <c:v>25.641025641025639</c:v>
                </c:pt>
                <c:pt idx="1">
                  <c:v>7.6923076923076925</c:v>
                </c:pt>
                <c:pt idx="2">
                  <c:v>5.1282051282051277</c:v>
                </c:pt>
                <c:pt idx="3">
                  <c:v>15.384615384615385</c:v>
                </c:pt>
                <c:pt idx="4">
                  <c:v>46.153846153846153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17-9240-A61C-5C8499A6904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HDP</c:v>
                </c:pt>
              </c:strCache>
            </c:strRef>
          </c:tx>
          <c:spPr>
            <a:solidFill>
              <a:srgbClr val="FFFFFF">
                <a:lumMod val="50000"/>
              </a:srgb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Laik-Dindar</c:v>
                </c:pt>
                <c:pt idx="1">
                  <c:v>Kentli-Taşralı</c:v>
                </c:pt>
                <c:pt idx="2">
                  <c:v>Batılı-Doğulu</c:v>
                </c:pt>
                <c:pt idx="3">
                  <c:v>Zengin-Fakir</c:v>
                </c:pt>
                <c:pt idx="4">
                  <c:v>Sağcı-Solcu</c:v>
                </c:pt>
              </c:strCache>
            </c:strRef>
          </c:cat>
          <c:val>
            <c:numRef>
              <c:f>Sheet1!$E$2:$E$6</c:f>
              <c:numCache>
                <c:formatCode>0.0</c:formatCode>
                <c:ptCount val="5"/>
                <c:pt idx="0">
                  <c:v>41.304347826086953</c:v>
                </c:pt>
                <c:pt idx="1">
                  <c:v>0</c:v>
                </c:pt>
                <c:pt idx="2">
                  <c:v>6.5217391304347823</c:v>
                </c:pt>
                <c:pt idx="3">
                  <c:v>21.739130434782609</c:v>
                </c:pt>
                <c:pt idx="4">
                  <c:v>30.434782608695656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17-9240-A61C-5C8499A6904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522108696"/>
        <c:axId val="522110656"/>
      </c:barChart>
      <c:catAx>
        <c:axId val="5221086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22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tr-TR"/>
          </a:p>
        </c:txPr>
        <c:crossAx val="522110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2110656"/>
        <c:scaling>
          <c:orientation val="minMax"/>
          <c:min val="0"/>
        </c:scaling>
        <c:delete val="1"/>
        <c:axPos val="t"/>
        <c:numFmt formatCode="0.0" sourceLinked="1"/>
        <c:majorTickMark val="out"/>
        <c:minorTickMark val="none"/>
        <c:tickLblPos val="nextTo"/>
        <c:crossAx val="522108696"/>
        <c:crosses val="autoZero"/>
        <c:crossBetween val="between"/>
        <c:majorUnit val="10"/>
      </c:valAx>
      <c:spPr>
        <a:noFill/>
        <a:ln w="25785">
          <a:noFill/>
        </a:ln>
      </c:spPr>
    </c:plotArea>
    <c:legend>
      <c:legendPos val="b"/>
      <c:layout>
        <c:manualLayout>
          <c:xMode val="edge"/>
          <c:yMode val="edge"/>
          <c:x val="0"/>
          <c:y val="0.92344049894839286"/>
          <c:w val="1"/>
          <c:h val="6.05672946525748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0" i="0" u="none" strike="noStrike" baseline="0">
          <a:solidFill>
            <a:schemeClr val="tx1"/>
          </a:solidFill>
          <a:latin typeface="Arial" panose="020B0604020202020204" pitchFamily="34" charset="0"/>
          <a:ea typeface="Verdana"/>
          <a:cs typeface="Arial" panose="020B0604020202020204" pitchFamily="34" charset="0"/>
        </a:defRPr>
      </a:pPr>
      <a:endParaRPr lang="tr-T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59079837825001"/>
          <c:y val="1.27107328699602E-2"/>
          <c:w val="0.55447722361914431"/>
          <c:h val="0.9723502304147579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Yalnız </c:v>
                </c:pt>
              </c:strCache>
            </c:strRef>
          </c:tx>
          <c:spPr>
            <a:solidFill>
              <a:srgbClr val="FF0000"/>
            </a:solidFill>
            <a:ln w="24676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 w="24676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</c:f>
              <c:numCache>
                <c:formatCode>###0.0</c:formatCode>
                <c:ptCount val="1"/>
                <c:pt idx="0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39-8C43-AB14-332576C879F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 Kişi</c:v>
                </c:pt>
              </c:strCache>
            </c:strRef>
          </c:tx>
          <c:spPr>
            <a:solidFill>
              <a:srgbClr val="FF99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Sheet1!$B$3</c:f>
              <c:numCache>
                <c:formatCode>###0.0</c:formatCode>
                <c:ptCount val="1"/>
                <c:pt idx="0">
                  <c:v>22.1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39-8C43-AB14-332576C879F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 Kişi</c:v>
                </c:pt>
              </c:strCache>
            </c:strRef>
          </c:tx>
          <c:spPr>
            <a:solidFill>
              <a:srgbClr val="00808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Sheet1!$B$4</c:f>
              <c:numCache>
                <c:formatCode>###0.0</c:formatCode>
                <c:ptCount val="1"/>
                <c:pt idx="0">
                  <c:v>29.799999999999997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39-8C43-AB14-332576C879F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 Kişi</c:v>
                </c:pt>
              </c:strCache>
            </c:strRef>
          </c:tx>
          <c:spPr>
            <a:solidFill>
              <a:schemeClr val="accent1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Sheet1!$B$5</c:f>
              <c:numCache>
                <c:formatCode>###0.0</c:formatCode>
                <c:ptCount val="1"/>
                <c:pt idx="0">
                  <c:v>29.099999999999998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139-8C43-AB14-332576C879F1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 Kişi ve daha fazla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Sheet1!$B$6</c:f>
              <c:numCache>
                <c:formatCode>0.0</c:formatCode>
                <c:ptCount val="1"/>
                <c:pt idx="0">
                  <c:v>15.900000000000006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139-8C43-AB14-332576C879F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454185224"/>
        <c:axId val="454186008"/>
      </c:barChart>
      <c:catAx>
        <c:axId val="454185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308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tr-TR"/>
          </a:p>
        </c:txPr>
        <c:crossAx val="4541860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5418600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454185224"/>
        <c:crosses val="autoZero"/>
        <c:crossBetween val="between"/>
      </c:valAx>
      <c:spPr>
        <a:noFill/>
        <a:ln w="24676">
          <a:noFill/>
        </a:ln>
      </c:spPr>
    </c:plotArea>
    <c:legend>
      <c:legendPos val="r"/>
      <c:layout>
        <c:manualLayout>
          <c:xMode val="edge"/>
          <c:yMode val="edge"/>
          <c:x val="0.69279348779840788"/>
          <c:y val="1.1303354308265E-2"/>
          <c:w val="0.28542236803620458"/>
          <c:h val="0.95197933609854701"/>
        </c:manualLayout>
      </c:layout>
      <c:overlay val="1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+mj-lt"/>
          <a:ea typeface="Verdana"/>
          <a:cs typeface="Verdana"/>
        </a:defRPr>
      </a:pPr>
      <a:endParaRPr lang="tr-TR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75873360394217"/>
          <c:y val="5.5862563604555354E-2"/>
          <c:w val="0.72180945932222218"/>
          <c:h val="0.84303709633781099"/>
        </c:manualLayout>
      </c:layout>
      <c:pieChart>
        <c:varyColors val="1"/>
        <c:ser>
          <c:idx val="0"/>
          <c:order val="0"/>
          <c:spPr>
            <a:solidFill>
              <a:srgbClr val="FF0000"/>
            </a:solidFill>
            <a:ln w="27026">
              <a:noFill/>
            </a:ln>
          </c:spPr>
          <c:explosion val="3"/>
          <c:dPt>
            <c:idx val="0"/>
            <c:bubble3D val="0"/>
            <c:spPr>
              <a:solidFill>
                <a:srgbClr val="FF0000"/>
              </a:solidFill>
              <a:ln w="27026">
                <a:noFill/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1-44DA-A543-93C7-4E13179B5431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27026">
                <a:noFill/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3-44DA-A543-93C7-4E13179B5431}"/>
              </c:ext>
            </c:extLst>
          </c:dPt>
          <c:dLbls>
            <c:dLbl>
              <c:idx val="0"/>
              <c:layout>
                <c:manualLayout>
                  <c:x val="4.1968017126582224E-3"/>
                  <c:y val="0.24018903338818884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DA-A543-93C7-4E13179B5431}"/>
                </c:ext>
              </c:extLst>
            </c:dLbl>
            <c:dLbl>
              <c:idx val="1"/>
              <c:layout>
                <c:manualLayout>
                  <c:x val="-7.2969536463413634E-3"/>
                  <c:y val="-0.2620428033972682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4DA-A543-93C7-4E13179B5431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Parti</c:v>
                </c:pt>
                <c:pt idx="1">
                  <c:v>Aday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49.4</c:v>
                </c:pt>
                <c:pt idx="1">
                  <c:v>50.6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DA-A543-93C7-4E13179B543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182"/>
      </c:pieChart>
      <c:spPr>
        <a:noFill/>
        <a:ln w="27026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600" b="0" i="0" u="none" strike="noStrike" baseline="0">
          <a:solidFill>
            <a:schemeClr val="tx1"/>
          </a:solidFill>
          <a:latin typeface="Arial" panose="020B0604020202020204" pitchFamily="34" charset="0"/>
          <a:ea typeface="Verdana"/>
          <a:cs typeface="Arial" panose="020B0604020202020204" pitchFamily="34" charset="0"/>
        </a:defRPr>
      </a:pPr>
      <a:endParaRPr lang="tr-TR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131429841128765"/>
          <c:y val="3.2344889910643999E-2"/>
          <c:w val="0.5395056867319753"/>
          <c:h val="0.860709588435359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 w="25785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numFmt formatCode="0.0" sourceLinked="0"/>
            <c:spPr>
              <a:noFill/>
              <a:ln w="2578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Çalışkan </c:v>
                </c:pt>
                <c:pt idx="1">
                  <c:v>İnançlı Müslüman </c:v>
                </c:pt>
                <c:pt idx="2">
                  <c:v>Dürüst ve namuslu </c:v>
                </c:pt>
                <c:pt idx="3">
                  <c:v>Aktif siyasi geçmiş</c:v>
                </c:pt>
                <c:pt idx="4">
                  <c:v>İyi projeler</c:v>
                </c:pt>
                <c:pt idx="5">
                  <c:v>Başarılı bir iş insanı</c:v>
                </c:pt>
                <c:pt idx="6">
                  <c:v>Genç ve dinamik</c:v>
                </c:pt>
                <c:pt idx="7">
                  <c:v>Köklü bir aile geçmişi </c:v>
                </c:pt>
              </c:strCache>
            </c:strRef>
          </c:cat>
          <c:val>
            <c:numRef>
              <c:f>Sheet1!$B$2:$B$9</c:f>
              <c:numCache>
                <c:formatCode>###0.0</c:formatCode>
                <c:ptCount val="8"/>
                <c:pt idx="0">
                  <c:v>52.183406113537124</c:v>
                </c:pt>
                <c:pt idx="1">
                  <c:v>36.462882096069869</c:v>
                </c:pt>
                <c:pt idx="2">
                  <c:v>32.096069868995635</c:v>
                </c:pt>
                <c:pt idx="3">
                  <c:v>29.475982532751093</c:v>
                </c:pt>
                <c:pt idx="4">
                  <c:v>27.074235807860266</c:v>
                </c:pt>
                <c:pt idx="5">
                  <c:v>21.615720524017469</c:v>
                </c:pt>
                <c:pt idx="6">
                  <c:v>15.938864628820962</c:v>
                </c:pt>
                <c:pt idx="7">
                  <c:v>7.2052401746724897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D6-5B4D-AAC4-567F9946243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Çalışkan </c:v>
                </c:pt>
                <c:pt idx="1">
                  <c:v>İnançlı Müslüman </c:v>
                </c:pt>
                <c:pt idx="2">
                  <c:v>Dürüst ve namuslu </c:v>
                </c:pt>
                <c:pt idx="3">
                  <c:v>Aktif siyasi geçmiş</c:v>
                </c:pt>
                <c:pt idx="4">
                  <c:v>İyi projeler</c:v>
                </c:pt>
                <c:pt idx="5">
                  <c:v>Başarılı bir iş insanı</c:v>
                </c:pt>
                <c:pt idx="6">
                  <c:v>Genç ve dinamik</c:v>
                </c:pt>
                <c:pt idx="7">
                  <c:v>Köklü bir aile geçmişi </c:v>
                </c:pt>
              </c:strCache>
            </c:strRef>
          </c:cat>
          <c:val>
            <c:numRef>
              <c:f>Sheet1!$C$2:$C$9</c:f>
              <c:numCache>
                <c:formatCode>#,##0.0</c:formatCode>
                <c:ptCount val="8"/>
                <c:pt idx="0">
                  <c:v>55.6</c:v>
                </c:pt>
                <c:pt idx="1">
                  <c:v>25.3</c:v>
                </c:pt>
                <c:pt idx="2">
                  <c:v>51.4</c:v>
                </c:pt>
                <c:pt idx="3">
                  <c:v>27.7</c:v>
                </c:pt>
                <c:pt idx="5">
                  <c:v>26.6</c:v>
                </c:pt>
                <c:pt idx="6">
                  <c:v>34.200000000000003</c:v>
                </c:pt>
                <c:pt idx="7">
                  <c:v>17.2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D6-5B4D-AAC4-567F9946243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522108304"/>
        <c:axId val="468536512"/>
      </c:barChart>
      <c:catAx>
        <c:axId val="5221083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22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tr-TR"/>
          </a:p>
        </c:txPr>
        <c:crossAx val="4685365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68536512"/>
        <c:scaling>
          <c:orientation val="minMax"/>
          <c:max val="75"/>
          <c:min val="0"/>
        </c:scaling>
        <c:delete val="1"/>
        <c:axPos val="t"/>
        <c:numFmt formatCode="###0.0" sourceLinked="1"/>
        <c:majorTickMark val="out"/>
        <c:minorTickMark val="none"/>
        <c:tickLblPos val="nextTo"/>
        <c:crossAx val="522108304"/>
        <c:crosses val="autoZero"/>
        <c:crossBetween val="between"/>
        <c:majorUnit val="10"/>
      </c:valAx>
      <c:spPr>
        <a:noFill/>
        <a:ln w="25785">
          <a:noFill/>
        </a:ln>
      </c:spPr>
    </c:plotArea>
    <c:legend>
      <c:legendPos val="b"/>
      <c:layout>
        <c:manualLayout>
          <c:xMode val="edge"/>
          <c:yMode val="edge"/>
          <c:x val="0.13376311709010916"/>
          <c:y val="0.92607076780230235"/>
          <c:w val="0.54338161772874904"/>
          <c:h val="5.972886766030315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0" i="0" u="none" strike="noStrike" baseline="0">
          <a:solidFill>
            <a:schemeClr val="tx1"/>
          </a:solidFill>
          <a:latin typeface="Arial" panose="020B0604020202020204" pitchFamily="34" charset="0"/>
          <a:ea typeface="Verdana"/>
          <a:cs typeface="Arial" panose="020B0604020202020204" pitchFamily="34" charset="0"/>
        </a:defRPr>
      </a:pPr>
      <a:endParaRPr lang="tr-TR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092093211234022E-2"/>
          <c:y val="0.10656953031632599"/>
          <c:w val="0.97590790305224862"/>
          <c:h val="0.39088053337517842"/>
        </c:manualLayout>
      </c:layout>
      <c:barChart>
        <c:barDir val="col"/>
        <c:grouping val="clustered"/>
        <c:varyColors val="0"/>
        <c:ser>
          <c:idx val="2"/>
          <c:order val="0"/>
          <c:spPr>
            <a:solidFill>
              <a:srgbClr val="FF0000"/>
            </a:solidFill>
            <a:ln w="24961"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Pt>
            <c:idx val="5"/>
            <c:invertIfNegative val="0"/>
            <c:bubble3D val="0"/>
            <c:spPr>
              <a:solidFill>
                <a:srgbClr val="FF9900"/>
              </a:solidFill>
              <a:ln w="24961">
                <a:noFill/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1-EFAC-8C45-8472-4B76C7563BE6}"/>
              </c:ext>
            </c:extLst>
          </c:dPt>
          <c:dPt>
            <c:idx val="6"/>
            <c:invertIfNegative val="0"/>
            <c:bubble3D val="0"/>
            <c:spPr>
              <a:solidFill>
                <a:srgbClr val="FF9900"/>
              </a:solidFill>
              <a:ln w="24961">
                <a:noFill/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3-EFAC-8C45-8472-4B76C7563BE6}"/>
              </c:ext>
            </c:extLst>
          </c:dPt>
          <c:dPt>
            <c:idx val="7"/>
            <c:invertIfNegative val="0"/>
            <c:bubble3D val="0"/>
            <c:spPr>
              <a:solidFill>
                <a:srgbClr val="FF9900"/>
              </a:solidFill>
              <a:ln w="24961">
                <a:noFill/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5-EFAC-8C45-8472-4B76C7563BE6}"/>
              </c:ext>
            </c:extLst>
          </c:dPt>
          <c:dPt>
            <c:idx val="8"/>
            <c:invertIfNegative val="0"/>
            <c:bubble3D val="0"/>
            <c:spPr>
              <a:solidFill>
                <a:srgbClr val="FF9900"/>
              </a:solidFill>
              <a:ln w="24961">
                <a:noFill/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7-EFAC-8C45-8472-4B76C7563BE6}"/>
              </c:ext>
            </c:extLst>
          </c:dPt>
          <c:dPt>
            <c:idx val="9"/>
            <c:invertIfNegative val="0"/>
            <c:bubble3D val="0"/>
            <c:spPr>
              <a:solidFill>
                <a:srgbClr val="FF9900"/>
              </a:solidFill>
              <a:ln w="24961">
                <a:noFill/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9-EFAC-8C45-8472-4B76C7563BE6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24961">
                <a:noFill/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B-EFAC-8C45-8472-4B76C7563BE6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2"/>
              </a:solidFill>
              <a:ln w="24961">
                <a:noFill/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D-EFAC-8C45-8472-4B76C7563BE6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2"/>
              </a:solidFill>
              <a:ln w="24961">
                <a:noFill/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F-EFAC-8C45-8472-4B76C7563BE6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2"/>
              </a:solidFill>
              <a:ln w="24961">
                <a:noFill/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11-EFAC-8C45-8472-4B76C7563BE6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2"/>
              </a:solidFill>
              <a:ln w="24961">
                <a:noFill/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13-EFAC-8C45-8472-4B76C7563BE6}"/>
              </c:ext>
            </c:extLst>
          </c:dPt>
          <c:dPt>
            <c:idx val="15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24961">
                <a:noFill/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15-EFAC-8C45-8472-4B76C7563BE6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24961">
                <a:noFill/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17-EFAC-8C45-8472-4B76C7563BE6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24961">
                <a:noFill/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19-EFAC-8C45-8472-4B76C7563BE6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24961">
                <a:noFill/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1B-EFAC-8C45-8472-4B76C7563BE6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24961">
                <a:noFill/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1D-EFAC-8C45-8472-4B76C7563BE6}"/>
              </c:ext>
            </c:extLst>
          </c:dPt>
          <c:dPt>
            <c:idx val="20"/>
            <c:invertIfNegative val="0"/>
            <c:bubble3D val="0"/>
            <c:spPr>
              <a:solidFill>
                <a:schemeClr val="bg2"/>
              </a:solidFill>
              <a:ln w="24961">
                <a:noFill/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1F-EFAC-8C45-8472-4B76C7563BE6}"/>
              </c:ext>
            </c:extLst>
          </c:dPt>
          <c:dPt>
            <c:idx val="21"/>
            <c:invertIfNegative val="0"/>
            <c:bubble3D val="0"/>
            <c:spPr>
              <a:solidFill>
                <a:schemeClr val="bg2"/>
              </a:solidFill>
              <a:ln w="24961">
                <a:noFill/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21-EFAC-8C45-8472-4B76C7563BE6}"/>
              </c:ext>
            </c:extLst>
          </c:dPt>
          <c:dPt>
            <c:idx val="22"/>
            <c:invertIfNegative val="0"/>
            <c:bubble3D val="0"/>
            <c:spPr>
              <a:solidFill>
                <a:schemeClr val="bg2"/>
              </a:solidFill>
              <a:ln w="24961">
                <a:noFill/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23-EFAC-8C45-8472-4B76C7563BE6}"/>
              </c:ext>
            </c:extLst>
          </c:dPt>
          <c:dPt>
            <c:idx val="23"/>
            <c:invertIfNegative val="0"/>
            <c:bubble3D val="0"/>
            <c:spPr>
              <a:solidFill>
                <a:schemeClr val="bg2"/>
              </a:solidFill>
              <a:ln w="24961">
                <a:noFill/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25-EFAC-8C45-8472-4B76C7563BE6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2"/>
              </a:solidFill>
              <a:ln w="24961">
                <a:noFill/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27-EFAC-8C45-8472-4B76C7563BE6}"/>
              </c:ext>
            </c:extLst>
          </c:dPt>
          <c:dPt>
            <c:idx val="25"/>
            <c:invertIfNegative val="0"/>
            <c:bubble3D val="0"/>
            <c:spPr>
              <a:solidFill>
                <a:schemeClr val="bg2"/>
              </a:solidFill>
              <a:ln w="24961">
                <a:noFill/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29-EFAC-8C45-8472-4B76C7563BE6}"/>
              </c:ext>
            </c:extLst>
          </c:dPt>
          <c:dPt>
            <c:idx val="26"/>
            <c:invertIfNegative val="0"/>
            <c:bubble3D val="0"/>
            <c:spPr>
              <a:solidFill>
                <a:schemeClr val="bg2"/>
              </a:solidFill>
              <a:ln w="24961">
                <a:noFill/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2B-EFAC-8C45-8472-4B76C7563BE6}"/>
              </c:ext>
            </c:extLst>
          </c:dPt>
          <c:dPt>
            <c:idx val="27"/>
            <c:invertIfNegative val="0"/>
            <c:bubble3D val="0"/>
            <c:spPr>
              <a:solidFill>
                <a:schemeClr val="bg2"/>
              </a:solidFill>
              <a:ln w="24961">
                <a:noFill/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2D-EFAC-8C45-8472-4B76C7563BE6}"/>
              </c:ext>
            </c:extLst>
          </c:dPt>
          <c:dPt>
            <c:idx val="28"/>
            <c:invertIfNegative val="0"/>
            <c:bubble3D val="0"/>
            <c:spPr>
              <a:solidFill>
                <a:schemeClr val="bg2"/>
              </a:solidFill>
              <a:ln w="24961">
                <a:noFill/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2F-EFAC-8C45-8472-4B76C7563BE6}"/>
              </c:ext>
            </c:extLst>
          </c:dPt>
          <c:dPt>
            <c:idx val="29"/>
            <c:invertIfNegative val="0"/>
            <c:bubble3D val="0"/>
            <c:spPr>
              <a:solidFill>
                <a:schemeClr val="bg2"/>
              </a:solidFill>
              <a:ln w="24961">
                <a:noFill/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31-EFAC-8C45-8472-4B76C7563BE6}"/>
              </c:ext>
            </c:extLst>
          </c:dPt>
          <c:dLbls>
            <c:dLbl>
              <c:idx val="0"/>
              <c:layout>
                <c:manualLayout>
                  <c:x val="1.4461315979754157E-3"/>
                  <c:y val="-2.848969937459175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EFAC-8C45-8472-4B76C7563BE6}"/>
                </c:ext>
              </c:extLst>
            </c:dLbl>
            <c:spPr>
              <a:noFill/>
              <a:ln w="24961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Sheet1!$B$4:$B$19</c:f>
              <c:strCache>
                <c:ptCount val="16"/>
                <c:pt idx="0">
                  <c:v>İnançlı Müslüman </c:v>
                </c:pt>
                <c:pt idx="1">
                  <c:v>Çalışkan</c:v>
                </c:pt>
                <c:pt idx="2">
                  <c:v>Aktif siyasi geçmiş</c:v>
                </c:pt>
                <c:pt idx="3">
                  <c:v>İyi projeler</c:v>
                </c:pt>
                <c:pt idx="4">
                  <c:v>Başarılı bir iş insanı</c:v>
                </c:pt>
                <c:pt idx="5">
                  <c:v>Çalışkan </c:v>
                </c:pt>
                <c:pt idx="6">
                  <c:v>Dürüst ve namuslu </c:v>
                </c:pt>
                <c:pt idx="7">
                  <c:v>İyi projeler</c:v>
                </c:pt>
                <c:pt idx="8">
                  <c:v>Başarılı bir iş insanı </c:v>
                </c:pt>
                <c:pt idx="9">
                  <c:v>Genç ve dinamik </c:v>
                </c:pt>
                <c:pt idx="10">
                  <c:v>Çalışkan </c:v>
                </c:pt>
                <c:pt idx="11">
                  <c:v>Dürüst ve namuslu </c:v>
                </c:pt>
                <c:pt idx="12">
                  <c:v>Aktif siyasi geçmiş</c:v>
                </c:pt>
                <c:pt idx="13">
                  <c:v>Genç ve dinamik </c:v>
                </c:pt>
                <c:pt idx="14">
                  <c:v>İyi projeler</c:v>
                </c:pt>
                <c:pt idx="15">
                  <c:v>Başarılı bir iş insanı</c:v>
                </c:pt>
              </c:strCache>
            </c:strRef>
          </c:cat>
          <c:val>
            <c:numRef>
              <c:f>Sheet1!$C$4:$C$19</c:f>
              <c:numCache>
                <c:formatCode>###0.0</c:formatCode>
                <c:ptCount val="16"/>
                <c:pt idx="0">
                  <c:v>49.077490774907751</c:v>
                </c:pt>
                <c:pt idx="1">
                  <c:v>40.221402214022142</c:v>
                </c:pt>
                <c:pt idx="2">
                  <c:v>32.103321033210328</c:v>
                </c:pt>
                <c:pt idx="3">
                  <c:v>27.306273062730629</c:v>
                </c:pt>
                <c:pt idx="4">
                  <c:v>18.081180811808117</c:v>
                </c:pt>
                <c:pt idx="5">
                  <c:v>73</c:v>
                </c:pt>
                <c:pt idx="6">
                  <c:v>60</c:v>
                </c:pt>
                <c:pt idx="7">
                  <c:v>28.000000000000004</c:v>
                </c:pt>
                <c:pt idx="8">
                  <c:v>28.000000000000004</c:v>
                </c:pt>
                <c:pt idx="9">
                  <c:v>22</c:v>
                </c:pt>
                <c:pt idx="10">
                  <c:v>65.517241379310349</c:v>
                </c:pt>
                <c:pt idx="11">
                  <c:v>60.919540229885058</c:v>
                </c:pt>
                <c:pt idx="12">
                  <c:v>32.183908045977013</c:v>
                </c:pt>
                <c:pt idx="13">
                  <c:v>29.885057471264371</c:v>
                </c:pt>
                <c:pt idx="14">
                  <c:v>25.287356321839084</c:v>
                </c:pt>
                <c:pt idx="15">
                  <c:v>25.287356321839084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3-EFAC-8C45-8472-4B76C7563BE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468537296"/>
        <c:axId val="468537688"/>
      </c:barChart>
      <c:catAx>
        <c:axId val="46853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27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tr-TR"/>
          </a:p>
        </c:txPr>
        <c:crossAx val="4685376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68537688"/>
        <c:scaling>
          <c:orientation val="minMax"/>
        </c:scaling>
        <c:delete val="1"/>
        <c:axPos val="l"/>
        <c:numFmt formatCode="###0.0" sourceLinked="1"/>
        <c:majorTickMark val="out"/>
        <c:minorTickMark val="none"/>
        <c:tickLblPos val="nextTo"/>
        <c:crossAx val="4685372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 panose="020B0604020202020204" pitchFamily="34" charset="0"/>
          <a:ea typeface="Verdana"/>
          <a:cs typeface="Arial" panose="020B0604020202020204" pitchFamily="34" charset="0"/>
        </a:defRPr>
      </a:pPr>
      <a:endParaRPr lang="tr-TR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97354277197699"/>
          <c:y val="1.8420405283726501E-2"/>
          <c:w val="0.76571274575361603"/>
          <c:h val="0.7884580814279870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Evet, düşünüyorum</c:v>
                </c:pt>
              </c:strCache>
            </c:strRef>
          </c:tx>
          <c:spPr>
            <a:solidFill>
              <a:srgbClr val="FF0000"/>
            </a:solidFill>
            <a:ln w="24368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numFmt formatCode="0.0" sourceLinked="0"/>
            <c:spPr>
              <a:noFill/>
              <a:ln w="24368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2015</c:v>
                </c:pt>
              </c:numCache>
            </c:numRef>
          </c:cat>
          <c:val>
            <c:numRef>
              <c:f>Sheet1!$B$2:$B$5</c:f>
              <c:numCache>
                <c:formatCode>0.0</c:formatCode>
                <c:ptCount val="4"/>
                <c:pt idx="0" formatCode="General">
                  <c:v>30.8</c:v>
                </c:pt>
                <c:pt idx="1">
                  <c:v>50.6</c:v>
                </c:pt>
                <c:pt idx="2">
                  <c:v>50</c:v>
                </c:pt>
                <c:pt idx="3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3E-4F48-BFA1-8A373E07073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Hayır, düşünmüyorum</c:v>
                </c:pt>
              </c:strCache>
            </c:strRef>
          </c:tx>
          <c:spPr>
            <a:solidFill>
              <a:srgbClr val="FF99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2015</c:v>
                </c:pt>
              </c:numCache>
            </c:numRef>
          </c:cat>
          <c:val>
            <c:numRef>
              <c:f>Sheet1!$C$2:$C$5</c:f>
              <c:numCache>
                <c:formatCode>0.0</c:formatCode>
                <c:ptCount val="4"/>
                <c:pt idx="0" formatCode="General">
                  <c:v>44.6</c:v>
                </c:pt>
                <c:pt idx="1">
                  <c:v>30</c:v>
                </c:pt>
                <c:pt idx="2">
                  <c:v>33</c:v>
                </c:pt>
                <c:pt idx="3" formatCode="General">
                  <c:v>23.1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3E-4F48-BFA1-8A373E07073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Fikrim yok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2015</c:v>
                </c:pt>
              </c:numCache>
            </c:numRef>
          </c:cat>
          <c:val>
            <c:numRef>
              <c:f>Sheet1!$D$2:$D$5</c:f>
              <c:numCache>
                <c:formatCode>0.0</c:formatCode>
                <c:ptCount val="4"/>
                <c:pt idx="0" formatCode="General">
                  <c:v>24.6</c:v>
                </c:pt>
                <c:pt idx="1">
                  <c:v>19.399999999999999</c:v>
                </c:pt>
                <c:pt idx="2">
                  <c:v>17</c:v>
                </c:pt>
                <c:pt idx="3" formatCode="General">
                  <c:v>11.9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3E-4F48-BFA1-8A373E07073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522096936"/>
        <c:axId val="522095760"/>
      </c:barChart>
      <c:catAx>
        <c:axId val="5220969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tr-TR"/>
          </a:p>
        </c:txPr>
        <c:crossAx val="5220957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2095760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522096936"/>
        <c:crosses val="autoZero"/>
        <c:crossBetween val="between"/>
      </c:valAx>
      <c:spPr>
        <a:noFill/>
        <a:ln w="24368">
          <a:noFill/>
        </a:ln>
      </c:spPr>
    </c:plotArea>
    <c:legend>
      <c:legendPos val="b"/>
      <c:layout>
        <c:manualLayout>
          <c:xMode val="edge"/>
          <c:yMode val="edge"/>
          <c:x val="8.2480365429482186E-2"/>
          <c:y val="0.84429076918892876"/>
          <c:w val="0.88220517426784895"/>
          <c:h val="9.6590513520287496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0" i="0" u="none" strike="noStrike" baseline="0">
          <a:solidFill>
            <a:schemeClr val="tx1"/>
          </a:solidFill>
          <a:latin typeface="Arial" panose="020B0604020202020204" pitchFamily="34" charset="0"/>
          <a:ea typeface="Verdana"/>
          <a:cs typeface="Arial" panose="020B0604020202020204" pitchFamily="34" charset="0"/>
        </a:defRPr>
      </a:pPr>
      <a:endParaRPr lang="tr-TR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88288131480957E-2"/>
          <c:y val="2.4107756760395872E-2"/>
          <c:w val="0.85251563868054914"/>
          <c:h val="0.90581087632874635"/>
        </c:manualLayout>
      </c:layout>
      <c:barChart>
        <c:barDir val="bar"/>
        <c:grouping val="stacked"/>
        <c:varyColors val="0"/>
        <c:ser>
          <c:idx val="2"/>
          <c:order val="0"/>
          <c:tx>
            <c:strRef>
              <c:f>Sayfa1!$C$14</c:f>
              <c:strCache>
                <c:ptCount val="1"/>
                <c:pt idx="0">
                  <c:v>Evet, düşünüyorum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3"/>
              <c:layout>
                <c:manualLayout>
                  <c:x val="2.301033109511059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20-DE4A-95B4-AC27D4BDCB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Sayfa1!$B$15:$B$30</c:f>
              <c:numCache>
                <c:formatCode>General</c:formatCode>
                <c:ptCount val="16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2015</c:v>
                </c:pt>
                <c:pt idx="4">
                  <c:v>2018</c:v>
                </c:pt>
                <c:pt idx="5">
                  <c:v>2017</c:v>
                </c:pt>
                <c:pt idx="6">
                  <c:v>2016</c:v>
                </c:pt>
                <c:pt idx="7">
                  <c:v>2015</c:v>
                </c:pt>
                <c:pt idx="8">
                  <c:v>2018</c:v>
                </c:pt>
                <c:pt idx="9">
                  <c:v>2017</c:v>
                </c:pt>
                <c:pt idx="10">
                  <c:v>2016</c:v>
                </c:pt>
                <c:pt idx="11">
                  <c:v>2015</c:v>
                </c:pt>
                <c:pt idx="12">
                  <c:v>2018</c:v>
                </c:pt>
                <c:pt idx="13">
                  <c:v>2017</c:v>
                </c:pt>
                <c:pt idx="14">
                  <c:v>2016</c:v>
                </c:pt>
                <c:pt idx="15">
                  <c:v>2015</c:v>
                </c:pt>
              </c:numCache>
            </c:numRef>
          </c:cat>
          <c:val>
            <c:numRef>
              <c:f>Sayfa1!$C$15:$C$30</c:f>
              <c:numCache>
                <c:formatCode>#,##0.0</c:formatCode>
                <c:ptCount val="16"/>
                <c:pt idx="0" formatCode="###0.0">
                  <c:v>19.021739130434785</c:v>
                </c:pt>
                <c:pt idx="1">
                  <c:v>33.568075117370896</c:v>
                </c:pt>
                <c:pt idx="2" formatCode="0.0">
                  <c:v>34.700000000000003</c:v>
                </c:pt>
                <c:pt idx="3" formatCode="0.0">
                  <c:v>51.5</c:v>
                </c:pt>
                <c:pt idx="4" formatCode="###0.0">
                  <c:v>41.474654377880185</c:v>
                </c:pt>
                <c:pt idx="5">
                  <c:v>77.898550724637687</c:v>
                </c:pt>
                <c:pt idx="6" formatCode="0.0">
                  <c:v>80.400000000000006</c:v>
                </c:pt>
                <c:pt idx="7" formatCode="0.0">
                  <c:v>75.599999999999994</c:v>
                </c:pt>
                <c:pt idx="8" formatCode="0.0">
                  <c:v>26.315789473684209</c:v>
                </c:pt>
                <c:pt idx="9" formatCode="0.0">
                  <c:v>56.666666666666664</c:v>
                </c:pt>
                <c:pt idx="10" formatCode="0.0">
                  <c:v>56.4</c:v>
                </c:pt>
                <c:pt idx="11" formatCode="0.0">
                  <c:v>69.5</c:v>
                </c:pt>
                <c:pt idx="12" formatCode="0.0">
                  <c:v>46</c:v>
                </c:pt>
                <c:pt idx="13" formatCode="0.0">
                  <c:v>80.555555555555557</c:v>
                </c:pt>
                <c:pt idx="14" formatCode="0.0">
                  <c:v>77</c:v>
                </c:pt>
                <c:pt idx="15" formatCode="0.0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20-DE4A-95B4-AC27D4BDCB07}"/>
            </c:ext>
          </c:extLst>
        </c:ser>
        <c:ser>
          <c:idx val="3"/>
          <c:order val="1"/>
          <c:tx>
            <c:strRef>
              <c:f>Sayfa1!$D$14</c:f>
              <c:strCache>
                <c:ptCount val="1"/>
                <c:pt idx="0">
                  <c:v>Hayır, düşünmüyorum</c:v>
                </c:pt>
              </c:strCache>
            </c:strRef>
          </c:tx>
          <c:spPr>
            <a:solidFill>
              <a:srgbClr val="FF99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Sayfa1!$B$15:$B$30</c:f>
              <c:numCache>
                <c:formatCode>General</c:formatCode>
                <c:ptCount val="16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2015</c:v>
                </c:pt>
                <c:pt idx="4">
                  <c:v>2018</c:v>
                </c:pt>
                <c:pt idx="5">
                  <c:v>2017</c:v>
                </c:pt>
                <c:pt idx="6">
                  <c:v>2016</c:v>
                </c:pt>
                <c:pt idx="7">
                  <c:v>2015</c:v>
                </c:pt>
                <c:pt idx="8">
                  <c:v>2018</c:v>
                </c:pt>
                <c:pt idx="9">
                  <c:v>2017</c:v>
                </c:pt>
                <c:pt idx="10">
                  <c:v>2016</c:v>
                </c:pt>
                <c:pt idx="11">
                  <c:v>2015</c:v>
                </c:pt>
                <c:pt idx="12">
                  <c:v>2018</c:v>
                </c:pt>
                <c:pt idx="13">
                  <c:v>2017</c:v>
                </c:pt>
                <c:pt idx="14">
                  <c:v>2016</c:v>
                </c:pt>
                <c:pt idx="15">
                  <c:v>2015</c:v>
                </c:pt>
              </c:numCache>
            </c:numRef>
          </c:cat>
          <c:val>
            <c:numRef>
              <c:f>Sayfa1!$D$15:$D$30</c:f>
              <c:numCache>
                <c:formatCode>#,##0.0</c:formatCode>
                <c:ptCount val="16"/>
                <c:pt idx="0" formatCode="###0.0">
                  <c:v>60.054347826086953</c:v>
                </c:pt>
                <c:pt idx="1">
                  <c:v>45.070422535211264</c:v>
                </c:pt>
                <c:pt idx="2" formatCode="0.0">
                  <c:v>49.3</c:v>
                </c:pt>
                <c:pt idx="3" formatCode="0.0">
                  <c:v>34.200000000000003</c:v>
                </c:pt>
                <c:pt idx="4" formatCode="###0.0">
                  <c:v>39.170506912442399</c:v>
                </c:pt>
                <c:pt idx="5">
                  <c:v>11.956521739130435</c:v>
                </c:pt>
                <c:pt idx="6" formatCode="0.0">
                  <c:v>12.1</c:v>
                </c:pt>
                <c:pt idx="7" formatCode="0.0">
                  <c:v>14.4</c:v>
                </c:pt>
                <c:pt idx="8" formatCode="0.0">
                  <c:v>43.15789473684211</c:v>
                </c:pt>
                <c:pt idx="9" formatCode="0.0">
                  <c:v>22.5</c:v>
                </c:pt>
                <c:pt idx="10" formatCode="0.0">
                  <c:v>25.5</c:v>
                </c:pt>
                <c:pt idx="11" formatCode="0.0">
                  <c:v>16.399999999999999</c:v>
                </c:pt>
                <c:pt idx="12" formatCode="0.0">
                  <c:v>27</c:v>
                </c:pt>
                <c:pt idx="13" formatCode="0.0">
                  <c:v>8.3333333333333339</c:v>
                </c:pt>
                <c:pt idx="14" formatCode="0.0">
                  <c:v>6.6</c:v>
                </c:pt>
                <c:pt idx="15" formatCode="0.0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20-DE4A-95B4-AC27D4BDCB07}"/>
            </c:ext>
          </c:extLst>
        </c:ser>
        <c:ser>
          <c:idx val="0"/>
          <c:order val="2"/>
          <c:tx>
            <c:strRef>
              <c:f>Sayfa1!$E$14</c:f>
              <c:strCache>
                <c:ptCount val="1"/>
                <c:pt idx="0">
                  <c:v>Fikrim yok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Sayfa1!$B$15:$B$30</c:f>
              <c:numCache>
                <c:formatCode>General</c:formatCode>
                <c:ptCount val="16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2015</c:v>
                </c:pt>
                <c:pt idx="4">
                  <c:v>2018</c:v>
                </c:pt>
                <c:pt idx="5">
                  <c:v>2017</c:v>
                </c:pt>
                <c:pt idx="6">
                  <c:v>2016</c:v>
                </c:pt>
                <c:pt idx="7">
                  <c:v>2015</c:v>
                </c:pt>
                <c:pt idx="8">
                  <c:v>2018</c:v>
                </c:pt>
                <c:pt idx="9">
                  <c:v>2017</c:v>
                </c:pt>
                <c:pt idx="10">
                  <c:v>2016</c:v>
                </c:pt>
                <c:pt idx="11">
                  <c:v>2015</c:v>
                </c:pt>
                <c:pt idx="12">
                  <c:v>2018</c:v>
                </c:pt>
                <c:pt idx="13">
                  <c:v>2017</c:v>
                </c:pt>
                <c:pt idx="14">
                  <c:v>2016</c:v>
                </c:pt>
                <c:pt idx="15">
                  <c:v>2015</c:v>
                </c:pt>
              </c:numCache>
            </c:numRef>
          </c:cat>
          <c:val>
            <c:numRef>
              <c:f>Sayfa1!$E$15:$E$30</c:f>
              <c:numCache>
                <c:formatCode>#,##0.0</c:formatCode>
                <c:ptCount val="16"/>
                <c:pt idx="0" formatCode="###0.0">
                  <c:v>20.923913043478262</c:v>
                </c:pt>
                <c:pt idx="1">
                  <c:v>21.36150234741784</c:v>
                </c:pt>
                <c:pt idx="2" formatCode="0.0">
                  <c:v>16</c:v>
                </c:pt>
                <c:pt idx="3" formatCode="0.0">
                  <c:v>14.3</c:v>
                </c:pt>
                <c:pt idx="4" formatCode="###0.0">
                  <c:v>19.35483870967742</c:v>
                </c:pt>
                <c:pt idx="5">
                  <c:v>10.144927536231885</c:v>
                </c:pt>
                <c:pt idx="6" formatCode="0.0">
                  <c:v>7.5</c:v>
                </c:pt>
                <c:pt idx="7" formatCode="0.0">
                  <c:v>10</c:v>
                </c:pt>
                <c:pt idx="8" formatCode="0.0">
                  <c:v>30.526315789473685</c:v>
                </c:pt>
                <c:pt idx="9" formatCode="0.0">
                  <c:v>20.833333333333332</c:v>
                </c:pt>
                <c:pt idx="10" formatCode="0.0">
                  <c:v>18.2</c:v>
                </c:pt>
                <c:pt idx="11" formatCode="0.0">
                  <c:v>14.1</c:v>
                </c:pt>
                <c:pt idx="12" formatCode="0.0">
                  <c:v>27</c:v>
                </c:pt>
                <c:pt idx="13" formatCode="0.0">
                  <c:v>11.111111111111111</c:v>
                </c:pt>
                <c:pt idx="14" formatCode="0.0">
                  <c:v>16.399999999999999</c:v>
                </c:pt>
                <c:pt idx="15" formatCode="0.0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620-DE4A-95B4-AC27D4BDCB0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522099680"/>
        <c:axId val="522105168"/>
      </c:barChart>
      <c:catAx>
        <c:axId val="5220996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tr-TR"/>
          </a:p>
        </c:txPr>
        <c:crossAx val="522105168"/>
        <c:crosses val="autoZero"/>
        <c:auto val="1"/>
        <c:lblAlgn val="ctr"/>
        <c:lblOffset val="100"/>
        <c:noMultiLvlLbl val="0"/>
      </c:catAx>
      <c:valAx>
        <c:axId val="522105168"/>
        <c:scaling>
          <c:orientation val="minMax"/>
          <c:max val="100"/>
        </c:scaling>
        <c:delete val="1"/>
        <c:axPos val="t"/>
        <c:numFmt formatCode="###0.0" sourceLinked="1"/>
        <c:majorTickMark val="none"/>
        <c:minorTickMark val="none"/>
        <c:tickLblPos val="nextTo"/>
        <c:crossAx val="522099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3284949333293321"/>
          <c:w val="0.96665994177030912"/>
          <c:h val="5.8522306958156009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tr-TR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97354277197699"/>
          <c:y val="1.8420405283726501E-2"/>
          <c:w val="0.76571274575361603"/>
          <c:h val="0.7884580814279870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Evet</c:v>
                </c:pt>
              </c:strCache>
            </c:strRef>
          </c:tx>
          <c:spPr>
            <a:solidFill>
              <a:srgbClr val="FF0000"/>
            </a:solidFill>
            <a:ln w="24368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2"/>
              <c:layout>
                <c:manualLayout>
                  <c:x val="-6.7187750743744525E-3"/>
                  <c:y val="8.6168818644410188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484-ED45-902B-E86A4C1BA8F5}"/>
                </c:ext>
              </c:extLst>
            </c:dLbl>
            <c:numFmt formatCode="0.0" sourceLinked="0"/>
            <c:spPr>
              <a:noFill/>
              <a:ln w="24368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2018</c:v>
                </c:pt>
                <c:pt idx="1">
                  <c:v>2017</c:v>
                </c:pt>
                <c:pt idx="2">
                  <c:v>2018</c:v>
                </c:pt>
                <c:pt idx="3">
                  <c:v>2017</c:v>
                </c:pt>
                <c:pt idx="4">
                  <c:v>2018</c:v>
                </c:pt>
                <c:pt idx="5">
                  <c:v>2017</c:v>
                </c:pt>
                <c:pt idx="6">
                  <c:v>2018</c:v>
                </c:pt>
                <c:pt idx="7">
                  <c:v>2017</c:v>
                </c:pt>
                <c:pt idx="8">
                  <c:v>2018</c:v>
                </c:pt>
                <c:pt idx="9">
                  <c:v>2017</c:v>
                </c:pt>
              </c:numCache>
            </c:numRef>
          </c:cat>
          <c:val>
            <c:numRef>
              <c:f>Sheet1!$B$2:$B$11</c:f>
              <c:numCache>
                <c:formatCode>#,##0.0</c:formatCode>
                <c:ptCount val="10"/>
                <c:pt idx="0">
                  <c:v>28.6</c:v>
                </c:pt>
                <c:pt idx="1">
                  <c:v>43.2</c:v>
                </c:pt>
                <c:pt idx="2" formatCode="###0.0">
                  <c:v>13.315217391304349</c:v>
                </c:pt>
                <c:pt idx="3">
                  <c:v>24.88262910798122</c:v>
                </c:pt>
                <c:pt idx="4" formatCode="###0.0">
                  <c:v>42.396313364055302</c:v>
                </c:pt>
                <c:pt idx="5">
                  <c:v>69.20289855072464</c:v>
                </c:pt>
                <c:pt idx="6" formatCode="###0.0">
                  <c:v>29.473684210526311</c:v>
                </c:pt>
                <c:pt idx="7">
                  <c:v>59.166666666666664</c:v>
                </c:pt>
                <c:pt idx="8" formatCode="###0.0">
                  <c:v>44</c:v>
                </c:pt>
                <c:pt idx="9">
                  <c:v>69.444444444444443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84-ED45-902B-E86A4C1BA8F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Hayır</c:v>
                </c:pt>
              </c:strCache>
            </c:strRef>
          </c:tx>
          <c:spPr>
            <a:solidFill>
              <a:srgbClr val="FF99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2018</c:v>
                </c:pt>
                <c:pt idx="1">
                  <c:v>2017</c:v>
                </c:pt>
                <c:pt idx="2">
                  <c:v>2018</c:v>
                </c:pt>
                <c:pt idx="3">
                  <c:v>2017</c:v>
                </c:pt>
                <c:pt idx="4">
                  <c:v>2018</c:v>
                </c:pt>
                <c:pt idx="5">
                  <c:v>2017</c:v>
                </c:pt>
                <c:pt idx="6">
                  <c:v>2018</c:v>
                </c:pt>
                <c:pt idx="7">
                  <c:v>2017</c:v>
                </c:pt>
                <c:pt idx="8">
                  <c:v>2018</c:v>
                </c:pt>
                <c:pt idx="9">
                  <c:v>2017</c:v>
                </c:pt>
              </c:numCache>
            </c:numRef>
          </c:cat>
          <c:val>
            <c:numRef>
              <c:f>Sheet1!$C$2:$C$11</c:f>
              <c:numCache>
                <c:formatCode>#,##0.0</c:formatCode>
                <c:ptCount val="10"/>
                <c:pt idx="0">
                  <c:v>51.4</c:v>
                </c:pt>
                <c:pt idx="1">
                  <c:v>39.4</c:v>
                </c:pt>
                <c:pt idx="2" formatCode="###0.0">
                  <c:v>67.934782608695656</c:v>
                </c:pt>
                <c:pt idx="3">
                  <c:v>57.74647887323944</c:v>
                </c:pt>
                <c:pt idx="4" formatCode="###0.0">
                  <c:v>42.396313364055302</c:v>
                </c:pt>
                <c:pt idx="5">
                  <c:v>17.753623188405797</c:v>
                </c:pt>
                <c:pt idx="6" formatCode="###0.0">
                  <c:v>50.526315789473685</c:v>
                </c:pt>
                <c:pt idx="7">
                  <c:v>27.5</c:v>
                </c:pt>
                <c:pt idx="8" formatCode="###0.0">
                  <c:v>36</c:v>
                </c:pt>
                <c:pt idx="9">
                  <c:v>13.888888888888889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84-ED45-902B-E86A4C1BA8F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Fikrim yok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2018</c:v>
                </c:pt>
                <c:pt idx="1">
                  <c:v>2017</c:v>
                </c:pt>
                <c:pt idx="2">
                  <c:v>2018</c:v>
                </c:pt>
                <c:pt idx="3">
                  <c:v>2017</c:v>
                </c:pt>
                <c:pt idx="4">
                  <c:v>2018</c:v>
                </c:pt>
                <c:pt idx="5">
                  <c:v>2017</c:v>
                </c:pt>
                <c:pt idx="6">
                  <c:v>2018</c:v>
                </c:pt>
                <c:pt idx="7">
                  <c:v>2017</c:v>
                </c:pt>
                <c:pt idx="8">
                  <c:v>2018</c:v>
                </c:pt>
                <c:pt idx="9">
                  <c:v>2017</c:v>
                </c:pt>
              </c:numCache>
            </c:numRef>
          </c:cat>
          <c:val>
            <c:numRef>
              <c:f>Sheet1!$D$2:$D$11</c:f>
              <c:numCache>
                <c:formatCode>#,##0.0</c:formatCode>
                <c:ptCount val="10"/>
                <c:pt idx="0">
                  <c:v>20</c:v>
                </c:pt>
                <c:pt idx="1">
                  <c:v>17.399999999999999</c:v>
                </c:pt>
                <c:pt idx="2" formatCode="###0.0">
                  <c:v>18.75</c:v>
                </c:pt>
                <c:pt idx="3">
                  <c:v>17.370892018779344</c:v>
                </c:pt>
                <c:pt idx="4" formatCode="###0.0">
                  <c:v>15.207373271889402</c:v>
                </c:pt>
                <c:pt idx="5">
                  <c:v>13.043478260869565</c:v>
                </c:pt>
                <c:pt idx="6" formatCode="###0.0">
                  <c:v>20</c:v>
                </c:pt>
                <c:pt idx="7">
                  <c:v>13.333333333333334</c:v>
                </c:pt>
                <c:pt idx="8" formatCode="###0.0">
                  <c:v>20</c:v>
                </c:pt>
                <c:pt idx="9">
                  <c:v>16.666666666666668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484-ED45-902B-E86A4C1BA8F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522098896"/>
        <c:axId val="522107128"/>
      </c:barChart>
      <c:catAx>
        <c:axId val="5220988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tr-TR"/>
          </a:p>
        </c:txPr>
        <c:crossAx val="5221071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2107128"/>
        <c:scaling>
          <c:orientation val="minMax"/>
          <c:max val="100"/>
          <c:min val="0"/>
        </c:scaling>
        <c:delete val="1"/>
        <c:axPos val="t"/>
        <c:numFmt formatCode="#,##0.0" sourceLinked="1"/>
        <c:majorTickMark val="out"/>
        <c:minorTickMark val="none"/>
        <c:tickLblPos val="none"/>
        <c:crossAx val="522098896"/>
        <c:crosses val="autoZero"/>
        <c:crossBetween val="between"/>
      </c:valAx>
      <c:spPr>
        <a:noFill/>
        <a:ln w="24368">
          <a:noFill/>
        </a:ln>
      </c:spPr>
    </c:plotArea>
    <c:legend>
      <c:legendPos val="b"/>
      <c:layout>
        <c:manualLayout>
          <c:xMode val="edge"/>
          <c:yMode val="edge"/>
          <c:x val="0.23371322939426484"/>
          <c:y val="0.84737463479260899"/>
          <c:w val="0.67399147008357096"/>
          <c:h val="9.6590513520287496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00" b="0" i="0" u="none" strike="noStrike" baseline="0">
          <a:solidFill>
            <a:schemeClr val="tx1"/>
          </a:solidFill>
          <a:latin typeface="Arial" panose="020B0604020202020204" pitchFamily="34" charset="0"/>
          <a:ea typeface="Verdana"/>
          <a:cs typeface="Arial" panose="020B0604020202020204" pitchFamily="34" charset="0"/>
        </a:defRPr>
      </a:pPr>
      <a:endParaRPr lang="tr-TR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1761270133412829"/>
          <c:y val="2.407921058085373E-2"/>
          <c:w val="0.4560806196831681"/>
          <c:h val="0.890813029074723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Genel</c:v>
                </c:pt>
              </c:strCache>
            </c:strRef>
          </c:tx>
          <c:spPr>
            <a:solidFill>
              <a:srgbClr val="FF0000"/>
            </a:solidFill>
            <a:ln w="25785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numFmt formatCode="0.0" sourceLinked="0"/>
            <c:spPr>
              <a:noFill/>
              <a:ln w="2578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Merkez</c:v>
                </c:pt>
                <c:pt idx="1">
                  <c:v>Sol</c:v>
                </c:pt>
                <c:pt idx="2">
                  <c:v>Milliyetçi sağ</c:v>
                </c:pt>
                <c:pt idx="3">
                  <c:v>Muhafazakar sağ</c:v>
                </c:pt>
                <c:pt idx="4">
                  <c:v>Ulusalcı sol</c:v>
                </c:pt>
                <c:pt idx="5">
                  <c:v>Ilımlı sol</c:v>
                </c:pt>
              </c:strCache>
            </c:strRef>
          </c:cat>
          <c:val>
            <c:numRef>
              <c:f>Sheet1!$B$2:$B$7</c:f>
              <c:numCache>
                <c:formatCode>###0.0</c:formatCode>
                <c:ptCount val="6"/>
                <c:pt idx="0">
                  <c:v>35.664335664335667</c:v>
                </c:pt>
                <c:pt idx="1">
                  <c:v>30.76923076923077</c:v>
                </c:pt>
                <c:pt idx="2">
                  <c:v>15.384615384615385</c:v>
                </c:pt>
                <c:pt idx="3">
                  <c:v>12.587412587412588</c:v>
                </c:pt>
                <c:pt idx="4">
                  <c:v>3.1468531468531471</c:v>
                </c:pt>
                <c:pt idx="5">
                  <c:v>2.4475524475524475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62-F04F-B791-C4B0F9CBF60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522107520"/>
        <c:axId val="522103208"/>
      </c:barChart>
      <c:catAx>
        <c:axId val="5221075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22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tr-TR"/>
          </a:p>
        </c:txPr>
        <c:crossAx val="5221032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2103208"/>
        <c:scaling>
          <c:orientation val="minMax"/>
          <c:max val="45"/>
          <c:min val="0"/>
        </c:scaling>
        <c:delete val="1"/>
        <c:axPos val="t"/>
        <c:numFmt formatCode="###0.0" sourceLinked="1"/>
        <c:majorTickMark val="out"/>
        <c:minorTickMark val="none"/>
        <c:tickLblPos val="nextTo"/>
        <c:crossAx val="522107520"/>
        <c:crosses val="autoZero"/>
        <c:crossBetween val="between"/>
        <c:majorUnit val="10"/>
      </c:valAx>
      <c:spPr>
        <a:noFill/>
        <a:ln w="2578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0" i="0" u="none" strike="noStrike" baseline="0">
          <a:solidFill>
            <a:schemeClr val="tx1"/>
          </a:solidFill>
          <a:latin typeface="Arial" panose="020B0604020202020204" pitchFamily="34" charset="0"/>
          <a:ea typeface="Verdana"/>
          <a:cs typeface="Arial" panose="020B0604020202020204" pitchFamily="34" charset="0"/>
        </a:defRPr>
      </a:pPr>
      <a:endParaRPr lang="tr-TR"/>
    </a:p>
  </c:txPr>
  <c:externalData r:id="rId2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8417193073700088"/>
          <c:y val="3.0151524044498199E-2"/>
          <c:w val="0.4558643895824831"/>
          <c:h val="0.9455175840001006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Genel</c:v>
                </c:pt>
              </c:strCache>
            </c:strRef>
          </c:tx>
          <c:spPr>
            <a:solidFill>
              <a:srgbClr val="FF0000"/>
            </a:solidFill>
            <a:ln w="25785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numFmt formatCode="0.0" sourceLinked="0"/>
            <c:spPr>
              <a:noFill/>
              <a:ln w="2578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En yetkin (ehil) olanı</c:v>
                </c:pt>
                <c:pt idx="1">
                  <c:v>Dini inancı bana yakın olanı</c:v>
                </c:pt>
                <c:pt idx="2">
                  <c:v>Hemşehrim olanı</c:v>
                </c:pt>
                <c:pt idx="3">
                  <c:v>Siyasi görüşü bana yakın olanı</c:v>
                </c:pt>
                <c:pt idx="4">
                  <c:v>İktidar partisiden olanı</c:v>
                </c:pt>
              </c:strCache>
            </c:strRef>
          </c:cat>
          <c:val>
            <c:numRef>
              <c:f>Sheet1!$B$2:$B$6</c:f>
              <c:numCache>
                <c:formatCode>###0.0</c:formatCode>
                <c:ptCount val="5"/>
                <c:pt idx="0">
                  <c:v>53.5</c:v>
                </c:pt>
                <c:pt idx="1">
                  <c:v>15.7</c:v>
                </c:pt>
                <c:pt idx="2">
                  <c:v>14.899999999999999</c:v>
                </c:pt>
                <c:pt idx="3">
                  <c:v>13.900000000000002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30-054F-A6C1-2B1CC2416A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405005296"/>
        <c:axId val="405000592"/>
      </c:barChart>
      <c:catAx>
        <c:axId val="4050052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22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tr-TR"/>
          </a:p>
        </c:txPr>
        <c:crossAx val="4050005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05000592"/>
        <c:scaling>
          <c:orientation val="minMax"/>
          <c:max val="70"/>
          <c:min val="0"/>
        </c:scaling>
        <c:delete val="1"/>
        <c:axPos val="t"/>
        <c:numFmt formatCode="###0.0" sourceLinked="1"/>
        <c:majorTickMark val="out"/>
        <c:minorTickMark val="none"/>
        <c:tickLblPos val="nextTo"/>
        <c:crossAx val="405005296"/>
        <c:crosses val="autoZero"/>
        <c:crossBetween val="between"/>
        <c:majorUnit val="10"/>
      </c:valAx>
      <c:spPr>
        <a:noFill/>
        <a:ln w="2578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0" i="0" u="none" strike="noStrike" baseline="0">
          <a:solidFill>
            <a:schemeClr val="tx1"/>
          </a:solidFill>
          <a:latin typeface="Arial" panose="020B0604020202020204" pitchFamily="34" charset="0"/>
          <a:ea typeface="Verdana"/>
          <a:cs typeface="Arial" panose="020B0604020202020204" pitchFamily="34" charset="0"/>
        </a:defRPr>
      </a:pPr>
      <a:endParaRPr lang="tr-TR"/>
    </a:p>
  </c:txPr>
  <c:externalData r:id="rId2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8786976201610512"/>
          <c:y val="2.1365448424872972E-2"/>
          <c:w val="0.5357973645874553"/>
          <c:h val="0.955675805247425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Genel</c:v>
                </c:pt>
              </c:strCache>
            </c:strRef>
          </c:tx>
          <c:spPr>
            <a:solidFill>
              <a:srgbClr val="FF0000"/>
            </a:solidFill>
            <a:ln w="25785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numFmt formatCode="0.0" sourceLinked="0"/>
            <c:spPr>
              <a:noFill/>
              <a:ln w="2578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Okutulmalıdır</c:v>
                </c:pt>
                <c:pt idx="1">
                  <c:v>Okutulmamalıdır</c:v>
                </c:pt>
                <c:pt idx="2">
                  <c:v>Fikrim yok</c:v>
                </c:pt>
                <c:pt idx="3">
                  <c:v>Değiştirilerek okutulmalıdır</c:v>
                </c:pt>
              </c:strCache>
            </c:strRef>
          </c:cat>
          <c:val>
            <c:numRef>
              <c:f>Sheet1!$B$2:$B$5</c:f>
              <c:numCache>
                <c:formatCode>###0.0</c:formatCode>
                <c:ptCount val="4"/>
                <c:pt idx="0">
                  <c:v>61.1</c:v>
                </c:pt>
                <c:pt idx="1">
                  <c:v>18.2</c:v>
                </c:pt>
                <c:pt idx="2">
                  <c:v>13.700000000000001</c:v>
                </c:pt>
                <c:pt idx="3">
                  <c:v>7.0000000000000009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7-5647-BEF3-341659B004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405004904"/>
        <c:axId val="405001376"/>
      </c:barChart>
      <c:catAx>
        <c:axId val="4050049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22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tr-TR"/>
          </a:p>
        </c:txPr>
        <c:crossAx val="4050013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05001376"/>
        <c:scaling>
          <c:orientation val="minMax"/>
          <c:max val="70"/>
          <c:min val="0"/>
        </c:scaling>
        <c:delete val="1"/>
        <c:axPos val="t"/>
        <c:numFmt formatCode="###0.0" sourceLinked="1"/>
        <c:majorTickMark val="out"/>
        <c:minorTickMark val="none"/>
        <c:tickLblPos val="nextTo"/>
        <c:crossAx val="405004904"/>
        <c:crosses val="autoZero"/>
        <c:crossBetween val="between"/>
        <c:majorUnit val="10"/>
      </c:valAx>
      <c:spPr>
        <a:noFill/>
        <a:ln w="2578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0" i="0" u="none" strike="noStrike" baseline="0">
          <a:solidFill>
            <a:schemeClr val="tx1"/>
          </a:solidFill>
          <a:latin typeface="Arial" panose="020B0604020202020204" pitchFamily="34" charset="0"/>
          <a:ea typeface="Verdana"/>
          <a:cs typeface="Arial" panose="020B0604020202020204" pitchFamily="34" charset="0"/>
        </a:defRPr>
      </a:pPr>
      <a:endParaRPr lang="tr-TR"/>
    </a:p>
  </c:txPr>
  <c:externalData r:id="rId2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709306433776198"/>
          <c:y val="2.5252525252525198E-3"/>
          <c:w val="0.36119119009349676"/>
          <c:h val="0.890681522568504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AK Parti</c:v>
                </c:pt>
              </c:strCache>
            </c:strRef>
          </c:tx>
          <c:spPr>
            <a:solidFill>
              <a:srgbClr val="FF0000">
                <a:alpha val="69804"/>
              </a:srgbClr>
            </a:solidFill>
            <a:ln w="25785"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numFmt formatCode="0.0" sourceLinked="0"/>
            <c:spPr>
              <a:noFill/>
              <a:ln w="2578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Kesinlikle başarılı</c:v>
                </c:pt>
                <c:pt idx="1">
                  <c:v>Başarılı</c:v>
                </c:pt>
                <c:pt idx="2">
                  <c:v>Ne başarılı ne başarısız</c:v>
                </c:pt>
                <c:pt idx="3">
                  <c:v>Başarısız</c:v>
                </c:pt>
                <c:pt idx="4">
                  <c:v>Kesinlikle başarısız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9.1999999999999993</c:v>
                </c:pt>
                <c:pt idx="1">
                  <c:v>53</c:v>
                </c:pt>
                <c:pt idx="2">
                  <c:v>21.2</c:v>
                </c:pt>
                <c:pt idx="3">
                  <c:v>12.2</c:v>
                </c:pt>
                <c:pt idx="4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E1-3548-BC68-A6B1A776EE8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CHP</c:v>
                </c:pt>
              </c:strCache>
            </c:strRef>
          </c:tx>
          <c:spPr>
            <a:solidFill>
              <a:srgbClr val="FF9900">
                <a:alpha val="69804"/>
              </a:srgbClr>
            </a:solidFill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Kesinlikle başarılı</c:v>
                </c:pt>
                <c:pt idx="1">
                  <c:v>Başarılı</c:v>
                </c:pt>
                <c:pt idx="2">
                  <c:v>Ne başarılı ne başarısız</c:v>
                </c:pt>
                <c:pt idx="3">
                  <c:v>Başarısız</c:v>
                </c:pt>
                <c:pt idx="4">
                  <c:v>Kesinlikle başarısız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0.5</c:v>
                </c:pt>
                <c:pt idx="1">
                  <c:v>17.100000000000001</c:v>
                </c:pt>
                <c:pt idx="2">
                  <c:v>16.600000000000001</c:v>
                </c:pt>
                <c:pt idx="3">
                  <c:v>49.8</c:v>
                </c:pt>
                <c:pt idx="4">
                  <c:v>16.100000000000001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E1-3548-BC68-A6B1A776EE8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MHP</c:v>
                </c:pt>
              </c:strCache>
            </c:strRef>
          </c:tx>
          <c:spPr>
            <a:solidFill>
              <a:srgbClr val="3C8C93">
                <a:alpha val="69804"/>
              </a:srgbClr>
            </a:solidFill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Kesinlikle başarılı</c:v>
                </c:pt>
                <c:pt idx="1">
                  <c:v>Başarılı</c:v>
                </c:pt>
                <c:pt idx="2">
                  <c:v>Ne başarılı ne başarısız</c:v>
                </c:pt>
                <c:pt idx="3">
                  <c:v>Başarısız</c:v>
                </c:pt>
                <c:pt idx="4">
                  <c:v>Kesinlikle başarısız</c:v>
                </c:pt>
              </c:strCache>
            </c:strRef>
          </c:cat>
          <c:val>
            <c:numRef>
              <c:f>Sheet1!$D$2:$D$6</c:f>
              <c:numCache>
                <c:formatCode>0.0</c:formatCode>
                <c:ptCount val="5"/>
                <c:pt idx="0">
                  <c:v>1.1000000000000001</c:v>
                </c:pt>
                <c:pt idx="1">
                  <c:v>24.2</c:v>
                </c:pt>
                <c:pt idx="2">
                  <c:v>42.1</c:v>
                </c:pt>
                <c:pt idx="3">
                  <c:v>18.899999999999999</c:v>
                </c:pt>
                <c:pt idx="4">
                  <c:v>13.7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E1-3548-BC68-A6B1A776EE8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HDP</c:v>
                </c:pt>
              </c:strCache>
            </c:strRef>
          </c:tx>
          <c:spPr>
            <a:solidFill>
              <a:srgbClr val="7F7F7F">
                <a:alpha val="69804"/>
              </a:srgbClr>
            </a:solidFill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Kesinlikle başarılı</c:v>
                </c:pt>
                <c:pt idx="1">
                  <c:v>Başarılı</c:v>
                </c:pt>
                <c:pt idx="2">
                  <c:v>Ne başarılı ne başarısız</c:v>
                </c:pt>
                <c:pt idx="3">
                  <c:v>Başarısız</c:v>
                </c:pt>
                <c:pt idx="4">
                  <c:v>Kesinlikle başarısız</c:v>
                </c:pt>
              </c:strCache>
            </c:strRef>
          </c:cat>
          <c:val>
            <c:numRef>
              <c:f>Sheet1!$E$2:$E$6</c:f>
              <c:numCache>
                <c:formatCode>0.0</c:formatCode>
                <c:ptCount val="5"/>
                <c:pt idx="0">
                  <c:v>1</c:v>
                </c:pt>
                <c:pt idx="1">
                  <c:v>12</c:v>
                </c:pt>
                <c:pt idx="2">
                  <c:v>15</c:v>
                </c:pt>
                <c:pt idx="3">
                  <c:v>52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E1-3548-BC68-A6B1A776EE8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468522792"/>
        <c:axId val="468523184"/>
      </c:barChart>
      <c:catAx>
        <c:axId val="4685227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22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tr-TR"/>
          </a:p>
        </c:txPr>
        <c:crossAx val="4685231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68523184"/>
        <c:scaling>
          <c:orientation val="minMax"/>
          <c:max val="70"/>
          <c:min val="0"/>
        </c:scaling>
        <c:delete val="1"/>
        <c:axPos val="t"/>
        <c:numFmt formatCode="0.0" sourceLinked="1"/>
        <c:majorTickMark val="out"/>
        <c:minorTickMark val="none"/>
        <c:tickLblPos val="none"/>
        <c:crossAx val="468522792"/>
        <c:crosses val="autoZero"/>
        <c:crossBetween val="between"/>
        <c:majorUnit val="10"/>
      </c:valAx>
      <c:spPr>
        <a:noFill/>
        <a:ln w="25785">
          <a:noFill/>
        </a:ln>
      </c:spPr>
    </c:plotArea>
    <c:legend>
      <c:legendPos val="b"/>
      <c:layout>
        <c:manualLayout>
          <c:xMode val="edge"/>
          <c:yMode val="edge"/>
          <c:x val="6.875083559453847E-2"/>
          <c:y val="0.95832254359712299"/>
          <c:w val="0.93124916440546146"/>
          <c:h val="4.167745640287656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tr-T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675650062678031"/>
          <c:y val="4.6082949308755804E-3"/>
          <c:w val="0.6436313521249083"/>
          <c:h val="0.9723502304147579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0000"/>
            </a:solidFill>
            <a:ln w="24647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 w="24647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A</c:v>
                </c:pt>
                <c:pt idx="1">
                  <c:v>B</c:v>
                </c:pt>
                <c:pt idx="2">
                  <c:v>C1</c:v>
                </c:pt>
                <c:pt idx="3">
                  <c:v>C2</c:v>
                </c:pt>
                <c:pt idx="4">
                  <c:v>D</c:v>
                </c:pt>
                <c:pt idx="5">
                  <c:v>E</c:v>
                </c:pt>
              </c:strCache>
            </c:strRef>
          </c:cat>
          <c:val>
            <c:numRef>
              <c:f>Sheet1!$B$2:$B$7</c:f>
              <c:numCache>
                <c:formatCode>###0.0</c:formatCode>
                <c:ptCount val="6"/>
                <c:pt idx="0">
                  <c:v>3</c:v>
                </c:pt>
                <c:pt idx="1">
                  <c:v>16</c:v>
                </c:pt>
                <c:pt idx="2">
                  <c:v>21.099999999999998</c:v>
                </c:pt>
                <c:pt idx="3">
                  <c:v>30.9</c:v>
                </c:pt>
                <c:pt idx="4">
                  <c:v>23.9</c:v>
                </c:pt>
                <c:pt idx="5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DD-1544-9949-5BB4A4876B7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406605680"/>
        <c:axId val="406604504"/>
      </c:barChart>
      <c:catAx>
        <c:axId val="40660568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8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tr-TR"/>
          </a:p>
        </c:txPr>
        <c:crossAx val="4066045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06604504"/>
        <c:scaling>
          <c:orientation val="minMax"/>
        </c:scaling>
        <c:delete val="1"/>
        <c:axPos val="t"/>
        <c:numFmt formatCode="###0.0" sourceLinked="1"/>
        <c:majorTickMark val="out"/>
        <c:minorTickMark val="none"/>
        <c:tickLblPos val="none"/>
        <c:crossAx val="406605680"/>
        <c:crosses val="autoZero"/>
        <c:crossBetween val="between"/>
      </c:valAx>
      <c:spPr>
        <a:noFill/>
        <a:ln w="2464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tr-TR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709306433776198"/>
          <c:y val="2.5252525252525198E-3"/>
          <c:w val="0.43955144343660491"/>
          <c:h val="0.940903316822239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 w="25785"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numFmt formatCode="0.0" sourceLinked="0"/>
            <c:spPr>
              <a:noFill/>
              <a:ln w="2578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Kesinlikle başarılı</c:v>
                </c:pt>
                <c:pt idx="1">
                  <c:v>Başarılı</c:v>
                </c:pt>
                <c:pt idx="2">
                  <c:v>Ne başarılı ne başarısız</c:v>
                </c:pt>
                <c:pt idx="3">
                  <c:v>Başarısız</c:v>
                </c:pt>
                <c:pt idx="4">
                  <c:v>Kesinlikle başarısız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3.8</c:v>
                </c:pt>
                <c:pt idx="1">
                  <c:v>29.7</c:v>
                </c:pt>
                <c:pt idx="2">
                  <c:v>24.8</c:v>
                </c:pt>
                <c:pt idx="3">
                  <c:v>29.4</c:v>
                </c:pt>
                <c:pt idx="4">
                  <c:v>12.3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F9-6F42-BBEC-64C5F59AFA0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9900"/>
            </a:solidFill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Kesinlikle başarılı</c:v>
                </c:pt>
                <c:pt idx="1">
                  <c:v>Başarılı</c:v>
                </c:pt>
                <c:pt idx="2">
                  <c:v>Ne başarılı ne başarısız</c:v>
                </c:pt>
                <c:pt idx="3">
                  <c:v>Başarısız</c:v>
                </c:pt>
                <c:pt idx="4">
                  <c:v>Kesinlikle başarısız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20.100000000000001</c:v>
                </c:pt>
                <c:pt idx="1">
                  <c:v>27.6</c:v>
                </c:pt>
                <c:pt idx="2">
                  <c:v>24.6</c:v>
                </c:pt>
                <c:pt idx="3">
                  <c:v>16.3</c:v>
                </c:pt>
                <c:pt idx="4">
                  <c:v>11.4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F9-6F42-BBEC-64C5F59AFA0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Kesinlikle başarılı</c:v>
                </c:pt>
                <c:pt idx="1">
                  <c:v>Başarılı</c:v>
                </c:pt>
                <c:pt idx="2">
                  <c:v>Ne başarılı ne başarısız</c:v>
                </c:pt>
                <c:pt idx="3">
                  <c:v>Başarısız</c:v>
                </c:pt>
                <c:pt idx="4">
                  <c:v>Kesinlikle başarısız</c:v>
                </c:pt>
              </c:strCache>
            </c:strRef>
          </c:cat>
          <c:val>
            <c:numRef>
              <c:f>Sheet1!$D$2:$D$6</c:f>
              <c:numCache>
                <c:formatCode>0.0</c:formatCode>
                <c:ptCount val="5"/>
                <c:pt idx="0">
                  <c:v>7.2</c:v>
                </c:pt>
                <c:pt idx="1">
                  <c:v>31.5</c:v>
                </c:pt>
                <c:pt idx="2">
                  <c:v>26</c:v>
                </c:pt>
                <c:pt idx="3">
                  <c:v>23.1</c:v>
                </c:pt>
                <c:pt idx="4">
                  <c:v>12.2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F9-6F42-BBEC-64C5F59AFA0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Kesinlikle başarılı</c:v>
                </c:pt>
                <c:pt idx="1">
                  <c:v>Başarılı</c:v>
                </c:pt>
                <c:pt idx="2">
                  <c:v>Ne başarılı ne başarısız</c:v>
                </c:pt>
                <c:pt idx="3">
                  <c:v>Başarısız</c:v>
                </c:pt>
                <c:pt idx="4">
                  <c:v>Kesinlikle başarısız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10.7</c:v>
                </c:pt>
                <c:pt idx="1">
                  <c:v>24.1</c:v>
                </c:pt>
                <c:pt idx="2">
                  <c:v>21.5</c:v>
                </c:pt>
                <c:pt idx="3">
                  <c:v>26.8</c:v>
                </c:pt>
                <c:pt idx="4">
                  <c:v>16.899999999999999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6F9-6F42-BBEC-64C5F59AFA0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Kesinlikle başarılı</c:v>
                </c:pt>
                <c:pt idx="1">
                  <c:v>Başarılı</c:v>
                </c:pt>
                <c:pt idx="2">
                  <c:v>Ne başarılı ne başarısız</c:v>
                </c:pt>
                <c:pt idx="3">
                  <c:v>Başarısız</c:v>
                </c:pt>
                <c:pt idx="4">
                  <c:v>Kesinlikle başarısız</c:v>
                </c:pt>
              </c:strCache>
            </c:strRef>
          </c:cat>
          <c:val>
            <c:numRef>
              <c:f>Sheet1!$F$2:$F$6</c:f>
              <c:numCache>
                <c:formatCode>0.0</c:formatCode>
                <c:ptCount val="5"/>
                <c:pt idx="0">
                  <c:v>9</c:v>
                </c:pt>
                <c:pt idx="1">
                  <c:v>24.5</c:v>
                </c:pt>
                <c:pt idx="2">
                  <c:v>18.399999999999999</c:v>
                </c:pt>
                <c:pt idx="3">
                  <c:v>25.9</c:v>
                </c:pt>
                <c:pt idx="4">
                  <c:v>22.2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6F9-6F42-BBEC-64C5F59AFA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468523576"/>
        <c:axId val="468534160"/>
      </c:barChart>
      <c:catAx>
        <c:axId val="46852357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22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tr-TR"/>
          </a:p>
        </c:txPr>
        <c:crossAx val="4685341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68534160"/>
        <c:scaling>
          <c:orientation val="minMax"/>
          <c:max val="70"/>
          <c:min val="0"/>
        </c:scaling>
        <c:delete val="1"/>
        <c:axPos val="t"/>
        <c:numFmt formatCode="0.0" sourceLinked="1"/>
        <c:majorTickMark val="out"/>
        <c:minorTickMark val="none"/>
        <c:tickLblPos val="none"/>
        <c:crossAx val="468523576"/>
        <c:crosses val="autoZero"/>
        <c:crossBetween val="between"/>
        <c:majorUnit val="10"/>
      </c:valAx>
      <c:spPr>
        <a:noFill/>
        <a:ln w="25785">
          <a:noFill/>
        </a:ln>
      </c:spPr>
    </c:plotArea>
    <c:legend>
      <c:legendPos val="b"/>
      <c:layout>
        <c:manualLayout>
          <c:xMode val="edge"/>
          <c:yMode val="edge"/>
          <c:x val="6.875083559453847E-2"/>
          <c:y val="0.95832254359712299"/>
          <c:w val="0.93124916440546146"/>
          <c:h val="4.167745640287656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anose="020B0604020202020204" pitchFamily="34" charset="0"/>
          <a:ea typeface="Verdana"/>
          <a:cs typeface="Arial" panose="020B0604020202020204" pitchFamily="34" charset="0"/>
        </a:defRPr>
      </a:pPr>
      <a:endParaRPr lang="tr-TR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5341549715678899"/>
          <c:y val="2.5004580027631E-2"/>
          <c:w val="0.42878689061983599"/>
          <c:h val="0.875067191699481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 w="25785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numFmt formatCode="0.0" sourceLinked="0"/>
            <c:spPr>
              <a:noFill/>
              <a:ln w="2578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Sheet1!$A$3:$A$6</c:f>
              <c:strCache>
                <c:ptCount val="4"/>
                <c:pt idx="0">
                  <c:v> Ekonomik olarak daha kötü durumdayım</c:v>
                </c:pt>
                <c:pt idx="1">
                  <c:v> Hiç etkilenmedim</c:v>
                </c:pt>
                <c:pt idx="2">
                  <c:v> Kendimi / ailemi geçindiremedim</c:v>
                </c:pt>
                <c:pt idx="3">
                  <c:v> İşsiz kaldım</c:v>
                </c:pt>
              </c:strCache>
            </c:strRef>
          </c:cat>
          <c:val>
            <c:numRef>
              <c:f>Sheet1!$B$3:$B$6</c:f>
              <c:numCache>
                <c:formatCode>#,##0.0</c:formatCode>
                <c:ptCount val="4"/>
                <c:pt idx="0">
                  <c:v>57.1</c:v>
                </c:pt>
                <c:pt idx="1">
                  <c:v>21.9</c:v>
                </c:pt>
                <c:pt idx="2">
                  <c:v>6.6</c:v>
                </c:pt>
                <c:pt idx="3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69-B44E-99C4-27FE3A8AA8E6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99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Sheet1!$A$3:$A$6</c:f>
              <c:strCache>
                <c:ptCount val="4"/>
                <c:pt idx="0">
                  <c:v> Ekonomik olarak daha kötü durumdayım</c:v>
                </c:pt>
                <c:pt idx="1">
                  <c:v> Hiç etkilenmedim</c:v>
                </c:pt>
                <c:pt idx="2">
                  <c:v> Kendimi / ailemi geçindiremedim</c:v>
                </c:pt>
                <c:pt idx="3">
                  <c:v> İşsiz kaldım</c:v>
                </c:pt>
              </c:strCache>
            </c:strRef>
          </c:cat>
          <c:val>
            <c:numRef>
              <c:f>Sheet1!$C$3:$C$6</c:f>
              <c:numCache>
                <c:formatCode>#,##0.0</c:formatCode>
                <c:ptCount val="4"/>
                <c:pt idx="0">
                  <c:v>48.8</c:v>
                </c:pt>
                <c:pt idx="1">
                  <c:v>25.6</c:v>
                </c:pt>
                <c:pt idx="2">
                  <c:v>6.3</c:v>
                </c:pt>
                <c:pt idx="3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69-B44E-99C4-27FE3A8AA8E6}"/>
            </c:ext>
          </c:extLst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808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Sheet1!$A$3:$A$6</c:f>
              <c:strCache>
                <c:ptCount val="4"/>
                <c:pt idx="0">
                  <c:v> Ekonomik olarak daha kötü durumdayım</c:v>
                </c:pt>
                <c:pt idx="1">
                  <c:v> Hiç etkilenmedim</c:v>
                </c:pt>
                <c:pt idx="2">
                  <c:v> Kendimi / ailemi geçindiremedim</c:v>
                </c:pt>
                <c:pt idx="3">
                  <c:v> İşsiz kaldım</c:v>
                </c:pt>
              </c:strCache>
            </c:strRef>
          </c:cat>
          <c:val>
            <c:numRef>
              <c:f>Sheet1!$D$3:$D$6</c:f>
              <c:numCache>
                <c:formatCode>0.0</c:formatCode>
                <c:ptCount val="4"/>
                <c:pt idx="0">
                  <c:v>55.7</c:v>
                </c:pt>
                <c:pt idx="1">
                  <c:v>26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69-B44E-99C4-27FE3A8AA8E6}"/>
            </c:ext>
          </c:extLst>
        </c:ser>
        <c:ser>
          <c:idx val="3"/>
          <c:order val="3"/>
          <c:tx>
            <c:strRef>
              <c:f>Sheet1!$E$2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BBE0E3">
                <a:lumMod val="75000"/>
              </a:srgb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Sheet1!$A$3:$A$6</c:f>
              <c:strCache>
                <c:ptCount val="4"/>
                <c:pt idx="0">
                  <c:v> Ekonomik olarak daha kötü durumdayım</c:v>
                </c:pt>
                <c:pt idx="1">
                  <c:v> Hiç etkilenmedim</c:v>
                </c:pt>
                <c:pt idx="2">
                  <c:v> Kendimi / ailemi geçindiremedim</c:v>
                </c:pt>
                <c:pt idx="3">
                  <c:v> İşsiz kaldım</c:v>
                </c:pt>
              </c:strCache>
            </c:strRef>
          </c:cat>
          <c:val>
            <c:numRef>
              <c:f>Sheet1!$E$3:$E$6</c:f>
              <c:numCache>
                <c:formatCode>General</c:formatCode>
                <c:ptCount val="4"/>
                <c:pt idx="0">
                  <c:v>58.3</c:v>
                </c:pt>
                <c:pt idx="1">
                  <c:v>23.8</c:v>
                </c:pt>
                <c:pt idx="2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69-B44E-99C4-27FE3A8AA8E6}"/>
            </c:ext>
          </c:extLst>
        </c:ser>
        <c:ser>
          <c:idx val="4"/>
          <c:order val="4"/>
          <c:tx>
            <c:strRef>
              <c:f>Sheet1!$F$2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Sheet1!$A$3:$A$6</c:f>
              <c:strCache>
                <c:ptCount val="4"/>
                <c:pt idx="0">
                  <c:v> Ekonomik olarak daha kötü durumdayım</c:v>
                </c:pt>
                <c:pt idx="1">
                  <c:v> Hiç etkilenmedim</c:v>
                </c:pt>
                <c:pt idx="2">
                  <c:v> Kendimi / ailemi geçindiremedim</c:v>
                </c:pt>
                <c:pt idx="3">
                  <c:v> İşsiz kaldım</c:v>
                </c:pt>
              </c:strCache>
            </c:strRef>
          </c:cat>
          <c:val>
            <c:numRef>
              <c:f>Sheet1!$F$3:$F$6</c:f>
              <c:numCache>
                <c:formatCode>General</c:formatCode>
                <c:ptCount val="4"/>
                <c:pt idx="0" formatCode="0.0">
                  <c:v>50.8</c:v>
                </c:pt>
                <c:pt idx="1">
                  <c:v>31.3</c:v>
                </c:pt>
                <c:pt idx="2">
                  <c:v>5.8000000000000007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69-B44E-99C4-27FE3A8AA8E6}"/>
            </c:ext>
          </c:extLst>
        </c:ser>
        <c:ser>
          <c:idx val="5"/>
          <c:order val="5"/>
          <c:tx>
            <c:strRef>
              <c:f>Sheet1!$G$2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FFFFFF">
                <a:lumMod val="50000"/>
              </a:srgb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Sheet1!$A$3:$A$6</c:f>
              <c:strCache>
                <c:ptCount val="4"/>
                <c:pt idx="0">
                  <c:v> Ekonomik olarak daha kötü durumdayım</c:v>
                </c:pt>
                <c:pt idx="1">
                  <c:v> Hiç etkilenmedim</c:v>
                </c:pt>
                <c:pt idx="2">
                  <c:v> Kendimi / ailemi geçindiremedim</c:v>
                </c:pt>
                <c:pt idx="3">
                  <c:v> İşsiz kaldım</c:v>
                </c:pt>
              </c:strCache>
            </c:strRef>
          </c:cat>
          <c:val>
            <c:numRef>
              <c:f>Sheet1!$G$3:$G$6</c:f>
              <c:numCache>
                <c:formatCode>General</c:formatCode>
                <c:ptCount val="4"/>
                <c:pt idx="0">
                  <c:v>3.7</c:v>
                </c:pt>
                <c:pt idx="1">
                  <c:v>43.7</c:v>
                </c:pt>
                <c:pt idx="2">
                  <c:v>33.700000000000003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D69-B44E-99C4-27FE3A8AA8E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468525144"/>
        <c:axId val="468525928"/>
      </c:barChart>
      <c:catAx>
        <c:axId val="46852514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22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tr-TR"/>
          </a:p>
        </c:txPr>
        <c:crossAx val="4685259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68525928"/>
        <c:scaling>
          <c:orientation val="minMax"/>
        </c:scaling>
        <c:delete val="1"/>
        <c:axPos val="t"/>
        <c:numFmt formatCode="#,##0.0" sourceLinked="1"/>
        <c:majorTickMark val="out"/>
        <c:minorTickMark val="none"/>
        <c:tickLblPos val="none"/>
        <c:crossAx val="468525144"/>
        <c:crosses val="autoZero"/>
        <c:crossBetween val="between"/>
      </c:valAx>
      <c:spPr>
        <a:noFill/>
        <a:ln w="25785">
          <a:noFill/>
        </a:ln>
      </c:spPr>
    </c:plotArea>
    <c:legend>
      <c:legendPos val="b"/>
      <c:layout>
        <c:manualLayout>
          <c:xMode val="edge"/>
          <c:yMode val="edge"/>
          <c:x val="7.1442679208483004E-2"/>
          <c:y val="0.92710083173301805"/>
          <c:w val="0.62972079581345219"/>
          <c:h val="5.6099672692047457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0" i="0" u="none" strike="noStrike" baseline="0">
          <a:solidFill>
            <a:schemeClr val="tx1"/>
          </a:solidFill>
          <a:latin typeface="Arial" panose="020B0604020202020204" pitchFamily="34" charset="0"/>
          <a:ea typeface="Verdana"/>
          <a:cs typeface="Arial" panose="020B0604020202020204" pitchFamily="34" charset="0"/>
        </a:defRPr>
      </a:pPr>
      <a:endParaRPr lang="tr-TR"/>
    </a:p>
  </c:txPr>
  <c:externalData r:id="rId2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0446713265248531"/>
          <c:y val="3.369785043318739E-2"/>
          <c:w val="0.35861406400251539"/>
          <c:h val="0.896697679102593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 w="25785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numFmt formatCode="0.0" sourceLinked="0"/>
            <c:spPr>
              <a:noFill/>
              <a:ln w="2578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 Türk Lirasının değer kaybetmesi/Döviz kurlarının yükselmesi</c:v>
                </c:pt>
                <c:pt idx="1">
                  <c:v> Enflasyonun yüksekliği</c:v>
                </c:pt>
                <c:pt idx="2">
                  <c:v> İşsizlik</c:v>
                </c:pt>
                <c:pt idx="3">
                  <c:v> Faizlerin yüksekliği</c:v>
                </c:pt>
                <c:pt idx="4">
                  <c:v> Gıda ürünleri fiyatlarındaki artış</c:v>
                </c:pt>
                <c:pt idx="5">
                  <c:v> Vergi oranlarının yüksekliği</c:v>
                </c:pt>
                <c:pt idx="6">
                  <c:v> Kira ve ev fiyatlarındaki artışlar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28.1</c:v>
                </c:pt>
                <c:pt idx="1">
                  <c:v>23.400000000000002</c:v>
                </c:pt>
                <c:pt idx="2">
                  <c:v>14.000000000000002</c:v>
                </c:pt>
                <c:pt idx="3">
                  <c:v>10.8</c:v>
                </c:pt>
                <c:pt idx="4">
                  <c:v>8.6</c:v>
                </c:pt>
                <c:pt idx="5">
                  <c:v>2.6</c:v>
                </c:pt>
                <c:pt idx="6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6E-4648-B25B-AF610E5918E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 Türk Lirasının değer kaybetmesi/Döviz kurlarının yükselmesi</c:v>
                </c:pt>
                <c:pt idx="1">
                  <c:v> Enflasyonun yüksekliği</c:v>
                </c:pt>
                <c:pt idx="2">
                  <c:v> İşsizlik</c:v>
                </c:pt>
                <c:pt idx="3">
                  <c:v> Faizlerin yüksekliği</c:v>
                </c:pt>
                <c:pt idx="4">
                  <c:v> Gıda ürünleri fiyatlarındaki artış</c:v>
                </c:pt>
                <c:pt idx="5">
                  <c:v> Vergi oranlarının yüksekliği</c:v>
                </c:pt>
                <c:pt idx="6">
                  <c:v> Kira ve ev fiyatlarındaki artışlar</c:v>
                </c:pt>
              </c:strCache>
            </c:strRef>
          </c:cat>
          <c:val>
            <c:numRef>
              <c:f>Sheet1!$C$2:$C$8</c:f>
              <c:numCache>
                <c:formatCode>#,##0.0</c:formatCode>
                <c:ptCount val="7"/>
                <c:pt idx="1">
                  <c:v>12.5</c:v>
                </c:pt>
                <c:pt idx="2">
                  <c:v>16.899999999999999</c:v>
                </c:pt>
                <c:pt idx="3">
                  <c:v>12</c:v>
                </c:pt>
                <c:pt idx="4" formatCode="0.0">
                  <c:v>12.8</c:v>
                </c:pt>
                <c:pt idx="5">
                  <c:v>8.5</c:v>
                </c:pt>
                <c:pt idx="6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6E-4648-B25B-AF610E5918E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468531024"/>
        <c:axId val="468531808"/>
      </c:barChart>
      <c:catAx>
        <c:axId val="46853102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22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tr-TR"/>
          </a:p>
        </c:txPr>
        <c:crossAx val="4685318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68531808"/>
        <c:scaling>
          <c:orientation val="minMax"/>
          <c:max val="50"/>
          <c:min val="0"/>
        </c:scaling>
        <c:delete val="1"/>
        <c:axPos val="t"/>
        <c:numFmt formatCode="0.0" sourceLinked="1"/>
        <c:majorTickMark val="out"/>
        <c:minorTickMark val="none"/>
        <c:tickLblPos val="nextTo"/>
        <c:crossAx val="468531024"/>
        <c:crosses val="autoZero"/>
        <c:crossBetween val="between"/>
        <c:majorUnit val="10"/>
      </c:valAx>
      <c:spPr>
        <a:noFill/>
        <a:ln w="25785">
          <a:noFill/>
        </a:ln>
      </c:spPr>
    </c:plotArea>
    <c:legend>
      <c:legendPos val="b"/>
      <c:layout>
        <c:manualLayout>
          <c:xMode val="edge"/>
          <c:yMode val="edge"/>
          <c:x val="0.31691587631927581"/>
          <c:y val="0.92607084890603431"/>
          <c:w val="0.54338161772874904"/>
          <c:h val="5.972886766030315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0" i="0" u="none" strike="noStrike" baseline="0">
          <a:solidFill>
            <a:schemeClr val="tx1"/>
          </a:solidFill>
          <a:latin typeface="Arial" panose="020B0604020202020204" pitchFamily="34" charset="0"/>
          <a:ea typeface="Verdana"/>
          <a:cs typeface="Arial" panose="020B0604020202020204" pitchFamily="34" charset="0"/>
        </a:defRPr>
      </a:pPr>
      <a:endParaRPr lang="tr-TR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077437825923948"/>
          <c:y val="1.1185215972071E-2"/>
          <c:w val="0.41757745486769904"/>
          <c:h val="0.89969084594698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 w="25785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numFmt formatCode="0.0" sourceLinked="0"/>
            <c:spPr>
              <a:noFill/>
              <a:ln w="2578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Kesinlikle başarılı</c:v>
                </c:pt>
                <c:pt idx="1">
                  <c:v>Başarılı</c:v>
                </c:pt>
                <c:pt idx="2">
                  <c:v>Ne başarılı ne başarısız</c:v>
                </c:pt>
                <c:pt idx="3">
                  <c:v>Başarısız</c:v>
                </c:pt>
                <c:pt idx="4">
                  <c:v>Kesinlikle başarısız</c:v>
                </c:pt>
              </c:strCache>
            </c:strRef>
          </c:cat>
          <c:val>
            <c:numRef>
              <c:f>Sheet1!$B$2:$B$6</c:f>
              <c:numCache>
                <c:formatCode>#,##0.0</c:formatCode>
                <c:ptCount val="5"/>
                <c:pt idx="0">
                  <c:v>3.8</c:v>
                </c:pt>
                <c:pt idx="1">
                  <c:v>28.4</c:v>
                </c:pt>
                <c:pt idx="2">
                  <c:v>30.9</c:v>
                </c:pt>
                <c:pt idx="3">
                  <c:v>25.7</c:v>
                </c:pt>
                <c:pt idx="4">
                  <c:v>11.2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69-A642-9417-8AF1068E52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99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Kesinlikle başarılı</c:v>
                </c:pt>
                <c:pt idx="1">
                  <c:v>Başarılı</c:v>
                </c:pt>
                <c:pt idx="2">
                  <c:v>Ne başarılı ne başarısız</c:v>
                </c:pt>
                <c:pt idx="3">
                  <c:v>Başarısız</c:v>
                </c:pt>
                <c:pt idx="4">
                  <c:v>Kesinlikle başarısız</c:v>
                </c:pt>
              </c:strCache>
            </c:strRef>
          </c:cat>
          <c:val>
            <c:numRef>
              <c:f>Sheet1!$C$2:$C$6</c:f>
              <c:numCache>
                <c:formatCode>#,##0.0</c:formatCode>
                <c:ptCount val="5"/>
                <c:pt idx="0">
                  <c:v>16</c:v>
                </c:pt>
                <c:pt idx="1">
                  <c:v>29.9</c:v>
                </c:pt>
                <c:pt idx="2">
                  <c:v>29.6</c:v>
                </c:pt>
                <c:pt idx="3">
                  <c:v>15.8</c:v>
                </c:pt>
                <c:pt idx="4">
                  <c:v>8.6999999999999993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69-A642-9417-8AF1068E523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808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Kesinlikle başarılı</c:v>
                </c:pt>
                <c:pt idx="1">
                  <c:v>Başarılı</c:v>
                </c:pt>
                <c:pt idx="2">
                  <c:v>Ne başarılı ne başarısız</c:v>
                </c:pt>
                <c:pt idx="3">
                  <c:v>Başarısız</c:v>
                </c:pt>
                <c:pt idx="4">
                  <c:v>Kesinlikle başarısız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6.4</c:v>
                </c:pt>
                <c:pt idx="1">
                  <c:v>28.8</c:v>
                </c:pt>
                <c:pt idx="2">
                  <c:v>31.8</c:v>
                </c:pt>
                <c:pt idx="3">
                  <c:v>20.6</c:v>
                </c:pt>
                <c:pt idx="4">
                  <c:v>12.4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69-A642-9417-8AF1068E523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72BFC5"/>
            </a:solidFill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Kesinlikle başarılı</c:v>
                </c:pt>
                <c:pt idx="1">
                  <c:v>Başarılı</c:v>
                </c:pt>
                <c:pt idx="2">
                  <c:v>Ne başarılı ne başarısız</c:v>
                </c:pt>
                <c:pt idx="3">
                  <c:v>Başarısız</c:v>
                </c:pt>
                <c:pt idx="4">
                  <c:v>Kesinlikle başarısız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8.8000000000000007</c:v>
                </c:pt>
                <c:pt idx="1">
                  <c:v>23.7</c:v>
                </c:pt>
                <c:pt idx="2">
                  <c:v>25.9</c:v>
                </c:pt>
                <c:pt idx="3" formatCode="0.0">
                  <c:v>27</c:v>
                </c:pt>
                <c:pt idx="4">
                  <c:v>14.6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669-A642-9417-8AF1068E523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FFFFFF">
                <a:lumMod val="50000"/>
              </a:srgb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Kesinlikle başarılı</c:v>
                </c:pt>
                <c:pt idx="1">
                  <c:v>Başarılı</c:v>
                </c:pt>
                <c:pt idx="2">
                  <c:v>Ne başarılı ne başarısız</c:v>
                </c:pt>
                <c:pt idx="3">
                  <c:v>Başarısız</c:v>
                </c:pt>
                <c:pt idx="4">
                  <c:v>Kesinlikle başarısız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9.1999999999999993</c:v>
                </c:pt>
                <c:pt idx="1">
                  <c:v>23.9</c:v>
                </c:pt>
                <c:pt idx="2">
                  <c:v>21.5</c:v>
                </c:pt>
                <c:pt idx="3">
                  <c:v>24.3</c:v>
                </c:pt>
                <c:pt idx="4">
                  <c:v>21.1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69-A642-9417-8AF1068E523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461428344"/>
        <c:axId val="461429128"/>
      </c:barChart>
      <c:catAx>
        <c:axId val="46142834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22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tr-TR"/>
          </a:p>
        </c:txPr>
        <c:crossAx val="4614291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61429128"/>
        <c:scaling>
          <c:orientation val="minMax"/>
          <c:max val="70"/>
          <c:min val="0"/>
        </c:scaling>
        <c:delete val="1"/>
        <c:axPos val="t"/>
        <c:numFmt formatCode="#,##0.0" sourceLinked="1"/>
        <c:majorTickMark val="out"/>
        <c:minorTickMark val="none"/>
        <c:tickLblPos val="none"/>
        <c:crossAx val="461428344"/>
        <c:crosses val="autoZero"/>
        <c:crossBetween val="between"/>
        <c:majorUnit val="10"/>
      </c:valAx>
      <c:spPr>
        <a:noFill/>
        <a:ln w="25785">
          <a:noFill/>
        </a:ln>
      </c:spPr>
    </c:plotArea>
    <c:legend>
      <c:legendPos val="b"/>
      <c:layout>
        <c:manualLayout>
          <c:xMode val="edge"/>
          <c:yMode val="edge"/>
          <c:x val="0.12606918203266718"/>
          <c:y val="0.93568674791657602"/>
          <c:w val="0.81945589669218477"/>
          <c:h val="6.4313368702282547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tr-TR"/>
    </a:p>
  </c:txPr>
  <c:externalData r:id="rId2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944212198000133E-2"/>
          <c:y val="1.9321531301546152E-2"/>
          <c:w val="0.91588311175301507"/>
          <c:h val="0.8233156057104458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Ak Parti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2668153830861003E-3"/>
                  <c:y val="-3.0305341337375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A91-494F-BF47-C484A0B6B5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tr-T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Sayfa1!$A$2:$A$5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xVal>
          <c:yVal>
            <c:numRef>
              <c:f>Sayfa1!$B$2:$B$5</c:f>
              <c:numCache>
                <c:formatCode>0.0</c:formatCode>
                <c:ptCount val="4"/>
                <c:pt idx="0">
                  <c:v>42.8</c:v>
                </c:pt>
                <c:pt idx="1">
                  <c:v>62.3</c:v>
                </c:pt>
                <c:pt idx="2">
                  <c:v>75.2</c:v>
                </c:pt>
                <c:pt idx="3">
                  <c:v>66.3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A91-494F-BF47-C484A0B6B506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CHP</c:v>
                </c:pt>
              </c:strCache>
            </c:strRef>
          </c:tx>
          <c:spPr>
            <a:ln w="28575" cap="rnd">
              <a:solidFill>
                <a:srgbClr val="00808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8726378313255701E-3"/>
                  <c:y val="-3.09585930269629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A91-494F-BF47-C484A0B6B506}"/>
                </c:ext>
              </c:extLst>
            </c:dLbl>
            <c:dLbl>
              <c:idx val="3"/>
              <c:layout>
                <c:manualLayout>
                  <c:x val="-1.6009822429198739E-4"/>
                  <c:y val="-1.55983084819249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A91-494F-BF47-C484A0B6B5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tr-T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Sayfa1!$A$2:$A$5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xVal>
          <c:yVal>
            <c:numRef>
              <c:f>Sayfa1!$C$2:$C$5</c:f>
              <c:numCache>
                <c:formatCode>0.0</c:formatCode>
                <c:ptCount val="4"/>
                <c:pt idx="0">
                  <c:v>24.4</c:v>
                </c:pt>
                <c:pt idx="1">
                  <c:v>7.8</c:v>
                </c:pt>
                <c:pt idx="2">
                  <c:v>19.899999999999999</c:v>
                </c:pt>
                <c:pt idx="3">
                  <c:v>12.5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2A91-494F-BF47-C484A0B6B506}"/>
            </c:ext>
          </c:extLst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MHP</c:v>
                </c:pt>
              </c:strCache>
            </c:strRef>
          </c:tx>
          <c:spPr>
            <a:ln w="28575" cap="rnd">
              <a:solidFill>
                <a:srgbClr val="FF99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618647757415485E-2"/>
                  <c:y val="-4.01747637539859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A91-494F-BF47-C484A0B6B5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tr-T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Sayfa1!$A$2:$A$5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xVal>
          <c:yVal>
            <c:numRef>
              <c:f>Sayfa1!$D$2:$D$5</c:f>
              <c:numCache>
                <c:formatCode>0.0</c:formatCode>
                <c:ptCount val="4"/>
                <c:pt idx="0">
                  <c:v>10.1</c:v>
                </c:pt>
                <c:pt idx="1">
                  <c:v>17.399999999999999</c:v>
                </c:pt>
                <c:pt idx="2">
                  <c:v>27.5</c:v>
                </c:pt>
                <c:pt idx="3">
                  <c:v>20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2A91-494F-BF47-C484A0B6B506}"/>
            </c:ext>
          </c:extLst>
        </c:ser>
        <c:ser>
          <c:idx val="3"/>
          <c:order val="3"/>
          <c:tx>
            <c:strRef>
              <c:f>Sayfa1!$E$1</c:f>
              <c:strCache>
                <c:ptCount val="1"/>
                <c:pt idx="0">
                  <c:v>HDP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7690421864579937E-2"/>
                  <c:y val="-2.17424222999402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A91-494F-BF47-C484A0B6B506}"/>
                </c:ext>
              </c:extLst>
            </c:dLbl>
            <c:dLbl>
              <c:idx val="3"/>
              <c:layout>
                <c:manualLayout>
                  <c:x val="-3.817018095706622E-3"/>
                  <c:y val="2.74104882441815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A91-494F-BF47-C484A0B6B5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tr-T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Sayfa1!$A$2:$A$5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xVal>
          <c:yVal>
            <c:numRef>
              <c:f>Sayfa1!$E$2:$E$5</c:f>
              <c:numCache>
                <c:formatCode>0.0</c:formatCode>
                <c:ptCount val="4"/>
                <c:pt idx="0">
                  <c:v>4.5</c:v>
                </c:pt>
                <c:pt idx="1">
                  <c:v>12.9</c:v>
                </c:pt>
                <c:pt idx="2">
                  <c:v>11.1</c:v>
                </c:pt>
                <c:pt idx="3">
                  <c:v>11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2A91-494F-BF47-C484A0B6B50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947489920"/>
        <c:axId val="947492664"/>
      </c:scatterChart>
      <c:valAx>
        <c:axId val="947489920"/>
        <c:scaling>
          <c:orientation val="minMax"/>
          <c:max val="2018"/>
          <c:min val="201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tr-TR" dirty="0"/>
                  <a:t>Yıllar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tr-T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tr-TR"/>
          </a:p>
        </c:txPr>
        <c:crossAx val="947492664"/>
        <c:crosses val="autoZero"/>
        <c:crossBetween val="midCat"/>
        <c:majorUnit val="1"/>
      </c:valAx>
      <c:valAx>
        <c:axId val="947492664"/>
        <c:scaling>
          <c:orientation val="minMax"/>
          <c:max val="100"/>
          <c:min val="0"/>
        </c:scaling>
        <c:delete val="0"/>
        <c:axPos val="l"/>
        <c:numFmt formatCode="0.0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tr-TR"/>
          </a:p>
        </c:txPr>
        <c:crossAx val="94748992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81266492132727"/>
          <c:y val="0.9446001705838214"/>
          <c:w val="0.43665883644296299"/>
          <c:h val="5.53998294161785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tr-TR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387593602946271E-3"/>
          <c:y val="0.11464003999555604"/>
          <c:w val="0.99532354008423352"/>
          <c:h val="0.51505249416731469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Sheet1!$B$2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 w="21687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Sheet1!$A$3:$A$8</c:f>
              <c:strCache>
                <c:ptCount val="6"/>
                <c:pt idx="0">
                  <c:v>Müslüman ülkeler</c:v>
                </c:pt>
                <c:pt idx="1">
                  <c:v>Rusya</c:v>
                </c:pt>
                <c:pt idx="2">
                  <c:v>Kimseyle ittifak kurmamalı/ 
Yalnız hareket etmeli</c:v>
                </c:pt>
                <c:pt idx="3">
                  <c:v>Türki Cumhuriyetler</c:v>
                </c:pt>
                <c:pt idx="4">
                  <c:v>AB ülkeleri</c:v>
                </c:pt>
                <c:pt idx="5">
                  <c:v>Çin</c:v>
                </c:pt>
              </c:strCache>
            </c:strRef>
          </c:cat>
          <c:val>
            <c:numRef>
              <c:f>Sheet1!$B$3:$B$8</c:f>
              <c:numCache>
                <c:formatCode>#,##0.0</c:formatCode>
                <c:ptCount val="6"/>
                <c:pt idx="0">
                  <c:v>19.600000000000001</c:v>
                </c:pt>
                <c:pt idx="1">
                  <c:v>18.2</c:v>
                </c:pt>
                <c:pt idx="2">
                  <c:v>17.5</c:v>
                </c:pt>
                <c:pt idx="3">
                  <c:v>15.2</c:v>
                </c:pt>
                <c:pt idx="4">
                  <c:v>9.3000000000000007</c:v>
                </c:pt>
                <c:pt idx="5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FC-884F-A052-EB7933AAC04B}"/>
            </c:ext>
          </c:extLst>
        </c:ser>
        <c:ser>
          <c:idx val="0"/>
          <c:order val="1"/>
          <c:tx>
            <c:strRef>
              <c:f>Sheet1!$C$2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99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Sheet1!$A$3:$A$8</c:f>
              <c:strCache>
                <c:ptCount val="6"/>
                <c:pt idx="0">
                  <c:v>Müslüman ülkeler</c:v>
                </c:pt>
                <c:pt idx="1">
                  <c:v>Rusya</c:v>
                </c:pt>
                <c:pt idx="2">
                  <c:v>Kimseyle ittifak kurmamalı/ 
Yalnız hareket etmeli</c:v>
                </c:pt>
                <c:pt idx="3">
                  <c:v>Türki Cumhuriyetler</c:v>
                </c:pt>
                <c:pt idx="4">
                  <c:v>AB ülkeleri</c:v>
                </c:pt>
                <c:pt idx="5">
                  <c:v>Çin</c:v>
                </c:pt>
              </c:strCache>
            </c:strRef>
          </c:cat>
          <c:val>
            <c:numRef>
              <c:f>Sheet1!$C$3:$C$8</c:f>
              <c:numCache>
                <c:formatCode>#,##0.0</c:formatCode>
                <c:ptCount val="6"/>
                <c:pt idx="0">
                  <c:v>15.4</c:v>
                </c:pt>
                <c:pt idx="1">
                  <c:v>13.2</c:v>
                </c:pt>
                <c:pt idx="2">
                  <c:v>16</c:v>
                </c:pt>
                <c:pt idx="3">
                  <c:v>25.4</c:v>
                </c:pt>
                <c:pt idx="4">
                  <c:v>8.5</c:v>
                </c:pt>
                <c:pt idx="5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FC-884F-A052-EB7933AAC04B}"/>
            </c:ext>
          </c:extLst>
        </c:ser>
        <c:ser>
          <c:idx val="1"/>
          <c:order val="2"/>
          <c:tx>
            <c:strRef>
              <c:f>Sheet1!$D$2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808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Sheet1!$A$3:$A$8</c:f>
              <c:strCache>
                <c:ptCount val="6"/>
                <c:pt idx="0">
                  <c:v>Müslüman ülkeler</c:v>
                </c:pt>
                <c:pt idx="1">
                  <c:v>Rusya</c:v>
                </c:pt>
                <c:pt idx="2">
                  <c:v>Kimseyle ittifak kurmamalı/ 
Yalnız hareket etmeli</c:v>
                </c:pt>
                <c:pt idx="3">
                  <c:v>Türki Cumhuriyetler</c:v>
                </c:pt>
                <c:pt idx="4">
                  <c:v>AB ülkeleri</c:v>
                </c:pt>
                <c:pt idx="5">
                  <c:v>Çin</c:v>
                </c:pt>
              </c:strCache>
            </c:strRef>
          </c:cat>
          <c:val>
            <c:numRef>
              <c:f>Sheet1!$D$3:$D$8</c:f>
              <c:numCache>
                <c:formatCode>0.0</c:formatCode>
                <c:ptCount val="6"/>
                <c:pt idx="0">
                  <c:v>19.600000000000001</c:v>
                </c:pt>
                <c:pt idx="1">
                  <c:v>12.9</c:v>
                </c:pt>
                <c:pt idx="2">
                  <c:v>20.3</c:v>
                </c:pt>
                <c:pt idx="3">
                  <c:v>15.9</c:v>
                </c:pt>
                <c:pt idx="4">
                  <c:v>8.8000000000000007</c:v>
                </c:pt>
                <c:pt idx="5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FC-884F-A052-EB7933AAC04B}"/>
            </c:ext>
          </c:extLst>
        </c:ser>
        <c:ser>
          <c:idx val="3"/>
          <c:order val="3"/>
          <c:tx>
            <c:strRef>
              <c:f>Sheet1!$E$2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Sheet1!$A$3:$A$8</c:f>
              <c:strCache>
                <c:ptCount val="6"/>
                <c:pt idx="0">
                  <c:v>Müslüman ülkeler</c:v>
                </c:pt>
                <c:pt idx="1">
                  <c:v>Rusya</c:v>
                </c:pt>
                <c:pt idx="2">
                  <c:v>Kimseyle ittifak kurmamalı/ 
Yalnız hareket etmeli</c:v>
                </c:pt>
                <c:pt idx="3">
                  <c:v>Türki Cumhuriyetler</c:v>
                </c:pt>
                <c:pt idx="4">
                  <c:v>AB ülkeleri</c:v>
                </c:pt>
                <c:pt idx="5">
                  <c:v>Çin</c:v>
                </c:pt>
              </c:strCache>
            </c:strRef>
          </c:cat>
          <c:val>
            <c:numRef>
              <c:f>Sheet1!$E$3:$E$8</c:f>
              <c:numCache>
                <c:formatCode>0.0</c:formatCode>
                <c:ptCount val="6"/>
                <c:pt idx="0">
                  <c:v>11.9</c:v>
                </c:pt>
                <c:pt idx="1">
                  <c:v>2.9</c:v>
                </c:pt>
                <c:pt idx="2">
                  <c:v>29.7</c:v>
                </c:pt>
                <c:pt idx="3">
                  <c:v>13.3</c:v>
                </c:pt>
                <c:pt idx="4">
                  <c:v>17.100000000000001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5FC-884F-A052-EB7933AAC04B}"/>
            </c:ext>
          </c:extLst>
        </c:ser>
        <c:ser>
          <c:idx val="4"/>
          <c:order val="4"/>
          <c:tx>
            <c:strRef>
              <c:f>Sheet1!$F$2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Sheet1!$A$3:$A$8</c:f>
              <c:strCache>
                <c:ptCount val="6"/>
                <c:pt idx="0">
                  <c:v>Müslüman ülkeler</c:v>
                </c:pt>
                <c:pt idx="1">
                  <c:v>Rusya</c:v>
                </c:pt>
                <c:pt idx="2">
                  <c:v>Kimseyle ittifak kurmamalı/ 
Yalnız hareket etmeli</c:v>
                </c:pt>
                <c:pt idx="3">
                  <c:v>Türki Cumhuriyetler</c:v>
                </c:pt>
                <c:pt idx="4">
                  <c:v>AB ülkeleri</c:v>
                </c:pt>
                <c:pt idx="5">
                  <c:v>Çin</c:v>
                </c:pt>
              </c:strCache>
            </c:strRef>
          </c:cat>
          <c:val>
            <c:numRef>
              <c:f>Sheet1!$F$3:$F$8</c:f>
              <c:numCache>
                <c:formatCode>General</c:formatCode>
                <c:ptCount val="6"/>
                <c:pt idx="0">
                  <c:v>15.6</c:v>
                </c:pt>
                <c:pt idx="1">
                  <c:v>6.5</c:v>
                </c:pt>
                <c:pt idx="2">
                  <c:v>34.4</c:v>
                </c:pt>
                <c:pt idx="3">
                  <c:v>12.4</c:v>
                </c:pt>
                <c:pt idx="4">
                  <c:v>5.5</c:v>
                </c:pt>
                <c:pt idx="5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5FC-884F-A052-EB7933AAC04B}"/>
            </c:ext>
          </c:extLst>
        </c:ser>
        <c:ser>
          <c:idx val="5"/>
          <c:order val="5"/>
          <c:tx>
            <c:strRef>
              <c:f>Sheet1!$G$2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Sheet1!$A$3:$A$8</c:f>
              <c:strCache>
                <c:ptCount val="6"/>
                <c:pt idx="0">
                  <c:v>Müslüman ülkeler</c:v>
                </c:pt>
                <c:pt idx="1">
                  <c:v>Rusya</c:v>
                </c:pt>
                <c:pt idx="2">
                  <c:v>Kimseyle ittifak kurmamalı/ 
Yalnız hareket etmeli</c:v>
                </c:pt>
                <c:pt idx="3">
                  <c:v>Türki Cumhuriyetler</c:v>
                </c:pt>
                <c:pt idx="4">
                  <c:v>AB ülkeleri</c:v>
                </c:pt>
                <c:pt idx="5">
                  <c:v>Çin</c:v>
                </c:pt>
              </c:strCache>
            </c:strRef>
          </c:cat>
          <c:val>
            <c:numRef>
              <c:f>Sheet1!$G$3:$G$8</c:f>
              <c:numCache>
                <c:formatCode>General</c:formatCode>
                <c:ptCount val="6"/>
                <c:pt idx="0">
                  <c:v>18.399999999999999</c:v>
                </c:pt>
                <c:pt idx="1">
                  <c:v>2.4</c:v>
                </c:pt>
                <c:pt idx="2">
                  <c:v>49.4</c:v>
                </c:pt>
                <c:pt idx="3">
                  <c:v>10.8</c:v>
                </c:pt>
                <c:pt idx="4">
                  <c:v>3.4</c:v>
                </c:pt>
                <c:pt idx="5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5FC-884F-A052-EB7933AAC04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525880568"/>
        <c:axId val="525879392"/>
      </c:barChart>
      <c:catAx>
        <c:axId val="525880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71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tr-TR"/>
          </a:p>
        </c:txPr>
        <c:crossAx val="525879392"/>
        <c:crosses val="autoZero"/>
        <c:auto val="1"/>
        <c:lblAlgn val="ctr"/>
        <c:lblOffset val="100"/>
        <c:noMultiLvlLbl val="0"/>
      </c:catAx>
      <c:valAx>
        <c:axId val="525879392"/>
        <c:scaling>
          <c:orientation val="minMax"/>
          <c:max val="50"/>
          <c:min val="0"/>
        </c:scaling>
        <c:delete val="1"/>
        <c:axPos val="l"/>
        <c:numFmt formatCode="#,##0.0" sourceLinked="1"/>
        <c:majorTickMark val="out"/>
        <c:minorTickMark val="none"/>
        <c:tickLblPos val="none"/>
        <c:crossAx val="525880568"/>
        <c:crosses val="autoZero"/>
        <c:crossBetween val="between"/>
        <c:majorUnit val="10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580965364260058"/>
          <c:y val="0.90170606043772916"/>
          <c:w val="0.64759006123748464"/>
          <c:h val="4.9473206680739172E-2"/>
        </c:manualLayout>
      </c:layout>
      <c:overlay val="0"/>
      <c:txPr>
        <a:bodyPr/>
        <a:lstStyle/>
        <a:p>
          <a:pPr>
            <a:defRPr sz="1400"/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 panose="020B0604020202020204" pitchFamily="34" charset="0"/>
          <a:ea typeface="Verdana"/>
          <a:cs typeface="Arial" panose="020B0604020202020204" pitchFamily="34" charset="0"/>
        </a:defRPr>
      </a:pPr>
      <a:endParaRPr lang="tr-TR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659193712523701"/>
          <c:y val="0"/>
          <c:w val="0.70584448445868497"/>
          <c:h val="0.904305606255395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Evet</c:v>
                </c:pt>
              </c:strCache>
            </c:strRef>
          </c:tx>
          <c:spPr>
            <a:solidFill>
              <a:srgbClr val="FF0000"/>
            </a:solidFill>
            <a:ln w="24368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numFmt formatCode="0.0" sourceLinked="0"/>
            <c:spPr>
              <a:noFill/>
              <a:ln w="24368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Sheet1!$B$2:$B$16</c:f>
              <c:strCache>
                <c:ptCount val="15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  <c:pt idx="6">
                  <c:v>2018</c:v>
                </c:pt>
                <c:pt idx="7">
                  <c:v>2017</c:v>
                </c:pt>
                <c:pt idx="8">
                  <c:v>2016</c:v>
                </c:pt>
                <c:pt idx="9">
                  <c:v>2018</c:v>
                </c:pt>
                <c:pt idx="10">
                  <c:v>2017</c:v>
                </c:pt>
                <c:pt idx="11">
                  <c:v>2016</c:v>
                </c:pt>
                <c:pt idx="12">
                  <c:v>2018</c:v>
                </c:pt>
                <c:pt idx="13">
                  <c:v>2017</c:v>
                </c:pt>
                <c:pt idx="14">
                  <c:v>2016</c:v>
                </c:pt>
              </c:strCache>
            </c:strRef>
          </c:cat>
          <c:val>
            <c:numRef>
              <c:f>Sheet1!$C$2:$C$16</c:f>
              <c:numCache>
                <c:formatCode>#,##0.0</c:formatCode>
                <c:ptCount val="15"/>
                <c:pt idx="0" formatCode="###0.0">
                  <c:v>81.899999999999991</c:v>
                </c:pt>
                <c:pt idx="1">
                  <c:v>64.3</c:v>
                </c:pt>
                <c:pt idx="2" formatCode="0.0">
                  <c:v>60.4</c:v>
                </c:pt>
                <c:pt idx="3" formatCode="###0.0">
                  <c:v>63.3</c:v>
                </c:pt>
                <c:pt idx="4">
                  <c:v>61.4</c:v>
                </c:pt>
                <c:pt idx="5" formatCode="0.0">
                  <c:v>73.3</c:v>
                </c:pt>
                <c:pt idx="6" formatCode="###0.0">
                  <c:v>55.7</c:v>
                </c:pt>
                <c:pt idx="7">
                  <c:v>46.8</c:v>
                </c:pt>
                <c:pt idx="8" formatCode="0.0">
                  <c:v>56.8</c:v>
                </c:pt>
                <c:pt idx="9" formatCode="###0.0">
                  <c:v>54.6</c:v>
                </c:pt>
                <c:pt idx="10">
                  <c:v>46.5</c:v>
                </c:pt>
                <c:pt idx="11" formatCode="0.0">
                  <c:v>59.3</c:v>
                </c:pt>
                <c:pt idx="12" formatCode="###0.0">
                  <c:v>53.900000000000006</c:v>
                </c:pt>
                <c:pt idx="13">
                  <c:v>50.2</c:v>
                </c:pt>
                <c:pt idx="14" formatCode="0.0">
                  <c:v>47.3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9F-5C47-B0E9-0EAFB59D9E54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Hayır</c:v>
                </c:pt>
              </c:strCache>
            </c:strRef>
          </c:tx>
          <c:spPr>
            <a:solidFill>
              <a:srgbClr val="FF99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Sheet1!$B$2:$B$16</c:f>
              <c:strCache>
                <c:ptCount val="15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  <c:pt idx="6">
                  <c:v>2018</c:v>
                </c:pt>
                <c:pt idx="7">
                  <c:v>2017</c:v>
                </c:pt>
                <c:pt idx="8">
                  <c:v>2016</c:v>
                </c:pt>
                <c:pt idx="9">
                  <c:v>2018</c:v>
                </c:pt>
                <c:pt idx="10">
                  <c:v>2017</c:v>
                </c:pt>
                <c:pt idx="11">
                  <c:v>2016</c:v>
                </c:pt>
                <c:pt idx="12">
                  <c:v>2018</c:v>
                </c:pt>
                <c:pt idx="13">
                  <c:v>2017</c:v>
                </c:pt>
                <c:pt idx="14">
                  <c:v>2016</c:v>
                </c:pt>
              </c:strCache>
            </c:strRef>
          </c:cat>
          <c:val>
            <c:numRef>
              <c:f>Sheet1!$D$2:$D$16</c:f>
              <c:numCache>
                <c:formatCode>#,##0.0</c:formatCode>
                <c:ptCount val="15"/>
                <c:pt idx="0" formatCode="###0.0">
                  <c:v>12</c:v>
                </c:pt>
                <c:pt idx="1">
                  <c:v>27.4</c:v>
                </c:pt>
                <c:pt idx="2" formatCode="0.0">
                  <c:v>29.7</c:v>
                </c:pt>
                <c:pt idx="3" formatCode="###0.0">
                  <c:v>27.200000000000003</c:v>
                </c:pt>
                <c:pt idx="4">
                  <c:v>27.7</c:v>
                </c:pt>
                <c:pt idx="5" formatCode="0.0">
                  <c:v>17.2</c:v>
                </c:pt>
                <c:pt idx="6" formatCode="###0.0">
                  <c:v>33.5</c:v>
                </c:pt>
                <c:pt idx="7">
                  <c:v>41.8</c:v>
                </c:pt>
                <c:pt idx="8" formatCode="0.0">
                  <c:v>30.6</c:v>
                </c:pt>
                <c:pt idx="9" formatCode="###0.0">
                  <c:v>34.200000000000003</c:v>
                </c:pt>
                <c:pt idx="10">
                  <c:v>38.1</c:v>
                </c:pt>
                <c:pt idx="11" formatCode="0.0">
                  <c:v>30.2</c:v>
                </c:pt>
                <c:pt idx="12" formatCode="###0.0">
                  <c:v>35.099999999999994</c:v>
                </c:pt>
                <c:pt idx="13">
                  <c:v>37.9</c:v>
                </c:pt>
                <c:pt idx="14" formatCode="0.0">
                  <c:v>40.200000000000003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9F-5C47-B0E9-0EAFB59D9E54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Bilmiyorum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Sheet1!$B$2:$B$16</c:f>
              <c:strCache>
                <c:ptCount val="15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  <c:pt idx="6">
                  <c:v>2018</c:v>
                </c:pt>
                <c:pt idx="7">
                  <c:v>2017</c:v>
                </c:pt>
                <c:pt idx="8">
                  <c:v>2016</c:v>
                </c:pt>
                <c:pt idx="9">
                  <c:v>2018</c:v>
                </c:pt>
                <c:pt idx="10">
                  <c:v>2017</c:v>
                </c:pt>
                <c:pt idx="11">
                  <c:v>2016</c:v>
                </c:pt>
                <c:pt idx="12">
                  <c:v>2018</c:v>
                </c:pt>
                <c:pt idx="13">
                  <c:v>2017</c:v>
                </c:pt>
                <c:pt idx="14">
                  <c:v>2016</c:v>
                </c:pt>
              </c:strCache>
            </c:strRef>
          </c:cat>
          <c:val>
            <c:numRef>
              <c:f>Sheet1!$E$2:$E$16</c:f>
              <c:numCache>
                <c:formatCode>#,##0.0</c:formatCode>
                <c:ptCount val="15"/>
                <c:pt idx="0" formatCode="###0.0">
                  <c:v>6.1</c:v>
                </c:pt>
                <c:pt idx="1">
                  <c:v>8.3000000000000007</c:v>
                </c:pt>
                <c:pt idx="2" formatCode="0.0">
                  <c:v>9.9</c:v>
                </c:pt>
                <c:pt idx="3" formatCode="###0.0">
                  <c:v>9.5</c:v>
                </c:pt>
                <c:pt idx="4">
                  <c:v>10.9</c:v>
                </c:pt>
                <c:pt idx="5" formatCode="0.0">
                  <c:v>9.5</c:v>
                </c:pt>
                <c:pt idx="6" formatCode="###0.0">
                  <c:v>10.8</c:v>
                </c:pt>
                <c:pt idx="7">
                  <c:v>11.4</c:v>
                </c:pt>
                <c:pt idx="8" formatCode="0.0">
                  <c:v>12.6</c:v>
                </c:pt>
                <c:pt idx="9" formatCode="###0.0">
                  <c:v>11.200000000000001</c:v>
                </c:pt>
                <c:pt idx="10">
                  <c:v>15.4</c:v>
                </c:pt>
                <c:pt idx="11" formatCode="0.0">
                  <c:v>10.5</c:v>
                </c:pt>
                <c:pt idx="12" formatCode="###0.0">
                  <c:v>11</c:v>
                </c:pt>
                <c:pt idx="13">
                  <c:v>11.9</c:v>
                </c:pt>
                <c:pt idx="14" formatCode="0.0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9F-5C47-B0E9-0EAFB59D9E5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525870376"/>
        <c:axId val="525870768"/>
      </c:barChart>
      <c:catAx>
        <c:axId val="52587037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tr-TR"/>
          </a:p>
        </c:txPr>
        <c:crossAx val="5258707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870768"/>
        <c:scaling>
          <c:orientation val="minMax"/>
          <c:max val="100"/>
          <c:min val="0"/>
        </c:scaling>
        <c:delete val="1"/>
        <c:axPos val="t"/>
        <c:numFmt formatCode="###0.0" sourceLinked="1"/>
        <c:majorTickMark val="out"/>
        <c:minorTickMark val="none"/>
        <c:tickLblPos val="none"/>
        <c:crossAx val="525870376"/>
        <c:crosses val="autoZero"/>
        <c:crossBetween val="between"/>
      </c:valAx>
      <c:spPr>
        <a:noFill/>
        <a:ln w="24368">
          <a:noFill/>
        </a:ln>
      </c:spPr>
    </c:plotArea>
    <c:legend>
      <c:legendPos val="b"/>
      <c:layout>
        <c:manualLayout>
          <c:xMode val="edge"/>
          <c:yMode val="edge"/>
          <c:x val="0.26268382460428402"/>
          <c:y val="0.90177675910135768"/>
          <c:w val="0.70918012033750599"/>
          <c:h val="6.2565104803259955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0" i="0" u="none" strike="noStrike" baseline="0">
          <a:solidFill>
            <a:schemeClr val="tx1"/>
          </a:solidFill>
          <a:latin typeface="Arial" panose="020B0604020202020204" pitchFamily="34" charset="0"/>
          <a:ea typeface="Verdana"/>
          <a:cs typeface="Arial" panose="020B0604020202020204" pitchFamily="34" charset="0"/>
        </a:defRPr>
      </a:pPr>
      <a:endParaRPr lang="tr-TR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659193712523701"/>
          <c:y val="0"/>
          <c:w val="0.70584448445868497"/>
          <c:h val="0.904305606255395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Evet</c:v>
                </c:pt>
              </c:strCache>
            </c:strRef>
          </c:tx>
          <c:spPr>
            <a:solidFill>
              <a:srgbClr val="FF0000"/>
            </a:solidFill>
            <a:ln w="24368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numFmt formatCode="0.0" sourceLinked="0"/>
            <c:spPr>
              <a:noFill/>
              <a:ln w="24368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Sheet1!$B$17:$B$31</c:f>
              <c:strCache>
                <c:ptCount val="15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  <c:pt idx="6">
                  <c:v>2018</c:v>
                </c:pt>
                <c:pt idx="7">
                  <c:v>2017</c:v>
                </c:pt>
                <c:pt idx="8">
                  <c:v>2016</c:v>
                </c:pt>
                <c:pt idx="9">
                  <c:v>2018</c:v>
                </c:pt>
                <c:pt idx="10">
                  <c:v>2017</c:v>
                </c:pt>
                <c:pt idx="11">
                  <c:v>2016</c:v>
                </c:pt>
                <c:pt idx="12">
                  <c:v>2018</c:v>
                </c:pt>
                <c:pt idx="13">
                  <c:v>2017</c:v>
                </c:pt>
                <c:pt idx="14">
                  <c:v>2016</c:v>
                </c:pt>
              </c:strCache>
            </c:strRef>
          </c:cat>
          <c:val>
            <c:numRef>
              <c:f>Sheet1!$C$17:$C$31</c:f>
              <c:numCache>
                <c:formatCode>#,##0.0</c:formatCode>
                <c:ptCount val="15"/>
                <c:pt idx="0" formatCode="###0.0">
                  <c:v>52.5</c:v>
                </c:pt>
                <c:pt idx="1">
                  <c:v>45.3</c:v>
                </c:pt>
                <c:pt idx="2" formatCode="0.0">
                  <c:v>49.8</c:v>
                </c:pt>
                <c:pt idx="3" formatCode="###0.0">
                  <c:v>51.6</c:v>
                </c:pt>
                <c:pt idx="4">
                  <c:v>43.2</c:v>
                </c:pt>
                <c:pt idx="5" formatCode="0.0">
                  <c:v>48.4</c:v>
                </c:pt>
                <c:pt idx="6" formatCode="###0.0">
                  <c:v>48.5</c:v>
                </c:pt>
                <c:pt idx="7">
                  <c:v>36.9</c:v>
                </c:pt>
                <c:pt idx="8" formatCode="0.0">
                  <c:v>42.8</c:v>
                </c:pt>
                <c:pt idx="9" formatCode="###0.0">
                  <c:v>45.4</c:v>
                </c:pt>
                <c:pt idx="10">
                  <c:v>35.700000000000003</c:v>
                </c:pt>
                <c:pt idx="11" formatCode="0.0">
                  <c:v>40.4</c:v>
                </c:pt>
                <c:pt idx="12" formatCode="###0.0">
                  <c:v>41.699999999999996</c:v>
                </c:pt>
                <c:pt idx="13">
                  <c:v>38.4</c:v>
                </c:pt>
                <c:pt idx="14" formatCode="0.0">
                  <c:v>55.3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08-5C42-B6B7-45B9DF17C1BE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Hayır</c:v>
                </c:pt>
              </c:strCache>
            </c:strRef>
          </c:tx>
          <c:spPr>
            <a:solidFill>
              <a:srgbClr val="FF99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Sheet1!$B$17:$B$31</c:f>
              <c:strCache>
                <c:ptCount val="15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  <c:pt idx="6">
                  <c:v>2018</c:v>
                </c:pt>
                <c:pt idx="7">
                  <c:v>2017</c:v>
                </c:pt>
                <c:pt idx="8">
                  <c:v>2016</c:v>
                </c:pt>
                <c:pt idx="9">
                  <c:v>2018</c:v>
                </c:pt>
                <c:pt idx="10">
                  <c:v>2017</c:v>
                </c:pt>
                <c:pt idx="11">
                  <c:v>2016</c:v>
                </c:pt>
                <c:pt idx="12">
                  <c:v>2018</c:v>
                </c:pt>
                <c:pt idx="13">
                  <c:v>2017</c:v>
                </c:pt>
                <c:pt idx="14">
                  <c:v>2016</c:v>
                </c:pt>
              </c:strCache>
            </c:strRef>
          </c:cat>
          <c:val>
            <c:numRef>
              <c:f>Sheet1!$D$17:$D$31</c:f>
              <c:numCache>
                <c:formatCode>#,##0.0</c:formatCode>
                <c:ptCount val="15"/>
                <c:pt idx="0" formatCode="###0.0">
                  <c:v>35.4</c:v>
                </c:pt>
                <c:pt idx="1">
                  <c:v>41.8</c:v>
                </c:pt>
                <c:pt idx="2" formatCode="0.0">
                  <c:v>36.799999999999997</c:v>
                </c:pt>
                <c:pt idx="3" formatCode="###0.0">
                  <c:v>35.9</c:v>
                </c:pt>
                <c:pt idx="4">
                  <c:v>42.7</c:v>
                </c:pt>
                <c:pt idx="5" formatCode="0.0">
                  <c:v>37.9</c:v>
                </c:pt>
                <c:pt idx="6" formatCode="###0.0">
                  <c:v>40.1</c:v>
                </c:pt>
                <c:pt idx="7">
                  <c:v>44.9</c:v>
                </c:pt>
                <c:pt idx="8" formatCode="0.0">
                  <c:v>43.3</c:v>
                </c:pt>
                <c:pt idx="9" formatCode="###0.0">
                  <c:v>43.1</c:v>
                </c:pt>
                <c:pt idx="10">
                  <c:v>49.2</c:v>
                </c:pt>
                <c:pt idx="11" formatCode="0.0">
                  <c:v>45.6</c:v>
                </c:pt>
                <c:pt idx="12" formatCode="###0.0">
                  <c:v>46.7</c:v>
                </c:pt>
                <c:pt idx="13">
                  <c:v>46.5</c:v>
                </c:pt>
                <c:pt idx="14" formatCode="0.0">
                  <c:v>31.9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08-5C42-B6B7-45B9DF17C1BE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Bilmiyorum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Sheet1!$B$17:$B$31</c:f>
              <c:strCache>
                <c:ptCount val="15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  <c:pt idx="6">
                  <c:v>2018</c:v>
                </c:pt>
                <c:pt idx="7">
                  <c:v>2017</c:v>
                </c:pt>
                <c:pt idx="8">
                  <c:v>2016</c:v>
                </c:pt>
                <c:pt idx="9">
                  <c:v>2018</c:v>
                </c:pt>
                <c:pt idx="10">
                  <c:v>2017</c:v>
                </c:pt>
                <c:pt idx="11">
                  <c:v>2016</c:v>
                </c:pt>
                <c:pt idx="12">
                  <c:v>2018</c:v>
                </c:pt>
                <c:pt idx="13">
                  <c:v>2017</c:v>
                </c:pt>
                <c:pt idx="14">
                  <c:v>2016</c:v>
                </c:pt>
              </c:strCache>
            </c:strRef>
          </c:cat>
          <c:val>
            <c:numRef>
              <c:f>Sheet1!$E$17:$E$31</c:f>
              <c:numCache>
                <c:formatCode>#,##0.0</c:formatCode>
                <c:ptCount val="15"/>
                <c:pt idx="0" formatCode="###0.0">
                  <c:v>12.1</c:v>
                </c:pt>
                <c:pt idx="1">
                  <c:v>12.9</c:v>
                </c:pt>
                <c:pt idx="2" formatCode="0.0">
                  <c:v>13.4</c:v>
                </c:pt>
                <c:pt idx="3" formatCode="###0.0">
                  <c:v>12.5</c:v>
                </c:pt>
                <c:pt idx="4">
                  <c:v>14.1</c:v>
                </c:pt>
                <c:pt idx="5" formatCode="0.0">
                  <c:v>13.7</c:v>
                </c:pt>
                <c:pt idx="6" formatCode="###0.0">
                  <c:v>11.4</c:v>
                </c:pt>
                <c:pt idx="7">
                  <c:v>18.2</c:v>
                </c:pt>
                <c:pt idx="8" formatCode="0.0">
                  <c:v>13.9</c:v>
                </c:pt>
                <c:pt idx="9" formatCode="###0.0">
                  <c:v>11.5</c:v>
                </c:pt>
                <c:pt idx="10">
                  <c:v>15.1</c:v>
                </c:pt>
                <c:pt idx="11" formatCode="0.0">
                  <c:v>14</c:v>
                </c:pt>
                <c:pt idx="12" formatCode="###0.0">
                  <c:v>11.600000000000001</c:v>
                </c:pt>
                <c:pt idx="13">
                  <c:v>15.1</c:v>
                </c:pt>
                <c:pt idx="14" formatCode="0.0">
                  <c:v>12.8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08-5C42-B6B7-45B9DF17C1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525877040"/>
        <c:axId val="525879784"/>
      </c:barChart>
      <c:catAx>
        <c:axId val="5258770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tr-TR"/>
          </a:p>
        </c:txPr>
        <c:crossAx val="5258797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879784"/>
        <c:scaling>
          <c:orientation val="minMax"/>
          <c:max val="100"/>
          <c:min val="0"/>
        </c:scaling>
        <c:delete val="1"/>
        <c:axPos val="t"/>
        <c:numFmt formatCode="###0.0" sourceLinked="1"/>
        <c:majorTickMark val="out"/>
        <c:minorTickMark val="none"/>
        <c:tickLblPos val="none"/>
        <c:crossAx val="525877040"/>
        <c:crosses val="autoZero"/>
        <c:crossBetween val="between"/>
      </c:valAx>
      <c:spPr>
        <a:noFill/>
        <a:ln w="24368">
          <a:noFill/>
        </a:ln>
      </c:spPr>
    </c:plotArea>
    <c:legend>
      <c:legendPos val="b"/>
      <c:layout>
        <c:manualLayout>
          <c:xMode val="edge"/>
          <c:yMode val="edge"/>
          <c:x val="0.26268382460428402"/>
          <c:y val="0.90177675910135768"/>
          <c:w val="0.70918012033750599"/>
          <c:h val="6.2565104803259955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0" i="0" u="none" strike="noStrike" baseline="0">
          <a:solidFill>
            <a:schemeClr val="tx1"/>
          </a:solidFill>
          <a:latin typeface="Arial" panose="020B0604020202020204" pitchFamily="34" charset="0"/>
          <a:ea typeface="Verdana"/>
          <a:cs typeface="Arial" panose="020B0604020202020204" pitchFamily="34" charset="0"/>
        </a:defRPr>
      </a:pPr>
      <a:endParaRPr lang="tr-TR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659193712523701"/>
          <c:y val="0"/>
          <c:w val="0.70584448445868497"/>
          <c:h val="0.904305606255395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Evet</c:v>
                </c:pt>
              </c:strCache>
            </c:strRef>
          </c:tx>
          <c:spPr>
            <a:solidFill>
              <a:srgbClr val="FF0000"/>
            </a:solidFill>
            <a:ln w="24368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numFmt formatCode="0.0" sourceLinked="0"/>
            <c:spPr>
              <a:noFill/>
              <a:ln w="24368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Sheet1!$B$32:$B$42</c:f>
              <c:strCache>
                <c:ptCount val="11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2018</c:v>
                </c:pt>
                <c:pt idx="4">
                  <c:v>2018</c:v>
                </c:pt>
                <c:pt idx="5">
                  <c:v>2017</c:v>
                </c:pt>
                <c:pt idx="6">
                  <c:v>2018</c:v>
                </c:pt>
                <c:pt idx="7">
                  <c:v>2017</c:v>
                </c:pt>
                <c:pt idx="8">
                  <c:v>2016</c:v>
                </c:pt>
                <c:pt idx="9">
                  <c:v>2018</c:v>
                </c:pt>
                <c:pt idx="10">
                  <c:v>2017</c:v>
                </c:pt>
              </c:strCache>
            </c:strRef>
          </c:cat>
          <c:val>
            <c:numRef>
              <c:f>Sheet1!$C$32:$C$42</c:f>
              <c:numCache>
                <c:formatCode>###0.0</c:formatCode>
                <c:ptCount val="11"/>
                <c:pt idx="0">
                  <c:v>39.1</c:v>
                </c:pt>
                <c:pt idx="1">
                  <c:v>25.1</c:v>
                </c:pt>
                <c:pt idx="2">
                  <c:v>49.4</c:v>
                </c:pt>
                <c:pt idx="3">
                  <c:v>38.1</c:v>
                </c:pt>
                <c:pt idx="4">
                  <c:v>37.9</c:v>
                </c:pt>
                <c:pt idx="5" formatCode="#,##0.0">
                  <c:v>26.4</c:v>
                </c:pt>
                <c:pt idx="6">
                  <c:v>37</c:v>
                </c:pt>
                <c:pt idx="7" formatCode="#,##0.0">
                  <c:v>38.4</c:v>
                </c:pt>
                <c:pt idx="8" formatCode="0.0">
                  <c:v>55.3</c:v>
                </c:pt>
                <c:pt idx="9">
                  <c:v>34.1</c:v>
                </c:pt>
                <c:pt idx="10" formatCode="#,##0.0">
                  <c:v>17.899999999999999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9A-EC43-9BE9-B060E9712B5B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Hayır</c:v>
                </c:pt>
              </c:strCache>
            </c:strRef>
          </c:tx>
          <c:spPr>
            <a:solidFill>
              <a:srgbClr val="FF99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Sheet1!$B$32:$B$42</c:f>
              <c:strCache>
                <c:ptCount val="11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2018</c:v>
                </c:pt>
                <c:pt idx="4">
                  <c:v>2018</c:v>
                </c:pt>
                <c:pt idx="5">
                  <c:v>2017</c:v>
                </c:pt>
                <c:pt idx="6">
                  <c:v>2018</c:v>
                </c:pt>
                <c:pt idx="7">
                  <c:v>2017</c:v>
                </c:pt>
                <c:pt idx="8">
                  <c:v>2016</c:v>
                </c:pt>
                <c:pt idx="9">
                  <c:v>2018</c:v>
                </c:pt>
                <c:pt idx="10">
                  <c:v>2017</c:v>
                </c:pt>
              </c:strCache>
            </c:strRef>
          </c:cat>
          <c:val>
            <c:numRef>
              <c:f>Sheet1!$D$32:$D$42</c:f>
              <c:numCache>
                <c:formatCode>###0.0</c:formatCode>
                <c:ptCount val="11"/>
                <c:pt idx="0">
                  <c:v>47.8</c:v>
                </c:pt>
                <c:pt idx="1">
                  <c:v>59.6</c:v>
                </c:pt>
                <c:pt idx="2">
                  <c:v>36.799999999999997</c:v>
                </c:pt>
                <c:pt idx="3">
                  <c:v>48.4</c:v>
                </c:pt>
                <c:pt idx="4">
                  <c:v>48.699999999999996</c:v>
                </c:pt>
                <c:pt idx="5" formatCode="#,##0.0">
                  <c:v>53.4</c:v>
                </c:pt>
                <c:pt idx="6">
                  <c:v>50.7</c:v>
                </c:pt>
                <c:pt idx="7" formatCode="#,##0.0">
                  <c:v>46.5</c:v>
                </c:pt>
                <c:pt idx="8" formatCode="0.0">
                  <c:v>31.9</c:v>
                </c:pt>
                <c:pt idx="9">
                  <c:v>52.400000000000006</c:v>
                </c:pt>
                <c:pt idx="10" formatCode="#,##0.0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9A-EC43-9BE9-B060E9712B5B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Bilmiyorum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Sheet1!$B$32:$B$42</c:f>
              <c:strCache>
                <c:ptCount val="11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2018</c:v>
                </c:pt>
                <c:pt idx="4">
                  <c:v>2018</c:v>
                </c:pt>
                <c:pt idx="5">
                  <c:v>2017</c:v>
                </c:pt>
                <c:pt idx="6">
                  <c:v>2018</c:v>
                </c:pt>
                <c:pt idx="7">
                  <c:v>2017</c:v>
                </c:pt>
                <c:pt idx="8">
                  <c:v>2016</c:v>
                </c:pt>
                <c:pt idx="9">
                  <c:v>2018</c:v>
                </c:pt>
                <c:pt idx="10">
                  <c:v>2017</c:v>
                </c:pt>
              </c:strCache>
            </c:strRef>
          </c:cat>
          <c:val>
            <c:numRef>
              <c:f>Sheet1!$E$32:$E$42</c:f>
              <c:numCache>
                <c:formatCode>###0.0</c:formatCode>
                <c:ptCount val="11"/>
                <c:pt idx="0">
                  <c:v>13.100000000000001</c:v>
                </c:pt>
                <c:pt idx="1">
                  <c:v>15.3</c:v>
                </c:pt>
                <c:pt idx="2">
                  <c:v>13.8</c:v>
                </c:pt>
                <c:pt idx="3">
                  <c:v>13.5</c:v>
                </c:pt>
                <c:pt idx="4">
                  <c:v>13.4</c:v>
                </c:pt>
                <c:pt idx="5" formatCode="#,##0.0">
                  <c:v>20.2</c:v>
                </c:pt>
                <c:pt idx="6">
                  <c:v>12.3</c:v>
                </c:pt>
                <c:pt idx="7" formatCode="#,##0.0">
                  <c:v>15.1</c:v>
                </c:pt>
                <c:pt idx="8" formatCode="0.0">
                  <c:v>12.8</c:v>
                </c:pt>
                <c:pt idx="9">
                  <c:v>13.5</c:v>
                </c:pt>
                <c:pt idx="10" formatCode="#,##0.0">
                  <c:v>24.1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9A-EC43-9BE9-B060E9712B5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525878608"/>
        <c:axId val="525882528"/>
      </c:barChart>
      <c:catAx>
        <c:axId val="52587860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tr-TR"/>
          </a:p>
        </c:txPr>
        <c:crossAx val="5258825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882528"/>
        <c:scaling>
          <c:orientation val="minMax"/>
          <c:max val="100"/>
          <c:min val="0"/>
        </c:scaling>
        <c:delete val="1"/>
        <c:axPos val="t"/>
        <c:numFmt formatCode="###0.0" sourceLinked="1"/>
        <c:majorTickMark val="out"/>
        <c:minorTickMark val="none"/>
        <c:tickLblPos val="none"/>
        <c:crossAx val="525878608"/>
        <c:crosses val="autoZero"/>
        <c:crossBetween val="between"/>
      </c:valAx>
      <c:spPr>
        <a:noFill/>
        <a:ln w="24368">
          <a:noFill/>
        </a:ln>
      </c:spPr>
    </c:plotArea>
    <c:legend>
      <c:legendPos val="b"/>
      <c:layout>
        <c:manualLayout>
          <c:xMode val="edge"/>
          <c:yMode val="edge"/>
          <c:x val="0.26268382460428402"/>
          <c:y val="0.90177675910135768"/>
          <c:w val="0.70918012033750599"/>
          <c:h val="6.2565104803259955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0" i="0" u="none" strike="noStrike" baseline="0">
          <a:solidFill>
            <a:schemeClr val="tx1"/>
          </a:solidFill>
          <a:latin typeface="Arial" panose="020B0604020202020204" pitchFamily="34" charset="0"/>
          <a:ea typeface="Verdana"/>
          <a:cs typeface="Arial" panose="020B0604020202020204" pitchFamily="34" charset="0"/>
        </a:defRPr>
      </a:pPr>
      <a:endParaRPr lang="tr-TR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582557066308868"/>
          <c:y val="2.7057870609408882E-2"/>
          <c:w val="0.69284057469397997"/>
          <c:h val="0.9060383996931565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Evet</c:v>
                </c:pt>
              </c:strCache>
            </c:strRef>
          </c:tx>
          <c:spPr>
            <a:solidFill>
              <a:srgbClr val="FF0000"/>
            </a:solidFill>
            <a:ln w="24368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numFmt formatCode="0.0" sourceLinked="0"/>
            <c:spPr>
              <a:noFill/>
              <a:ln w="24368">
                <a:noFill/>
              </a:ln>
            </c:spPr>
            <c:txPr>
              <a:bodyPr/>
              <a:lstStyle/>
              <a:p>
                <a:pPr>
                  <a:defRPr lang="en-US" b="1"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2018</c:v>
                </c:pt>
                <c:pt idx="1">
                  <c:v>2017</c:v>
                </c:pt>
                <c:pt idx="2">
                  <c:v>2018</c:v>
                </c:pt>
                <c:pt idx="3">
                  <c:v>2017</c:v>
                </c:pt>
                <c:pt idx="4">
                  <c:v>2018</c:v>
                </c:pt>
                <c:pt idx="5">
                  <c:v>2017</c:v>
                </c:pt>
                <c:pt idx="6">
                  <c:v>2018</c:v>
                </c:pt>
                <c:pt idx="7">
                  <c:v>2017</c:v>
                </c:pt>
                <c:pt idx="8">
                  <c:v>2018</c:v>
                </c:pt>
                <c:pt idx="9">
                  <c:v>2017</c:v>
                </c:pt>
                <c:pt idx="10">
                  <c:v>2018</c:v>
                </c:pt>
                <c:pt idx="11">
                  <c:v>2017</c:v>
                </c:pt>
                <c:pt idx="12">
                  <c:v>2018</c:v>
                </c:pt>
                <c:pt idx="13">
                  <c:v>2017</c:v>
                </c:pt>
                <c:pt idx="14">
                  <c:v>2018</c:v>
                </c:pt>
                <c:pt idx="15">
                  <c:v>2017</c:v>
                </c:pt>
              </c:numCache>
            </c:numRef>
          </c:cat>
          <c:val>
            <c:numRef>
              <c:f>Sheet1!$B$2:$B$17</c:f>
              <c:numCache>
                <c:formatCode>#,##0.0</c:formatCode>
                <c:ptCount val="16"/>
                <c:pt idx="0" formatCode="###0.0">
                  <c:v>63.6</c:v>
                </c:pt>
                <c:pt idx="1">
                  <c:v>67.8</c:v>
                </c:pt>
                <c:pt idx="2" formatCode="###0.0">
                  <c:v>59.099999999999994</c:v>
                </c:pt>
                <c:pt idx="3">
                  <c:v>43.9</c:v>
                </c:pt>
                <c:pt idx="4" formatCode="###0.0">
                  <c:v>46.2</c:v>
                </c:pt>
                <c:pt idx="5">
                  <c:v>28.9</c:v>
                </c:pt>
                <c:pt idx="6" formatCode="###0.0">
                  <c:v>37.5</c:v>
                </c:pt>
                <c:pt idx="7">
                  <c:v>30</c:v>
                </c:pt>
                <c:pt idx="8" formatCode="###0.0">
                  <c:v>37.4</c:v>
                </c:pt>
                <c:pt idx="9">
                  <c:v>30.5</c:v>
                </c:pt>
                <c:pt idx="10" formatCode="###0.0">
                  <c:v>34.5</c:v>
                </c:pt>
                <c:pt idx="11">
                  <c:v>18.899999999999999</c:v>
                </c:pt>
                <c:pt idx="12" formatCode="###0.0">
                  <c:v>32.6</c:v>
                </c:pt>
                <c:pt idx="13">
                  <c:v>15.6</c:v>
                </c:pt>
                <c:pt idx="14" formatCode="###0.0">
                  <c:v>30.8</c:v>
                </c:pt>
                <c:pt idx="15">
                  <c:v>17.8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7B-DF4D-8CF9-2BBD42E5DDF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Hayır</c:v>
                </c:pt>
              </c:strCache>
            </c:strRef>
          </c:tx>
          <c:spPr>
            <a:solidFill>
              <a:srgbClr val="FF99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chemeClr val="tx1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2018</c:v>
                </c:pt>
                <c:pt idx="1">
                  <c:v>2017</c:v>
                </c:pt>
                <c:pt idx="2">
                  <c:v>2018</c:v>
                </c:pt>
                <c:pt idx="3">
                  <c:v>2017</c:v>
                </c:pt>
                <c:pt idx="4">
                  <c:v>2018</c:v>
                </c:pt>
                <c:pt idx="5">
                  <c:v>2017</c:v>
                </c:pt>
                <c:pt idx="6">
                  <c:v>2018</c:v>
                </c:pt>
                <c:pt idx="7">
                  <c:v>2017</c:v>
                </c:pt>
                <c:pt idx="8">
                  <c:v>2018</c:v>
                </c:pt>
                <c:pt idx="9">
                  <c:v>2017</c:v>
                </c:pt>
                <c:pt idx="10">
                  <c:v>2018</c:v>
                </c:pt>
                <c:pt idx="11">
                  <c:v>2017</c:v>
                </c:pt>
                <c:pt idx="12">
                  <c:v>2018</c:v>
                </c:pt>
                <c:pt idx="13">
                  <c:v>2017</c:v>
                </c:pt>
                <c:pt idx="14">
                  <c:v>2018</c:v>
                </c:pt>
                <c:pt idx="15">
                  <c:v>2017</c:v>
                </c:pt>
              </c:numCache>
            </c:numRef>
          </c:cat>
          <c:val>
            <c:numRef>
              <c:f>Sheet1!$C$2:$C$17</c:f>
              <c:numCache>
                <c:formatCode>#,##0.0</c:formatCode>
                <c:ptCount val="16"/>
                <c:pt idx="0" formatCode="###0.0">
                  <c:v>24.8</c:v>
                </c:pt>
                <c:pt idx="1">
                  <c:v>22.8</c:v>
                </c:pt>
                <c:pt idx="2" formatCode="###0.0">
                  <c:v>28.000000000000004</c:v>
                </c:pt>
                <c:pt idx="3">
                  <c:v>41.2</c:v>
                </c:pt>
                <c:pt idx="4" formatCode="###0.0">
                  <c:v>39.300000000000004</c:v>
                </c:pt>
                <c:pt idx="5">
                  <c:v>47.9</c:v>
                </c:pt>
                <c:pt idx="6" formatCode="###0.0">
                  <c:v>46.9</c:v>
                </c:pt>
                <c:pt idx="7">
                  <c:v>52.1</c:v>
                </c:pt>
                <c:pt idx="8" formatCode="###0.0">
                  <c:v>49.1</c:v>
                </c:pt>
                <c:pt idx="9">
                  <c:v>57.6</c:v>
                </c:pt>
                <c:pt idx="10" formatCode="###0.0">
                  <c:v>48.9</c:v>
                </c:pt>
                <c:pt idx="11">
                  <c:v>55.9</c:v>
                </c:pt>
                <c:pt idx="12" formatCode="###0.0">
                  <c:v>50.4</c:v>
                </c:pt>
                <c:pt idx="13">
                  <c:v>59.6</c:v>
                </c:pt>
                <c:pt idx="14" formatCode="###0.0">
                  <c:v>54.7</c:v>
                </c:pt>
                <c:pt idx="15">
                  <c:v>60.3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7B-DF4D-8CF9-2BBD42E5DDF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Bilmiyorum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2018</c:v>
                </c:pt>
                <c:pt idx="1">
                  <c:v>2017</c:v>
                </c:pt>
                <c:pt idx="2">
                  <c:v>2018</c:v>
                </c:pt>
                <c:pt idx="3">
                  <c:v>2017</c:v>
                </c:pt>
                <c:pt idx="4">
                  <c:v>2018</c:v>
                </c:pt>
                <c:pt idx="5">
                  <c:v>2017</c:v>
                </c:pt>
                <c:pt idx="6">
                  <c:v>2018</c:v>
                </c:pt>
                <c:pt idx="7">
                  <c:v>2017</c:v>
                </c:pt>
                <c:pt idx="8">
                  <c:v>2018</c:v>
                </c:pt>
                <c:pt idx="9">
                  <c:v>2017</c:v>
                </c:pt>
                <c:pt idx="10">
                  <c:v>2018</c:v>
                </c:pt>
                <c:pt idx="11">
                  <c:v>2017</c:v>
                </c:pt>
                <c:pt idx="12">
                  <c:v>2018</c:v>
                </c:pt>
                <c:pt idx="13">
                  <c:v>2017</c:v>
                </c:pt>
                <c:pt idx="14">
                  <c:v>2018</c:v>
                </c:pt>
                <c:pt idx="15">
                  <c:v>2017</c:v>
                </c:pt>
              </c:numCache>
            </c:numRef>
          </c:cat>
          <c:val>
            <c:numRef>
              <c:f>Sheet1!$D$2:$D$17</c:f>
              <c:numCache>
                <c:formatCode>#,##0.0</c:formatCode>
                <c:ptCount val="16"/>
                <c:pt idx="0" formatCode="###0.0">
                  <c:v>11.600000000000001</c:v>
                </c:pt>
                <c:pt idx="1">
                  <c:v>9.4</c:v>
                </c:pt>
                <c:pt idx="2" formatCode="###0.0">
                  <c:v>12.9</c:v>
                </c:pt>
                <c:pt idx="3">
                  <c:v>14.9</c:v>
                </c:pt>
                <c:pt idx="4" formatCode="###0.0">
                  <c:v>14.499999999999998</c:v>
                </c:pt>
                <c:pt idx="5">
                  <c:v>23.2</c:v>
                </c:pt>
                <c:pt idx="6" formatCode="###0.0">
                  <c:v>15.6</c:v>
                </c:pt>
                <c:pt idx="7">
                  <c:v>17.899999999999999</c:v>
                </c:pt>
                <c:pt idx="8" formatCode="###0.0">
                  <c:v>13.5</c:v>
                </c:pt>
                <c:pt idx="9">
                  <c:v>11.9</c:v>
                </c:pt>
                <c:pt idx="10" formatCode="###0.0">
                  <c:v>16.600000000000001</c:v>
                </c:pt>
                <c:pt idx="11">
                  <c:v>25.2</c:v>
                </c:pt>
                <c:pt idx="12" formatCode="###0.0">
                  <c:v>17</c:v>
                </c:pt>
                <c:pt idx="13">
                  <c:v>24.8</c:v>
                </c:pt>
                <c:pt idx="14" formatCode="###0.0">
                  <c:v>14.499999999999998</c:v>
                </c:pt>
                <c:pt idx="15">
                  <c:v>21.9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7B-DF4D-8CF9-2BBD42E5DDF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525875864"/>
        <c:axId val="525876648"/>
      </c:barChart>
      <c:catAx>
        <c:axId val="52587586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en-US" sz="1050"/>
            </a:pPr>
            <a:endParaRPr lang="tr-TR"/>
          </a:p>
        </c:txPr>
        <c:crossAx val="5258766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876648"/>
        <c:scaling>
          <c:orientation val="minMax"/>
          <c:max val="100"/>
          <c:min val="0"/>
        </c:scaling>
        <c:delete val="1"/>
        <c:axPos val="t"/>
        <c:numFmt formatCode="###0.0" sourceLinked="1"/>
        <c:majorTickMark val="out"/>
        <c:minorTickMark val="none"/>
        <c:tickLblPos val="none"/>
        <c:crossAx val="525875864"/>
        <c:crosses val="autoZero"/>
        <c:crossBetween val="between"/>
      </c:valAx>
      <c:spPr>
        <a:noFill/>
        <a:ln w="24368">
          <a:noFill/>
        </a:ln>
      </c:spPr>
    </c:plotArea>
    <c:legend>
      <c:legendPos val="b"/>
      <c:layout>
        <c:manualLayout>
          <c:xMode val="edge"/>
          <c:yMode val="edge"/>
          <c:x val="0.30739653018823454"/>
          <c:y val="0.93784759614675384"/>
          <c:w val="0.61610711345463032"/>
          <c:h val="6.2152337479743698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tr-T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400435392236599"/>
          <c:y val="3.9584648578891699E-2"/>
          <c:w val="0.4832607200732485"/>
          <c:h val="0.922523417176783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2.000 TL altı</c:v>
                </c:pt>
              </c:strCache>
            </c:strRef>
          </c:tx>
          <c:spPr>
            <a:solidFill>
              <a:srgbClr val="FF0000"/>
            </a:solidFill>
            <a:ln w="25550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-4.5612748008841929E-3"/>
                  <c:y val="-1.52932893783233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134059817108444"/>
                      <c:h val="5.92508684743393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322-CC47-8065-3F2AC29330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</c:f>
              <c:numCache>
                <c:formatCode>0.0</c:formatCode>
                <c:ptCount val="1"/>
                <c:pt idx="0">
                  <c:v>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22-CC47-8065-3F2AC2933037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2.000-2.999 TL</c:v>
                </c:pt>
              </c:strCache>
            </c:strRef>
          </c:tx>
          <c:spPr>
            <a:solidFill>
              <a:srgbClr val="FF99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</c:f>
              <c:numCache>
                <c:formatCode>###0.0</c:formatCode>
                <c:ptCount val="1"/>
                <c:pt idx="0">
                  <c:v>28.000000000000004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22-CC47-8065-3F2AC2933037}"/>
            </c:ext>
          </c:extLst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3.000-3.999 TL</c:v>
                </c:pt>
              </c:strCache>
            </c:strRef>
          </c:tx>
          <c:spPr>
            <a:solidFill>
              <a:srgbClr val="00808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Sheet1!$C$2</c:f>
              <c:numCache>
                <c:formatCode>###0.0</c:formatCode>
                <c:ptCount val="1"/>
                <c:pt idx="0">
                  <c:v>23.400000000000002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22-CC47-8065-3F2AC2933037}"/>
            </c:ext>
          </c:extLst>
        </c:ser>
        <c:ser>
          <c:idx val="3"/>
          <c:order val="3"/>
          <c:tx>
            <c:strRef>
              <c:f>Sheet1!$D$1</c:f>
              <c:strCache>
                <c:ptCount val="1"/>
                <c:pt idx="0">
                  <c:v>4.000 - 4.999 TL</c:v>
                </c:pt>
              </c:strCache>
            </c:strRef>
          </c:tx>
          <c:spPr>
            <a:solidFill>
              <a:srgbClr val="BBE0E3">
                <a:lumMod val="90000"/>
              </a:srgb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Sheet1!$D$2</c:f>
              <c:numCache>
                <c:formatCode>###0.0</c:formatCode>
                <c:ptCount val="1"/>
                <c:pt idx="0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22-CC47-8065-3F2AC2933037}"/>
            </c:ext>
          </c:extLst>
        </c:ser>
        <c:ser>
          <c:idx val="4"/>
          <c:order val="4"/>
          <c:tx>
            <c:strRef>
              <c:f>Sheet1!$E$1</c:f>
              <c:strCache>
                <c:ptCount val="1"/>
                <c:pt idx="0">
                  <c:v>5.000 TL ve üzeri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322-CC47-8065-3F2AC29330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Sheet1!$E$2</c:f>
              <c:numCache>
                <c:formatCode>0.0</c:formatCode>
                <c:ptCount val="1"/>
                <c:pt idx="0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322-CC47-8065-3F2AC2933037}"/>
            </c:ext>
          </c:extLst>
        </c:ser>
        <c:ser>
          <c:idx val="5"/>
          <c:order val="5"/>
          <c:tx>
            <c:strRef>
              <c:f>Sheet1!$F$1</c:f>
              <c:strCache>
                <c:ptCount val="1"/>
                <c:pt idx="0">
                  <c:v>Belirtmek istemedi</c:v>
                </c:pt>
              </c:strCache>
            </c:strRef>
          </c:tx>
          <c:spPr>
            <a:solidFill>
              <a:srgbClr val="FFFFFF">
                <a:lumMod val="50000"/>
              </a:srgb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322-CC47-8065-3F2AC2933037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322-CC47-8065-3F2AC293303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Sheet1!$F$2</c:f>
              <c:numCache>
                <c:formatCode>0.0</c:formatCode>
                <c:ptCount val="1"/>
                <c:pt idx="0">
                  <c:v>27.5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322-CC47-8065-3F2AC293303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406604896"/>
        <c:axId val="406609600"/>
      </c:barChart>
      <c:catAx>
        <c:axId val="406604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crossAx val="4066096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06609600"/>
        <c:scaling>
          <c:orientation val="minMax"/>
          <c:max val="10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9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tr-TR"/>
          </a:p>
        </c:txPr>
        <c:crossAx val="406604896"/>
        <c:crosses val="autoZero"/>
        <c:crossBetween val="between"/>
        <c:majorUnit val="10"/>
        <c:minorUnit val="1"/>
      </c:valAx>
      <c:spPr>
        <a:noFill/>
        <a:ln w="25550">
          <a:noFill/>
        </a:ln>
      </c:spPr>
    </c:plotArea>
    <c:legend>
      <c:legendPos val="r"/>
      <c:layout>
        <c:manualLayout>
          <c:xMode val="edge"/>
          <c:yMode val="edge"/>
          <c:x val="0.61092996372050612"/>
          <c:y val="7.0902141494057672E-2"/>
          <c:w val="0.3633451647134992"/>
          <c:h val="0.90462666863528074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tr-TR"/>
    </a:p>
  </c:txPr>
  <c:externalData r:id="rId2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582557066308868"/>
          <c:y val="2.7057870609408882E-2"/>
          <c:w val="0.69284057469397997"/>
          <c:h val="0.9060383996931565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Evet</c:v>
                </c:pt>
              </c:strCache>
            </c:strRef>
          </c:tx>
          <c:spPr>
            <a:solidFill>
              <a:srgbClr val="FF0000"/>
            </a:solidFill>
            <a:ln w="24368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numFmt formatCode="0.0" sourceLinked="0"/>
            <c:spPr>
              <a:noFill/>
              <a:ln w="24368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Sheet1!$A$18:$A$31</c:f>
              <c:numCache>
                <c:formatCode>General</c:formatCode>
                <c:ptCount val="14"/>
                <c:pt idx="0">
                  <c:v>2018</c:v>
                </c:pt>
                <c:pt idx="1">
                  <c:v>2018</c:v>
                </c:pt>
                <c:pt idx="2">
                  <c:v>2017</c:v>
                </c:pt>
                <c:pt idx="3">
                  <c:v>2018</c:v>
                </c:pt>
                <c:pt idx="4">
                  <c:v>2017</c:v>
                </c:pt>
                <c:pt idx="5">
                  <c:v>2018</c:v>
                </c:pt>
                <c:pt idx="6">
                  <c:v>2018</c:v>
                </c:pt>
                <c:pt idx="7">
                  <c:v>2017</c:v>
                </c:pt>
                <c:pt idx="8">
                  <c:v>2018</c:v>
                </c:pt>
                <c:pt idx="9">
                  <c:v>2017</c:v>
                </c:pt>
                <c:pt idx="10">
                  <c:v>2018</c:v>
                </c:pt>
                <c:pt idx="11">
                  <c:v>2018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Sheet1!$B$18:$B$31</c:f>
              <c:numCache>
                <c:formatCode>###0.0</c:formatCode>
                <c:ptCount val="14"/>
                <c:pt idx="0">
                  <c:v>26.8</c:v>
                </c:pt>
                <c:pt idx="1">
                  <c:v>26.6</c:v>
                </c:pt>
                <c:pt idx="2" formatCode="#,##0.0">
                  <c:v>10.7</c:v>
                </c:pt>
                <c:pt idx="3">
                  <c:v>25.2</c:v>
                </c:pt>
                <c:pt idx="4" formatCode="#,##0.0">
                  <c:v>11.3</c:v>
                </c:pt>
                <c:pt idx="5">
                  <c:v>24.2</c:v>
                </c:pt>
                <c:pt idx="6">
                  <c:v>23.7</c:v>
                </c:pt>
                <c:pt idx="7" formatCode="#,##0.0">
                  <c:v>14.4</c:v>
                </c:pt>
                <c:pt idx="8">
                  <c:v>22</c:v>
                </c:pt>
                <c:pt idx="9" formatCode="#,##0.0">
                  <c:v>15.4</c:v>
                </c:pt>
                <c:pt idx="10">
                  <c:v>21.9</c:v>
                </c:pt>
                <c:pt idx="11">
                  <c:v>17.899999999999999</c:v>
                </c:pt>
                <c:pt idx="12" formatCode="#,##0.0">
                  <c:v>9.4</c:v>
                </c:pt>
                <c:pt idx="13">
                  <c:v>12.7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44-4E42-8B1E-8D641037E2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Hayır</c:v>
                </c:pt>
              </c:strCache>
            </c:strRef>
          </c:tx>
          <c:spPr>
            <a:solidFill>
              <a:srgbClr val="FF99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Sheet1!$A$18:$A$31</c:f>
              <c:numCache>
                <c:formatCode>General</c:formatCode>
                <c:ptCount val="14"/>
                <c:pt idx="0">
                  <c:v>2018</c:v>
                </c:pt>
                <c:pt idx="1">
                  <c:v>2018</c:v>
                </c:pt>
                <c:pt idx="2">
                  <c:v>2017</c:v>
                </c:pt>
                <c:pt idx="3">
                  <c:v>2018</c:v>
                </c:pt>
                <c:pt idx="4">
                  <c:v>2017</c:v>
                </c:pt>
                <c:pt idx="5">
                  <c:v>2018</c:v>
                </c:pt>
                <c:pt idx="6">
                  <c:v>2018</c:v>
                </c:pt>
                <c:pt idx="7">
                  <c:v>2017</c:v>
                </c:pt>
                <c:pt idx="8">
                  <c:v>2018</c:v>
                </c:pt>
                <c:pt idx="9">
                  <c:v>2017</c:v>
                </c:pt>
                <c:pt idx="10">
                  <c:v>2018</c:v>
                </c:pt>
                <c:pt idx="11">
                  <c:v>2018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Sheet1!$C$18:$C$31</c:f>
              <c:numCache>
                <c:formatCode>###0.0</c:formatCode>
                <c:ptCount val="14"/>
                <c:pt idx="0">
                  <c:v>56.499999999999993</c:v>
                </c:pt>
                <c:pt idx="1">
                  <c:v>59.3</c:v>
                </c:pt>
                <c:pt idx="2" formatCode="#,##0.0">
                  <c:v>78.2</c:v>
                </c:pt>
                <c:pt idx="3">
                  <c:v>60.4</c:v>
                </c:pt>
                <c:pt idx="4" formatCode="#,##0.0">
                  <c:v>75.400000000000006</c:v>
                </c:pt>
                <c:pt idx="5">
                  <c:v>60.9</c:v>
                </c:pt>
                <c:pt idx="6">
                  <c:v>62.5</c:v>
                </c:pt>
                <c:pt idx="7" formatCode="#,##0.0">
                  <c:v>72.099999999999994</c:v>
                </c:pt>
                <c:pt idx="8">
                  <c:v>69.3</c:v>
                </c:pt>
                <c:pt idx="9" formatCode="#,##0.0">
                  <c:v>76.5</c:v>
                </c:pt>
                <c:pt idx="10">
                  <c:v>65.7</c:v>
                </c:pt>
                <c:pt idx="11">
                  <c:v>67.800000000000011</c:v>
                </c:pt>
                <c:pt idx="12" formatCode="#,##0.0">
                  <c:v>75.599999999999994</c:v>
                </c:pt>
                <c:pt idx="13">
                  <c:v>75.3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44-4E42-8B1E-8D641037E2F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Bilmiyorum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Sheet1!$A$18:$A$31</c:f>
              <c:numCache>
                <c:formatCode>General</c:formatCode>
                <c:ptCount val="14"/>
                <c:pt idx="0">
                  <c:v>2018</c:v>
                </c:pt>
                <c:pt idx="1">
                  <c:v>2018</c:v>
                </c:pt>
                <c:pt idx="2">
                  <c:v>2017</c:v>
                </c:pt>
                <c:pt idx="3">
                  <c:v>2018</c:v>
                </c:pt>
                <c:pt idx="4">
                  <c:v>2017</c:v>
                </c:pt>
                <c:pt idx="5">
                  <c:v>2018</c:v>
                </c:pt>
                <c:pt idx="6">
                  <c:v>2018</c:v>
                </c:pt>
                <c:pt idx="7">
                  <c:v>2017</c:v>
                </c:pt>
                <c:pt idx="8">
                  <c:v>2018</c:v>
                </c:pt>
                <c:pt idx="9">
                  <c:v>2017</c:v>
                </c:pt>
                <c:pt idx="10">
                  <c:v>2018</c:v>
                </c:pt>
                <c:pt idx="11">
                  <c:v>2018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Sheet1!$D$18:$D$31</c:f>
              <c:numCache>
                <c:formatCode>###0.0</c:formatCode>
                <c:ptCount val="14"/>
                <c:pt idx="0">
                  <c:v>16.7</c:v>
                </c:pt>
                <c:pt idx="1">
                  <c:v>14.099999999999998</c:v>
                </c:pt>
                <c:pt idx="2" formatCode="#,##0.0">
                  <c:v>11.1</c:v>
                </c:pt>
                <c:pt idx="3">
                  <c:v>14.399999999999999</c:v>
                </c:pt>
                <c:pt idx="4" formatCode="#,##0.0">
                  <c:v>13.3</c:v>
                </c:pt>
                <c:pt idx="5">
                  <c:v>14.899999999999999</c:v>
                </c:pt>
                <c:pt idx="6">
                  <c:v>13.8</c:v>
                </c:pt>
                <c:pt idx="7" formatCode="#,##0.0">
                  <c:v>13.5</c:v>
                </c:pt>
                <c:pt idx="8">
                  <c:v>8.6999999999999993</c:v>
                </c:pt>
                <c:pt idx="9" formatCode="#,##0.0">
                  <c:v>8.1</c:v>
                </c:pt>
                <c:pt idx="10">
                  <c:v>12.4</c:v>
                </c:pt>
                <c:pt idx="11">
                  <c:v>14.299999999999999</c:v>
                </c:pt>
                <c:pt idx="12" formatCode="#,##0.0">
                  <c:v>15</c:v>
                </c:pt>
                <c:pt idx="1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44-4E42-8B1E-8D641037E2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525857440"/>
        <c:axId val="525853912"/>
      </c:barChart>
      <c:catAx>
        <c:axId val="5258574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tr-TR"/>
          </a:p>
        </c:txPr>
        <c:crossAx val="5258539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853912"/>
        <c:scaling>
          <c:orientation val="minMax"/>
          <c:max val="100"/>
          <c:min val="0"/>
        </c:scaling>
        <c:delete val="1"/>
        <c:axPos val="t"/>
        <c:numFmt formatCode="###0.0" sourceLinked="1"/>
        <c:majorTickMark val="out"/>
        <c:minorTickMark val="none"/>
        <c:tickLblPos val="none"/>
        <c:crossAx val="525857440"/>
        <c:crosses val="autoZero"/>
        <c:crossBetween val="between"/>
      </c:valAx>
      <c:spPr>
        <a:noFill/>
        <a:ln w="24368">
          <a:noFill/>
        </a:ln>
      </c:spPr>
    </c:plotArea>
    <c:legend>
      <c:legendPos val="b"/>
      <c:layout>
        <c:manualLayout>
          <c:xMode val="edge"/>
          <c:yMode val="edge"/>
          <c:x val="0.30739653018823454"/>
          <c:y val="0.93784759614675384"/>
          <c:w val="0.61610711345463032"/>
          <c:h val="6.2152337479743698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0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tr-TR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247207333357101"/>
          <c:y val="1.46974410250713E-2"/>
          <c:w val="0.67762439393526497"/>
          <c:h val="0.85714710870388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Sheet1!$B$7</c:f>
              <c:strCache>
                <c:ptCount val="1"/>
                <c:pt idx="0">
                  <c:v>Evet, destekliyorum</c:v>
                </c:pt>
              </c:strCache>
            </c:strRef>
          </c:tx>
          <c:spPr>
            <a:solidFill>
              <a:srgbClr val="FF0000"/>
            </a:solidFill>
            <a:ln w="24368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numFmt formatCode="0.0" sourceLinked="0"/>
            <c:spPr>
              <a:noFill/>
              <a:ln w="24368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Sheet1!$A$8:$A$14</c:f>
              <c:strCache>
                <c:ptCount val="7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2015</c:v>
                </c:pt>
                <c:pt idx="4">
                  <c:v>2014</c:v>
                </c:pt>
                <c:pt idx="5">
                  <c:v>2013</c:v>
                </c:pt>
                <c:pt idx="6">
                  <c:v>2012</c:v>
                </c:pt>
              </c:strCache>
            </c:strRef>
          </c:cat>
          <c:val>
            <c:numRef>
              <c:f>Sheet1!$B$8:$B$14</c:f>
              <c:numCache>
                <c:formatCode>General</c:formatCode>
                <c:ptCount val="7"/>
                <c:pt idx="0">
                  <c:v>51.8</c:v>
                </c:pt>
                <c:pt idx="1">
                  <c:v>57.8</c:v>
                </c:pt>
                <c:pt idx="2">
                  <c:v>45.7</c:v>
                </c:pt>
                <c:pt idx="3">
                  <c:v>65.099999999999994</c:v>
                </c:pt>
                <c:pt idx="4">
                  <c:v>71.400000000000006</c:v>
                </c:pt>
                <c:pt idx="5">
                  <c:v>51.8</c:v>
                </c:pt>
                <c:pt idx="6">
                  <c:v>50.4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AC-0343-BA3D-B22F13AC6D9D}"/>
            </c:ext>
          </c:extLst>
        </c:ser>
        <c:ser>
          <c:idx val="1"/>
          <c:order val="1"/>
          <c:tx>
            <c:strRef>
              <c:f>Sheet1!$C$7</c:f>
              <c:strCache>
                <c:ptCount val="1"/>
                <c:pt idx="0">
                  <c:v>Hayır, desteklemiyorum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Sheet1!$A$8:$A$14</c:f>
              <c:strCache>
                <c:ptCount val="7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2015</c:v>
                </c:pt>
                <c:pt idx="4">
                  <c:v>2014</c:v>
                </c:pt>
                <c:pt idx="5">
                  <c:v>2013</c:v>
                </c:pt>
                <c:pt idx="6">
                  <c:v>2012</c:v>
                </c:pt>
              </c:strCache>
            </c:strRef>
          </c:cat>
          <c:val>
            <c:numRef>
              <c:f>Sheet1!$C$8:$C$14</c:f>
              <c:numCache>
                <c:formatCode>General</c:formatCode>
                <c:ptCount val="7"/>
                <c:pt idx="0">
                  <c:v>48.2</c:v>
                </c:pt>
                <c:pt idx="1">
                  <c:v>42.2</c:v>
                </c:pt>
                <c:pt idx="2">
                  <c:v>54.3</c:v>
                </c:pt>
                <c:pt idx="3">
                  <c:v>34.9</c:v>
                </c:pt>
                <c:pt idx="4">
                  <c:v>28.5</c:v>
                </c:pt>
                <c:pt idx="5">
                  <c:v>48.2</c:v>
                </c:pt>
                <c:pt idx="6">
                  <c:v>49.6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AC-0343-BA3D-B22F13AC6D9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525869592"/>
        <c:axId val="525865280"/>
      </c:barChart>
      <c:catAx>
        <c:axId val="5258695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tr-TR"/>
          </a:p>
        </c:txPr>
        <c:crossAx val="5258652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865280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525869592"/>
        <c:crosses val="autoZero"/>
        <c:crossBetween val="between"/>
      </c:valAx>
      <c:spPr>
        <a:noFill/>
        <a:ln w="24368">
          <a:noFill/>
        </a:ln>
      </c:spPr>
    </c:plotArea>
    <c:legend>
      <c:legendPos val="b"/>
      <c:layout>
        <c:manualLayout>
          <c:xMode val="edge"/>
          <c:yMode val="edge"/>
          <c:x val="1.26691897965216E-2"/>
          <c:y val="0.91175321386135999"/>
          <c:w val="0.95188899346613498"/>
          <c:h val="6.6275274969447906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Arial" panose="020B0604020202020204" pitchFamily="34" charset="0"/>
          <a:ea typeface="Verdana"/>
          <a:cs typeface="Arial" panose="020B0604020202020204" pitchFamily="34" charset="0"/>
        </a:defRPr>
      </a:pPr>
      <a:endParaRPr lang="tr-TR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2"/>
          <c:order val="0"/>
          <c:tx>
            <c:strRef>
              <c:f>Sayfa1!$C$1</c:f>
              <c:strCache>
                <c:ptCount val="1"/>
                <c:pt idx="0">
                  <c:v>Evet, destekliyorum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l">
                    <a:defRPr b="1">
                      <a:solidFill>
                        <a:schemeClr val="bg1"/>
                      </a:solidFill>
                    </a:defRPr>
                  </a:pPr>
                  <a:endParaRPr lang="tr-T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6AF8-474F-969B-9E3AED8C7E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l">
                  <a:defRPr b="1">
                    <a:solidFill>
                      <a:schemeClr val="bg1"/>
                    </a:solidFill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Sayfa1!$A$2:$B$13</c:f>
              <c:multiLvlStrCache>
                <c:ptCount val="12"/>
                <c:lvl>
                  <c:pt idx="0">
                    <c:v>2018</c:v>
                  </c:pt>
                  <c:pt idx="1">
                    <c:v>2017</c:v>
                  </c:pt>
                  <c:pt idx="2">
                    <c:v>2016</c:v>
                  </c:pt>
                  <c:pt idx="3">
                    <c:v>2018</c:v>
                  </c:pt>
                  <c:pt idx="4">
                    <c:v>2017</c:v>
                  </c:pt>
                  <c:pt idx="5">
                    <c:v>2016</c:v>
                  </c:pt>
                  <c:pt idx="6">
                    <c:v>2018</c:v>
                  </c:pt>
                  <c:pt idx="7">
                    <c:v>2017</c:v>
                  </c:pt>
                  <c:pt idx="8">
                    <c:v>2016</c:v>
                  </c:pt>
                  <c:pt idx="9">
                    <c:v>2018</c:v>
                  </c:pt>
                  <c:pt idx="10">
                    <c:v>2017</c:v>
                  </c:pt>
                  <c:pt idx="11">
                    <c:v>2016</c:v>
                  </c:pt>
                </c:lvl>
                <c:lvl>
                  <c:pt idx="0">
                    <c:v>AK Parti</c:v>
                  </c:pt>
                  <c:pt idx="3">
                    <c:v>CHP</c:v>
                  </c:pt>
                  <c:pt idx="6">
                    <c:v>MHP</c:v>
                  </c:pt>
                  <c:pt idx="9">
                    <c:v>HDP</c:v>
                  </c:pt>
                </c:lvl>
              </c:multiLvlStrCache>
            </c:multiLvlStrRef>
          </c:cat>
          <c:val>
            <c:numRef>
              <c:f>Sayfa1!$C$2:$C$13</c:f>
              <c:numCache>
                <c:formatCode>#,##0.0</c:formatCode>
                <c:ptCount val="12"/>
                <c:pt idx="0" formatCode="###0.0">
                  <c:v>47.282608695652172</c:v>
                </c:pt>
                <c:pt idx="1">
                  <c:v>52.112676056338032</c:v>
                </c:pt>
                <c:pt idx="2" formatCode="0.0">
                  <c:v>33.1</c:v>
                </c:pt>
                <c:pt idx="3" formatCode="###0.0">
                  <c:v>65.437788018433181</c:v>
                </c:pt>
                <c:pt idx="4">
                  <c:v>73.550724637681157</c:v>
                </c:pt>
                <c:pt idx="5" formatCode="0.0">
                  <c:v>71.5</c:v>
                </c:pt>
                <c:pt idx="6" formatCode="###0.0">
                  <c:v>42.105263157894733</c:v>
                </c:pt>
                <c:pt idx="7">
                  <c:v>53.333333333333336</c:v>
                </c:pt>
                <c:pt idx="8" formatCode="0.0">
                  <c:v>39.1</c:v>
                </c:pt>
                <c:pt idx="9" formatCode="###0.0">
                  <c:v>56.000000000000007</c:v>
                </c:pt>
                <c:pt idx="10">
                  <c:v>80.555555555555557</c:v>
                </c:pt>
                <c:pt idx="11" formatCode="0.0">
                  <c:v>72.099999999999994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F8-474F-969B-9E3AED8C7E0A}"/>
            </c:ext>
          </c:extLst>
        </c:ser>
        <c:ser>
          <c:idx val="3"/>
          <c:order val="1"/>
          <c:tx>
            <c:strRef>
              <c:f>Sayfa1!$D$1</c:f>
              <c:strCache>
                <c:ptCount val="1"/>
                <c:pt idx="0">
                  <c:v>Hayır, desteklemiyorum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Sayfa1!$A$2:$B$13</c:f>
              <c:multiLvlStrCache>
                <c:ptCount val="12"/>
                <c:lvl>
                  <c:pt idx="0">
                    <c:v>2018</c:v>
                  </c:pt>
                  <c:pt idx="1">
                    <c:v>2017</c:v>
                  </c:pt>
                  <c:pt idx="2">
                    <c:v>2016</c:v>
                  </c:pt>
                  <c:pt idx="3">
                    <c:v>2018</c:v>
                  </c:pt>
                  <c:pt idx="4">
                    <c:v>2017</c:v>
                  </c:pt>
                  <c:pt idx="5">
                    <c:v>2016</c:v>
                  </c:pt>
                  <c:pt idx="6">
                    <c:v>2018</c:v>
                  </c:pt>
                  <c:pt idx="7">
                    <c:v>2017</c:v>
                  </c:pt>
                  <c:pt idx="8">
                    <c:v>2016</c:v>
                  </c:pt>
                  <c:pt idx="9">
                    <c:v>2018</c:v>
                  </c:pt>
                  <c:pt idx="10">
                    <c:v>2017</c:v>
                  </c:pt>
                  <c:pt idx="11">
                    <c:v>2016</c:v>
                  </c:pt>
                </c:lvl>
                <c:lvl>
                  <c:pt idx="0">
                    <c:v>AK Parti</c:v>
                  </c:pt>
                  <c:pt idx="3">
                    <c:v>CHP</c:v>
                  </c:pt>
                  <c:pt idx="6">
                    <c:v>MHP</c:v>
                  </c:pt>
                  <c:pt idx="9">
                    <c:v>HDP</c:v>
                  </c:pt>
                </c:lvl>
              </c:multiLvlStrCache>
            </c:multiLvlStrRef>
          </c:cat>
          <c:val>
            <c:numRef>
              <c:f>Sayfa1!$D$2:$D$13</c:f>
              <c:numCache>
                <c:formatCode>#,##0.0</c:formatCode>
                <c:ptCount val="12"/>
                <c:pt idx="0" formatCode="###0.0">
                  <c:v>52.717391304347828</c:v>
                </c:pt>
                <c:pt idx="1">
                  <c:v>47.887323943661968</c:v>
                </c:pt>
                <c:pt idx="2" formatCode="0.0">
                  <c:v>66.900000000000006</c:v>
                </c:pt>
                <c:pt idx="3" formatCode="###0.0">
                  <c:v>34.562211981566819</c:v>
                </c:pt>
                <c:pt idx="4">
                  <c:v>26.44927536231884</c:v>
                </c:pt>
                <c:pt idx="5" formatCode="0.0">
                  <c:v>28.5</c:v>
                </c:pt>
                <c:pt idx="6" formatCode="###0.0">
                  <c:v>57.894736842105267</c:v>
                </c:pt>
                <c:pt idx="7">
                  <c:v>46.666666666666664</c:v>
                </c:pt>
                <c:pt idx="8" formatCode="0.0">
                  <c:v>60.9</c:v>
                </c:pt>
                <c:pt idx="9" formatCode="###0.0">
                  <c:v>44</c:v>
                </c:pt>
                <c:pt idx="10">
                  <c:v>19.444444444444443</c:v>
                </c:pt>
                <c:pt idx="11" formatCode="0.0">
                  <c:v>27.9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F8-474F-969B-9E3AED8C7E0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525869200"/>
        <c:axId val="525868024"/>
      </c:barChart>
      <c:catAx>
        <c:axId val="5258692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tr-TR"/>
          </a:p>
        </c:txPr>
        <c:crossAx val="525868024"/>
        <c:crosses val="autoZero"/>
        <c:auto val="1"/>
        <c:lblAlgn val="ctr"/>
        <c:lblOffset val="100"/>
        <c:noMultiLvlLbl val="0"/>
      </c:catAx>
      <c:valAx>
        <c:axId val="525868024"/>
        <c:scaling>
          <c:orientation val="minMax"/>
          <c:max val="100"/>
        </c:scaling>
        <c:delete val="1"/>
        <c:axPos val="t"/>
        <c:numFmt formatCode="###0.0" sourceLinked="1"/>
        <c:majorTickMark val="none"/>
        <c:minorTickMark val="none"/>
        <c:tickLblPos val="nextTo"/>
        <c:crossAx val="525869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tr-TR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451672036440393E-2"/>
          <c:y val="3.3792625999083704E-2"/>
          <c:w val="0.91588311175301507"/>
          <c:h val="0.8233156057104458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Evet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2668153830861003E-3"/>
                  <c:y val="-3.0305341337375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DEC-744A-A842-8261A65324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Sayfa1!$A$2:$A$8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xVal>
          <c:yVal>
            <c:numRef>
              <c:f>Sayfa1!$B$2:$B$8</c:f>
              <c:numCache>
                <c:formatCode>General</c:formatCode>
                <c:ptCount val="7"/>
                <c:pt idx="0">
                  <c:v>34.4</c:v>
                </c:pt>
                <c:pt idx="1">
                  <c:v>35.299999999999997</c:v>
                </c:pt>
                <c:pt idx="2">
                  <c:v>45.1</c:v>
                </c:pt>
                <c:pt idx="3">
                  <c:v>38.299999999999997</c:v>
                </c:pt>
                <c:pt idx="4" formatCode="0.0">
                  <c:v>27</c:v>
                </c:pt>
                <c:pt idx="5" formatCode="0.0">
                  <c:v>38.5</c:v>
                </c:pt>
                <c:pt idx="6" formatCode="0.0">
                  <c:v>34.6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DEC-744A-A842-8261A653248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525874688"/>
        <c:axId val="525871552"/>
      </c:scatterChart>
      <c:valAx>
        <c:axId val="525874688"/>
        <c:scaling>
          <c:orientation val="minMax"/>
          <c:max val="2018"/>
          <c:min val="201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r-TR"/>
                  <a:t>Yıllar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25871552"/>
        <c:crosses val="autoZero"/>
        <c:crossBetween val="midCat"/>
        <c:majorUnit val="1"/>
      </c:valAx>
      <c:valAx>
        <c:axId val="525871552"/>
        <c:scaling>
          <c:orientation val="minMax"/>
          <c:min val="2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258746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tr-TR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0446713265248531"/>
          <c:y val="3.369785043318739E-2"/>
          <c:w val="0.35861406400251539"/>
          <c:h val="0.896697679102593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 w="25785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numFmt formatCode="0.0" sourceLinked="0"/>
            <c:spPr>
              <a:noFill/>
              <a:ln w="2578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Müzakerelere devam edilmelidir</c:v>
                </c:pt>
                <c:pt idx="1">
                  <c:v>Müzakereler askıya alınmalıdır</c:v>
                </c:pt>
                <c:pt idx="2">
                  <c:v>Müzakereler sona erdirilmelidir</c:v>
                </c:pt>
              </c:strCache>
            </c:strRef>
          </c:cat>
          <c:val>
            <c:numRef>
              <c:f>Sheet1!$B$2:$B$4</c:f>
              <c:numCache>
                <c:formatCode>###0.0</c:formatCode>
                <c:ptCount val="3"/>
                <c:pt idx="0">
                  <c:v>48.9</c:v>
                </c:pt>
                <c:pt idx="1">
                  <c:v>27.200000000000003</c:v>
                </c:pt>
                <c:pt idx="2">
                  <c:v>23.9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D0-6F42-BD6D-31C1335490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Müzakerelere devam edilmelidir</c:v>
                </c:pt>
                <c:pt idx="1">
                  <c:v>Müzakereler askıya alınmalıdır</c:v>
                </c:pt>
                <c:pt idx="2">
                  <c:v>Müzakereler sona erdirilmelidir</c:v>
                </c:pt>
              </c:strCache>
            </c:strRef>
          </c:cat>
          <c:val>
            <c:numRef>
              <c:f>Sheet1!$C$2:$C$4</c:f>
              <c:numCache>
                <c:formatCode>#,##0.0</c:formatCode>
                <c:ptCount val="3"/>
                <c:pt idx="0">
                  <c:v>43.6</c:v>
                </c:pt>
                <c:pt idx="1">
                  <c:v>29.8</c:v>
                </c:pt>
                <c:pt idx="2">
                  <c:v>26.6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D0-6F42-BD6D-31C1335490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525866848"/>
        <c:axId val="525867240"/>
      </c:barChart>
      <c:catAx>
        <c:axId val="52586684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22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tr-TR"/>
          </a:p>
        </c:txPr>
        <c:crossAx val="5258672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867240"/>
        <c:scaling>
          <c:orientation val="minMax"/>
          <c:max val="70"/>
          <c:min val="0"/>
        </c:scaling>
        <c:delete val="1"/>
        <c:axPos val="t"/>
        <c:numFmt formatCode="###0.0" sourceLinked="1"/>
        <c:majorTickMark val="out"/>
        <c:minorTickMark val="none"/>
        <c:tickLblPos val="nextTo"/>
        <c:crossAx val="525866848"/>
        <c:crosses val="autoZero"/>
        <c:crossBetween val="between"/>
        <c:majorUnit val="10"/>
      </c:valAx>
      <c:spPr>
        <a:noFill/>
        <a:ln w="25785">
          <a:noFill/>
        </a:ln>
      </c:spPr>
    </c:plotArea>
    <c:legend>
      <c:legendPos val="b"/>
      <c:layout>
        <c:manualLayout>
          <c:xMode val="edge"/>
          <c:yMode val="edge"/>
          <c:x val="0.31691587631927581"/>
          <c:y val="0.92607084890603431"/>
          <c:w val="0.54338161772874904"/>
          <c:h val="5.972886766030315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0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tr-TR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0446713265248531"/>
          <c:y val="3.369785043318739E-2"/>
          <c:w val="0.35861406400251539"/>
          <c:h val="0.896697679102593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 w="25785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numFmt formatCode="0.0" sourceLinked="0"/>
            <c:spPr>
              <a:noFill/>
              <a:ln w="2578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Üyelik devam etmelidir</c:v>
                </c:pt>
                <c:pt idx="1">
                  <c:v>NATO’nun askeri kanadına üyelik askıya alınmalıdır</c:v>
                </c:pt>
                <c:pt idx="2">
                  <c:v>NATO ile tüm ilişkiler dondurulmalıdır</c:v>
                </c:pt>
                <c:pt idx="3">
                  <c:v>Üyelik sona erdirilmelidir</c:v>
                </c:pt>
              </c:strCache>
            </c:strRef>
          </c:cat>
          <c:val>
            <c:numRef>
              <c:f>Sheet1!$B$2:$B$5</c:f>
              <c:numCache>
                <c:formatCode>###0.0</c:formatCode>
                <c:ptCount val="4"/>
                <c:pt idx="0">
                  <c:v>58.699999999999996</c:v>
                </c:pt>
                <c:pt idx="1">
                  <c:v>16.400000000000002</c:v>
                </c:pt>
                <c:pt idx="2">
                  <c:v>13.4</c:v>
                </c:pt>
                <c:pt idx="3">
                  <c:v>11.5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DF-D249-AC9D-D141C9CE8B4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Üyelik devam etmelidir</c:v>
                </c:pt>
                <c:pt idx="1">
                  <c:v>NATO’nun askeri kanadına üyelik askıya alınmalıdır</c:v>
                </c:pt>
                <c:pt idx="2">
                  <c:v>NATO ile tüm ilişkiler dondurulmalıdır</c:v>
                </c:pt>
                <c:pt idx="3">
                  <c:v>Üyelik sona erdirilmelidir</c:v>
                </c:pt>
              </c:strCache>
            </c:strRef>
          </c:cat>
          <c:val>
            <c:numRef>
              <c:f>Sheet1!$C$2:$C$5</c:f>
              <c:numCache>
                <c:formatCode>#,##0.0</c:formatCode>
                <c:ptCount val="4"/>
                <c:pt idx="0">
                  <c:v>59.2</c:v>
                </c:pt>
                <c:pt idx="1">
                  <c:v>20.9</c:v>
                </c:pt>
                <c:pt idx="2">
                  <c:v>11.3</c:v>
                </c:pt>
                <c:pt idx="3">
                  <c:v>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DF-D249-AC9D-D141C9CE8B4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525863320"/>
        <c:axId val="525862928"/>
      </c:barChart>
      <c:catAx>
        <c:axId val="5258633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22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tr-TR"/>
          </a:p>
        </c:txPr>
        <c:crossAx val="5258629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862928"/>
        <c:scaling>
          <c:orientation val="minMax"/>
          <c:max val="70"/>
          <c:min val="0"/>
        </c:scaling>
        <c:delete val="1"/>
        <c:axPos val="t"/>
        <c:numFmt formatCode="###0.0" sourceLinked="1"/>
        <c:majorTickMark val="out"/>
        <c:minorTickMark val="none"/>
        <c:tickLblPos val="nextTo"/>
        <c:crossAx val="525863320"/>
        <c:crosses val="autoZero"/>
        <c:crossBetween val="between"/>
        <c:majorUnit val="10"/>
      </c:valAx>
      <c:spPr>
        <a:noFill/>
        <a:ln w="25785">
          <a:noFill/>
        </a:ln>
      </c:spPr>
    </c:plotArea>
    <c:legend>
      <c:legendPos val="b"/>
      <c:layout>
        <c:manualLayout>
          <c:xMode val="edge"/>
          <c:yMode val="edge"/>
          <c:x val="0.31691587631927581"/>
          <c:y val="0.92607084890603431"/>
          <c:w val="0.54338161772874904"/>
          <c:h val="5.972886766030315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0" i="0" u="none" strike="noStrike" baseline="0">
          <a:solidFill>
            <a:schemeClr val="tx1"/>
          </a:solidFill>
          <a:latin typeface="Arial" panose="020B0604020202020204" pitchFamily="34" charset="0"/>
          <a:ea typeface="Verdana"/>
          <a:cs typeface="Arial" panose="020B0604020202020204" pitchFamily="34" charset="0"/>
        </a:defRPr>
      </a:pPr>
      <a:endParaRPr lang="tr-TR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0446713265248531"/>
          <c:y val="3.369785043318739E-2"/>
          <c:w val="0.35861406400251539"/>
          <c:h val="0.896697679102593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 w="25785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numFmt formatCode="0.0" sourceLinked="0"/>
            <c:spPr>
              <a:noFill/>
              <a:ln w="2578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Evet</c:v>
                </c:pt>
                <c:pt idx="1">
                  <c:v>Hayır</c:v>
                </c:pt>
                <c:pt idx="2">
                  <c:v>Fikrim yok</c:v>
                </c:pt>
              </c:strCache>
            </c:strRef>
          </c:cat>
          <c:val>
            <c:numRef>
              <c:f>Sheet1!$B$2:$B$4</c:f>
              <c:numCache>
                <c:formatCode>#,##0.0</c:formatCode>
                <c:ptCount val="3"/>
                <c:pt idx="0">
                  <c:v>41.9</c:v>
                </c:pt>
                <c:pt idx="1">
                  <c:v>34.799999999999997</c:v>
                </c:pt>
                <c:pt idx="2">
                  <c:v>23.3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18-AA46-9C0E-5DA8957DBE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Evet</c:v>
                </c:pt>
                <c:pt idx="1">
                  <c:v>Hayır</c:v>
                </c:pt>
                <c:pt idx="2">
                  <c:v>Fikrim yok</c:v>
                </c:pt>
              </c:strCache>
            </c:strRef>
          </c:cat>
          <c:val>
            <c:numRef>
              <c:f>Sheet1!$C$2:$C$4</c:f>
              <c:numCache>
                <c:formatCode>#,##0.0</c:formatCode>
                <c:ptCount val="3"/>
                <c:pt idx="0">
                  <c:v>39.799999999999997</c:v>
                </c:pt>
                <c:pt idx="1">
                  <c:v>37.700000000000003</c:v>
                </c:pt>
                <c:pt idx="2">
                  <c:v>22.5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18-AA46-9C0E-5DA8957DBE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525868416"/>
        <c:axId val="525874296"/>
      </c:barChart>
      <c:catAx>
        <c:axId val="5258684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22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tr-TR"/>
          </a:p>
        </c:txPr>
        <c:crossAx val="5258742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874296"/>
        <c:scaling>
          <c:orientation val="minMax"/>
          <c:max val="70"/>
          <c:min val="0"/>
        </c:scaling>
        <c:delete val="1"/>
        <c:axPos val="t"/>
        <c:numFmt formatCode="#,##0.0" sourceLinked="1"/>
        <c:majorTickMark val="out"/>
        <c:minorTickMark val="none"/>
        <c:tickLblPos val="nextTo"/>
        <c:crossAx val="525868416"/>
        <c:crosses val="autoZero"/>
        <c:crossBetween val="between"/>
        <c:majorUnit val="10"/>
      </c:valAx>
      <c:spPr>
        <a:noFill/>
        <a:ln w="25785">
          <a:noFill/>
        </a:ln>
      </c:spPr>
    </c:plotArea>
    <c:legend>
      <c:legendPos val="b"/>
      <c:layout>
        <c:manualLayout>
          <c:xMode val="edge"/>
          <c:yMode val="edge"/>
          <c:x val="0.31691587631927581"/>
          <c:y val="0.92607084890603431"/>
          <c:w val="0.54338161772874904"/>
          <c:h val="5.972886766030315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0" i="0" u="none" strike="noStrike" baseline="0">
          <a:solidFill>
            <a:schemeClr val="tx1"/>
          </a:solidFill>
          <a:latin typeface="Arial" panose="020B0604020202020204" pitchFamily="34" charset="0"/>
          <a:ea typeface="Verdana"/>
          <a:cs typeface="Arial" panose="020B0604020202020204" pitchFamily="34" charset="0"/>
        </a:defRPr>
      </a:pPr>
      <a:endParaRPr lang="tr-TR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19330893519475"/>
          <c:y val="2.5252525252525198E-3"/>
          <c:w val="0.35053136389481898"/>
          <c:h val="0.914141414141441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 w="25785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80D-C74E-9275-7B80CB064F2F}"/>
              </c:ext>
            </c:extLst>
          </c:dPt>
          <c:dLbls>
            <c:numFmt formatCode="0.0" sourceLinked="0"/>
            <c:spPr>
              <a:noFill/>
              <a:ln w="2578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Kesinlikle Başarılı</c:v>
                </c:pt>
                <c:pt idx="1">
                  <c:v>Başarılı</c:v>
                </c:pt>
                <c:pt idx="2">
                  <c:v>Ne Başarılı Ne Başarısız</c:v>
                </c:pt>
                <c:pt idx="3">
                  <c:v>Başarısız</c:v>
                </c:pt>
                <c:pt idx="4">
                  <c:v>Kesinlikle Başarısız</c:v>
                </c:pt>
              </c:strCache>
            </c:strRef>
          </c:cat>
          <c:val>
            <c:numRef>
              <c:f>Sheet1!$B$2:$B$6</c:f>
              <c:numCache>
                <c:formatCode>#,##0.0</c:formatCode>
                <c:ptCount val="5"/>
                <c:pt idx="0">
                  <c:v>3</c:v>
                </c:pt>
                <c:pt idx="1">
                  <c:v>31.7</c:v>
                </c:pt>
                <c:pt idx="2">
                  <c:v>30.7</c:v>
                </c:pt>
                <c:pt idx="3">
                  <c:v>22.1</c:v>
                </c:pt>
                <c:pt idx="4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0D-C74E-9275-7B80CB064F2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99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Kesinlikle Başarılı</c:v>
                </c:pt>
                <c:pt idx="1">
                  <c:v>Başarılı</c:v>
                </c:pt>
                <c:pt idx="2">
                  <c:v>Ne Başarılı Ne Başarısız</c:v>
                </c:pt>
                <c:pt idx="3">
                  <c:v>Başarısız</c:v>
                </c:pt>
                <c:pt idx="4">
                  <c:v>Kesinlikle Başarısız</c:v>
                </c:pt>
              </c:strCache>
            </c:strRef>
          </c:cat>
          <c:val>
            <c:numRef>
              <c:f>Sheet1!$C$2:$C$6</c:f>
              <c:numCache>
                <c:formatCode>#,##0.0</c:formatCode>
                <c:ptCount val="5"/>
                <c:pt idx="0">
                  <c:v>12.9</c:v>
                </c:pt>
                <c:pt idx="1">
                  <c:v>25.6</c:v>
                </c:pt>
                <c:pt idx="2">
                  <c:v>33.200000000000003</c:v>
                </c:pt>
                <c:pt idx="3">
                  <c:v>18.100000000000001</c:v>
                </c:pt>
                <c:pt idx="4">
                  <c:v>10.199999999999999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0D-C74E-9275-7B80CB064F2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808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Kesinlikle Başarılı</c:v>
                </c:pt>
                <c:pt idx="1">
                  <c:v>Başarılı</c:v>
                </c:pt>
                <c:pt idx="2">
                  <c:v>Ne Başarılı Ne Başarısız</c:v>
                </c:pt>
                <c:pt idx="3">
                  <c:v>Başarısız</c:v>
                </c:pt>
                <c:pt idx="4">
                  <c:v>Kesinlikle Başarısız</c:v>
                </c:pt>
              </c:strCache>
            </c:strRef>
          </c:cat>
          <c:val>
            <c:numRef>
              <c:f>Sheet1!$D$2:$D$6</c:f>
              <c:numCache>
                <c:formatCode>0.0</c:formatCode>
                <c:ptCount val="5"/>
                <c:pt idx="0" formatCode="General">
                  <c:v>5.6</c:v>
                </c:pt>
                <c:pt idx="1">
                  <c:v>26.7</c:v>
                </c:pt>
                <c:pt idx="2">
                  <c:v>36.5</c:v>
                </c:pt>
                <c:pt idx="3">
                  <c:v>20.6</c:v>
                </c:pt>
                <c:pt idx="4">
                  <c:v>10.6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0D-C74E-9275-7B80CB064F2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BBE0E3">
                <a:lumMod val="75000"/>
              </a:srgb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Kesinlikle Başarılı</c:v>
                </c:pt>
                <c:pt idx="1">
                  <c:v>Başarılı</c:v>
                </c:pt>
                <c:pt idx="2">
                  <c:v>Ne Başarılı Ne Başarısız</c:v>
                </c:pt>
                <c:pt idx="3">
                  <c:v>Başarısız</c:v>
                </c:pt>
                <c:pt idx="4">
                  <c:v>Kesinlikle Başarısız</c:v>
                </c:pt>
              </c:strCache>
            </c:strRef>
          </c:cat>
          <c:val>
            <c:numRef>
              <c:f>Sheet1!$E$2:$E$6</c:f>
              <c:numCache>
                <c:formatCode>0.0</c:formatCode>
                <c:ptCount val="5"/>
                <c:pt idx="0">
                  <c:v>4.8</c:v>
                </c:pt>
                <c:pt idx="1">
                  <c:v>24.7</c:v>
                </c:pt>
                <c:pt idx="2">
                  <c:v>20.2</c:v>
                </c:pt>
                <c:pt idx="3">
                  <c:v>25.3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80D-C74E-9275-7B80CB064F2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FFFFF">
                <a:lumMod val="50000"/>
              </a:srgb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Kesinlikle Başarılı</c:v>
                </c:pt>
                <c:pt idx="1">
                  <c:v>Başarılı</c:v>
                </c:pt>
                <c:pt idx="2">
                  <c:v>Ne Başarılı Ne Başarısız</c:v>
                </c:pt>
                <c:pt idx="3">
                  <c:v>Başarısız</c:v>
                </c:pt>
                <c:pt idx="4">
                  <c:v>Kesinlikle Başarısız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4.2</c:v>
                </c:pt>
                <c:pt idx="1">
                  <c:v>17.399999999999999</c:v>
                </c:pt>
                <c:pt idx="2">
                  <c:v>24.7</c:v>
                </c:pt>
                <c:pt idx="3">
                  <c:v>35.4</c:v>
                </c:pt>
                <c:pt idx="4">
                  <c:v>18.3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80D-C74E-9275-7B80CB064F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525861752"/>
        <c:axId val="525852344"/>
      </c:barChart>
      <c:catAx>
        <c:axId val="5258617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22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tr-TR"/>
          </a:p>
        </c:txPr>
        <c:crossAx val="5258523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852344"/>
        <c:scaling>
          <c:orientation val="minMax"/>
          <c:max val="70"/>
          <c:min val="0"/>
        </c:scaling>
        <c:delete val="1"/>
        <c:axPos val="t"/>
        <c:numFmt formatCode="#,##0.0" sourceLinked="1"/>
        <c:majorTickMark val="out"/>
        <c:minorTickMark val="none"/>
        <c:tickLblPos val="none"/>
        <c:crossAx val="525861752"/>
        <c:crosses val="autoZero"/>
        <c:crossBetween val="between"/>
        <c:majorUnit val="10"/>
      </c:valAx>
      <c:spPr>
        <a:noFill/>
        <a:ln w="25785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tr-TR"/>
    </a:p>
  </c:txPr>
  <c:externalData r:id="rId2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Sütun3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4297448882854116E-3"/>
                  <c:y val="-4.02784594423743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D61-F842-B2F0-AA5BDE97A5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Sayfa1!$A$2:$A$7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xVal>
          <c:yVal>
            <c:numRef>
              <c:f>Sayfa1!$B$2:$B$7</c:f>
              <c:numCache>
                <c:formatCode>0.0</c:formatCode>
                <c:ptCount val="6"/>
                <c:pt idx="0" formatCode="General">
                  <c:v>-26.1</c:v>
                </c:pt>
                <c:pt idx="1">
                  <c:v>-32.1</c:v>
                </c:pt>
                <c:pt idx="2">
                  <c:v>-20.8</c:v>
                </c:pt>
                <c:pt idx="3">
                  <c:v>1.1000000000000001</c:v>
                </c:pt>
                <c:pt idx="4">
                  <c:v>10.199999999999999</c:v>
                </c:pt>
                <c:pt idx="5">
                  <c:v>0.1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D61-F842-B2F0-AA5BDE97A5A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525852736"/>
        <c:axId val="525862536"/>
      </c:scatterChart>
      <c:valAx>
        <c:axId val="525852736"/>
        <c:scaling>
          <c:orientation val="minMax"/>
          <c:max val="2018"/>
          <c:min val="2013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r-TR"/>
                  <a:t>Yıllar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25862536"/>
        <c:crosses val="autoZero"/>
        <c:crossBetween val="midCat"/>
      </c:valAx>
      <c:valAx>
        <c:axId val="52586253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r-TR"/>
                  <a:t>Net Skor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25852736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0">
          <a:solidFill>
            <a:schemeClr val="tx1"/>
          </a:solidFill>
        </a:defRPr>
      </a:pPr>
      <a:endParaRPr lang="tr-TR"/>
    </a:p>
  </c:txPr>
  <c:externalData r:id="rId3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5612290847039901"/>
          <c:y val="2.5252525252525198E-3"/>
          <c:w val="0.413739394226667"/>
          <c:h val="0.907807382162249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AK Parti</c:v>
                </c:pt>
              </c:strCache>
            </c:strRef>
          </c:tx>
          <c:spPr>
            <a:solidFill>
              <a:srgbClr val="FF0000"/>
            </a:solidFill>
            <a:ln w="25785"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numFmt formatCode="0.0" sourceLinked="0"/>
            <c:spPr>
              <a:noFill/>
              <a:ln w="2578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Sheet1!$B$2:$B$6</c:f>
              <c:numCache>
                <c:formatCode>General</c:formatCode>
                <c:ptCount val="5"/>
                <c:pt idx="0">
                  <c:v>2018</c:v>
                </c:pt>
                <c:pt idx="1">
                  <c:v>2018</c:v>
                </c:pt>
                <c:pt idx="2">
                  <c:v>2018</c:v>
                </c:pt>
                <c:pt idx="3">
                  <c:v>2018</c:v>
                </c:pt>
                <c:pt idx="4">
                  <c:v>2018</c:v>
                </c:pt>
              </c:numCache>
            </c:numRef>
          </c:cat>
          <c:val>
            <c:numRef>
              <c:f>Sheet1!$C$2:$C$6</c:f>
              <c:numCache>
                <c:formatCode>###0.0</c:formatCode>
                <c:ptCount val="5"/>
                <c:pt idx="0">
                  <c:v>7.0652173913043477</c:v>
                </c:pt>
                <c:pt idx="1">
                  <c:v>54.076086956521742</c:v>
                </c:pt>
                <c:pt idx="2">
                  <c:v>28.532608695652172</c:v>
                </c:pt>
                <c:pt idx="3">
                  <c:v>4.6195652173913038</c:v>
                </c:pt>
                <c:pt idx="4">
                  <c:v>5.7065217391304346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40-ED49-8933-C37DC99541DC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CHP</c:v>
                </c:pt>
              </c:strCache>
            </c:strRef>
          </c:tx>
          <c:spPr>
            <a:solidFill>
              <a:srgbClr val="FF99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Sheet1!$B$2:$B$6</c:f>
              <c:numCache>
                <c:formatCode>General</c:formatCode>
                <c:ptCount val="5"/>
                <c:pt idx="0">
                  <c:v>2018</c:v>
                </c:pt>
                <c:pt idx="1">
                  <c:v>2018</c:v>
                </c:pt>
                <c:pt idx="2">
                  <c:v>2018</c:v>
                </c:pt>
                <c:pt idx="3">
                  <c:v>2018</c:v>
                </c:pt>
                <c:pt idx="4">
                  <c:v>2018</c:v>
                </c:pt>
              </c:numCache>
            </c:numRef>
          </c:cat>
          <c:val>
            <c:numRef>
              <c:f>Sheet1!$D$2:$D$6</c:f>
              <c:numCache>
                <c:formatCode>###0.0</c:formatCode>
                <c:ptCount val="5"/>
                <c:pt idx="1">
                  <c:v>21.198156682027651</c:v>
                </c:pt>
                <c:pt idx="2">
                  <c:v>28.110599078341014</c:v>
                </c:pt>
                <c:pt idx="3">
                  <c:v>31.797235023041477</c:v>
                </c:pt>
                <c:pt idx="4">
                  <c:v>18.894009216589861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40-ED49-8933-C37DC99541DC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MHP</c:v>
                </c:pt>
              </c:strCache>
            </c:strRef>
          </c:tx>
          <c:spPr>
            <a:solidFill>
              <a:srgbClr val="BBE0E3">
                <a:lumMod val="50000"/>
              </a:srgb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Sheet1!$B$2:$B$6</c:f>
              <c:numCache>
                <c:formatCode>General</c:formatCode>
                <c:ptCount val="5"/>
                <c:pt idx="0">
                  <c:v>2018</c:v>
                </c:pt>
                <c:pt idx="1">
                  <c:v>2018</c:v>
                </c:pt>
                <c:pt idx="2">
                  <c:v>2018</c:v>
                </c:pt>
                <c:pt idx="3">
                  <c:v>2018</c:v>
                </c:pt>
                <c:pt idx="4">
                  <c:v>2018</c:v>
                </c:pt>
              </c:numCache>
            </c:numRef>
          </c:cat>
          <c:val>
            <c:numRef>
              <c:f>Sheet1!$E$2:$E$6</c:f>
              <c:numCache>
                <c:formatCode>###0.0</c:formatCode>
                <c:ptCount val="5"/>
                <c:pt idx="0">
                  <c:v>1.0526315789473684</c:v>
                </c:pt>
                <c:pt idx="1">
                  <c:v>29.473684210526311</c:v>
                </c:pt>
                <c:pt idx="2">
                  <c:v>42.105263157894733</c:v>
                </c:pt>
                <c:pt idx="3">
                  <c:v>20</c:v>
                </c:pt>
                <c:pt idx="4">
                  <c:v>7.3684210526315779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40-ED49-8933-C37DC99541DC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HDP</c:v>
                </c:pt>
              </c:strCache>
            </c:strRef>
          </c:tx>
          <c:spPr>
            <a:solidFill>
              <a:srgbClr val="FFFFFF">
                <a:lumMod val="50000"/>
              </a:srgb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Sheet1!$B$2:$B$6</c:f>
              <c:numCache>
                <c:formatCode>General</c:formatCode>
                <c:ptCount val="5"/>
                <c:pt idx="0">
                  <c:v>2018</c:v>
                </c:pt>
                <c:pt idx="1">
                  <c:v>2018</c:v>
                </c:pt>
                <c:pt idx="2">
                  <c:v>2018</c:v>
                </c:pt>
                <c:pt idx="3">
                  <c:v>2018</c:v>
                </c:pt>
                <c:pt idx="4">
                  <c:v>2018</c:v>
                </c:pt>
              </c:numCache>
            </c:numRef>
          </c:cat>
          <c:val>
            <c:numRef>
              <c:f>Sheet1!$F$2:$F$6</c:f>
              <c:numCache>
                <c:formatCode>###0.0</c:formatCode>
                <c:ptCount val="5"/>
                <c:pt idx="0">
                  <c:v>1</c:v>
                </c:pt>
                <c:pt idx="1">
                  <c:v>6</c:v>
                </c:pt>
                <c:pt idx="2">
                  <c:v>26</c:v>
                </c:pt>
                <c:pt idx="3">
                  <c:v>44</c:v>
                </c:pt>
                <c:pt idx="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340-ED49-8933-C37DC99541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525859008"/>
        <c:axId val="525857048"/>
      </c:barChart>
      <c:catAx>
        <c:axId val="52585900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5258570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857048"/>
        <c:scaling>
          <c:orientation val="minMax"/>
          <c:max val="70"/>
          <c:min val="0"/>
        </c:scaling>
        <c:delete val="1"/>
        <c:axPos val="t"/>
        <c:numFmt formatCode="###0.0" sourceLinked="1"/>
        <c:majorTickMark val="out"/>
        <c:minorTickMark val="none"/>
        <c:tickLblPos val="none"/>
        <c:crossAx val="525859008"/>
        <c:crosses val="autoZero"/>
        <c:crossBetween val="between"/>
        <c:majorUnit val="10"/>
      </c:valAx>
      <c:spPr>
        <a:noFill/>
        <a:ln w="25785">
          <a:noFill/>
        </a:ln>
      </c:spPr>
    </c:plotArea>
    <c:legend>
      <c:legendPos val="b"/>
      <c:layout>
        <c:manualLayout>
          <c:xMode val="edge"/>
          <c:yMode val="edge"/>
          <c:x val="0.26934876309697897"/>
          <c:y val="0.93009541085283598"/>
          <c:w val="0.46130247380604211"/>
          <c:h val="6.0473410512224393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tr-T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622836506622401"/>
          <c:y val="1.8565188663247943E-2"/>
          <c:w val="0.510652080626529"/>
          <c:h val="0.9473986321207974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0000"/>
            </a:solidFill>
            <a:ln w="25315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25315">
                <a:noFill/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1-0BB2-0747-81A2-92BB255F1207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25315">
                <a:noFill/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3-0BB2-0747-81A2-92BB255F1207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 w="25315">
                <a:noFill/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5-0BB2-0747-81A2-92BB255F1207}"/>
              </c:ext>
            </c:extLst>
          </c:dPt>
          <c:dLbls>
            <c:dLbl>
              <c:idx val="0"/>
              <c:layout>
                <c:manualLayout>
                  <c:x val="-1.1401548057950496E-3"/>
                  <c:y val="-9.0961024786478679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B2-0747-81A2-92BB255F1207}"/>
                </c:ext>
              </c:extLst>
            </c:dLbl>
            <c:dLbl>
              <c:idx val="1"/>
              <c:layout>
                <c:manualLayout>
                  <c:x val="5.8884505059840098E-3"/>
                  <c:y val="-1.47944088733917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BB2-0747-81A2-92BB255F1207}"/>
                </c:ext>
              </c:extLst>
            </c:dLbl>
            <c:dLbl>
              <c:idx val="2"/>
              <c:layout>
                <c:manualLayout>
                  <c:x val="2.81224949801536E-3"/>
                  <c:y val="4.78491331847014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BB2-0747-81A2-92BB255F1207}"/>
                </c:ext>
              </c:extLst>
            </c:dLbl>
            <c:numFmt formatCode="0.0" sourceLinked="0"/>
            <c:spPr>
              <a:noFill/>
              <a:ln w="25315">
                <a:noFill/>
              </a:ln>
            </c:spPr>
            <c:txPr>
              <a:bodyPr/>
              <a:lstStyle/>
              <a:p>
                <a:pPr>
                  <a:defRPr lang="en-US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Sheet1!$A$1:$A$4</c:f>
              <c:strCache>
                <c:ptCount val="4"/>
                <c:pt idx="0">
                  <c:v>İlköğretim</c:v>
                </c:pt>
                <c:pt idx="1">
                  <c:v>Lise</c:v>
                </c:pt>
                <c:pt idx="2">
                  <c:v>Üniversite</c:v>
                </c:pt>
                <c:pt idx="3">
                  <c:v>Lisans Üstü</c:v>
                </c:pt>
              </c:strCache>
            </c:strRef>
          </c:cat>
          <c:val>
            <c:numRef>
              <c:f>Sheet1!$B$1:$B$4</c:f>
              <c:numCache>
                <c:formatCode>0.0</c:formatCode>
                <c:ptCount val="4"/>
                <c:pt idx="0">
                  <c:v>43.8</c:v>
                </c:pt>
                <c:pt idx="1">
                  <c:v>30.5</c:v>
                </c:pt>
                <c:pt idx="2" formatCode="#,##0.0">
                  <c:v>25.2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BB2-0747-81A2-92BB255F12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406606072"/>
        <c:axId val="406610384"/>
      </c:barChart>
      <c:catAx>
        <c:axId val="40660607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en-US"/>
            </a:pPr>
            <a:endParaRPr lang="tr-TR"/>
          </a:p>
        </c:txPr>
        <c:crossAx val="4066103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06610384"/>
        <c:scaling>
          <c:orientation val="minMax"/>
          <c:max val="80"/>
          <c:min val="0"/>
        </c:scaling>
        <c:delete val="1"/>
        <c:axPos val="t"/>
        <c:numFmt formatCode="0.0" sourceLinked="1"/>
        <c:majorTickMark val="out"/>
        <c:minorTickMark val="none"/>
        <c:tickLblPos val="none"/>
        <c:crossAx val="406606072"/>
        <c:crosses val="autoZero"/>
        <c:crossBetween val="between"/>
      </c:valAx>
      <c:spPr>
        <a:noFill/>
        <a:ln w="2531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tr-TR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97354277197699"/>
          <c:y val="1.8420405283726501E-2"/>
          <c:w val="0.76571274575361603"/>
          <c:h val="0.7884580814279870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Evet, destekliyorum</c:v>
                </c:pt>
              </c:strCache>
            </c:strRef>
          </c:tx>
          <c:spPr>
            <a:solidFill>
              <a:srgbClr val="FF0000"/>
            </a:solidFill>
            <a:ln w="24368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numFmt formatCode="0.0" sourceLinked="0"/>
            <c:spPr>
              <a:noFill/>
              <a:ln w="24368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2017</c:v>
                </c:pt>
              </c:numCache>
            </c:numRef>
          </c:cat>
          <c:val>
            <c:numRef>
              <c:f>Sheet1!$B$2:$B$3</c:f>
              <c:numCache>
                <c:formatCode>0.0</c:formatCode>
                <c:ptCount val="2"/>
                <c:pt idx="0" formatCode="General">
                  <c:v>40.700000000000003</c:v>
                </c:pt>
                <c:pt idx="1">
                  <c:v>48.1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FF-A546-AE88-0D998F438F0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Hayır, desteklemiyorum</c:v>
                </c:pt>
              </c:strCache>
            </c:strRef>
          </c:tx>
          <c:spPr>
            <a:solidFill>
              <a:srgbClr val="FF99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2017</c:v>
                </c:pt>
              </c:numCache>
            </c:numRef>
          </c:cat>
          <c:val>
            <c:numRef>
              <c:f>Sheet1!$C$2:$C$3</c:f>
              <c:numCache>
                <c:formatCode>0.0</c:formatCode>
                <c:ptCount val="2"/>
                <c:pt idx="0" formatCode="General">
                  <c:v>38.9</c:v>
                </c:pt>
                <c:pt idx="1">
                  <c:v>35.200000000000003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FF-A546-AE88-0D998F438F0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Fikrim yok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2017</c:v>
                </c:pt>
              </c:numCache>
            </c:numRef>
          </c:cat>
          <c:val>
            <c:numRef>
              <c:f>Sheet1!$D$2:$D$3</c:f>
              <c:numCache>
                <c:formatCode>0.0</c:formatCode>
                <c:ptCount val="2"/>
                <c:pt idx="0" formatCode="General">
                  <c:v>20.399999999999999</c:v>
                </c:pt>
                <c:pt idx="1">
                  <c:v>16.7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FF-A546-AE88-0D998F438F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525854304"/>
        <c:axId val="525850384"/>
      </c:barChart>
      <c:catAx>
        <c:axId val="5258543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tr-TR"/>
          </a:p>
        </c:txPr>
        <c:crossAx val="5258503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850384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525854304"/>
        <c:crosses val="autoZero"/>
        <c:crossBetween val="between"/>
      </c:valAx>
      <c:spPr>
        <a:noFill/>
        <a:ln w="24368">
          <a:noFill/>
        </a:ln>
      </c:spPr>
    </c:plotArea>
    <c:legend>
      <c:legendPos val="b"/>
      <c:layout>
        <c:manualLayout>
          <c:xMode val="edge"/>
          <c:yMode val="edge"/>
          <c:x val="8.2480365429482186E-2"/>
          <c:y val="0.84429076918892876"/>
          <c:w val="0.88220517426784895"/>
          <c:h val="9.6590513520287496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tr-TR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97354277197699"/>
          <c:y val="1.8420405283726501E-2"/>
          <c:w val="0.76571274575361603"/>
          <c:h val="0.7884580814279870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Evet, destekliyorum</c:v>
                </c:pt>
              </c:strCache>
            </c:strRef>
          </c:tx>
          <c:spPr>
            <a:solidFill>
              <a:srgbClr val="FF0000"/>
            </a:solidFill>
            <a:ln w="24368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numFmt formatCode="0.0" sourceLinked="0"/>
            <c:spPr>
              <a:noFill/>
              <a:ln w="24368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2017</c:v>
                </c:pt>
              </c:numCache>
            </c:numRef>
          </c:cat>
          <c:val>
            <c:numRef>
              <c:f>Sheet1!$B$2:$B$3</c:f>
              <c:numCache>
                <c:formatCode>0.0</c:formatCode>
                <c:ptCount val="2"/>
                <c:pt idx="0">
                  <c:v>45.1</c:v>
                </c:pt>
                <c:pt idx="1">
                  <c:v>56.4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C1-A545-860B-19CB33FA22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Hayır, desteklemiyorum</c:v>
                </c:pt>
              </c:strCache>
            </c:strRef>
          </c:tx>
          <c:spPr>
            <a:solidFill>
              <a:srgbClr val="FF99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2017</c:v>
                </c:pt>
              </c:numCache>
            </c:numRef>
          </c:cat>
          <c:val>
            <c:numRef>
              <c:f>Sheet1!$C$2:$C$3</c:f>
              <c:numCache>
                <c:formatCode>0.0</c:formatCode>
                <c:ptCount val="2"/>
                <c:pt idx="0">
                  <c:v>37.9</c:v>
                </c:pt>
                <c:pt idx="1">
                  <c:v>28.9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C1-A545-860B-19CB33FA229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Fikrim yok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2017</c:v>
                </c:pt>
              </c:numCache>
            </c:numRef>
          </c:cat>
          <c:val>
            <c:numRef>
              <c:f>Sheet1!$D$2:$D$3</c:f>
              <c:numCache>
                <c:formatCode>0.0</c:formatCode>
                <c:ptCount val="2"/>
                <c:pt idx="0">
                  <c:v>17</c:v>
                </c:pt>
                <c:pt idx="1">
                  <c:v>14.7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C1-A545-860B-19CB33FA22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525854696"/>
        <c:axId val="525855480"/>
      </c:barChart>
      <c:catAx>
        <c:axId val="5258546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tr-TR"/>
          </a:p>
        </c:txPr>
        <c:crossAx val="5258554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855480"/>
        <c:scaling>
          <c:orientation val="minMax"/>
          <c:max val="100"/>
          <c:min val="0"/>
        </c:scaling>
        <c:delete val="1"/>
        <c:axPos val="t"/>
        <c:numFmt formatCode="0.0" sourceLinked="1"/>
        <c:majorTickMark val="out"/>
        <c:minorTickMark val="none"/>
        <c:tickLblPos val="none"/>
        <c:crossAx val="525854696"/>
        <c:crosses val="autoZero"/>
        <c:crossBetween val="between"/>
      </c:valAx>
      <c:spPr>
        <a:noFill/>
        <a:ln w="24368">
          <a:noFill/>
        </a:ln>
      </c:spPr>
    </c:plotArea>
    <c:legend>
      <c:legendPos val="b"/>
      <c:layout>
        <c:manualLayout>
          <c:xMode val="edge"/>
          <c:yMode val="edge"/>
          <c:x val="8.2480365429482186E-2"/>
          <c:y val="0.84429076918892876"/>
          <c:w val="0.88220517426784895"/>
          <c:h val="9.6590513520287496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tr-TR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522618583364639"/>
          <c:y val="7.7223307414114595E-2"/>
          <c:w val="0.54642205066486704"/>
          <c:h val="0.90605528599122398"/>
        </c:manualLayout>
      </c:layout>
      <c:pieChart>
        <c:varyColors val="1"/>
        <c:ser>
          <c:idx val="0"/>
          <c:order val="0"/>
          <c:spPr>
            <a:solidFill>
              <a:srgbClr val="FF0000"/>
            </a:solidFill>
            <a:ln w="25785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dPt>
            <c:idx val="0"/>
            <c:bubble3D val="0"/>
            <c:explosion val="4"/>
            <c:extLst>
              <c:ext xmlns:c16="http://schemas.microsoft.com/office/drawing/2014/chart" uri="{C3380CC4-5D6E-409C-BE32-E72D297353CC}">
                <c16:uniqueId val="{00000001-DA85-4B46-AC37-4B70B84C9F94}"/>
              </c:ext>
            </c:extLst>
          </c:dPt>
          <c:dPt>
            <c:idx val="1"/>
            <c:bubble3D val="0"/>
            <c:explosion val="3"/>
            <c:spPr>
              <a:solidFill>
                <a:srgbClr val="FFFFFF">
                  <a:lumMod val="50000"/>
                </a:srgbClr>
              </a:solidFill>
              <a:ln w="25785">
                <a:noFill/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3-DA85-4B46-AC37-4B70B84C9F94}"/>
              </c:ext>
            </c:extLst>
          </c:dPt>
          <c:dPt>
            <c:idx val="2"/>
            <c:bubble3D val="0"/>
            <c:explosion val="5"/>
            <c:spPr>
              <a:solidFill>
                <a:srgbClr val="FF9900"/>
              </a:solidFill>
              <a:ln w="25785">
                <a:noFill/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5-DA85-4B46-AC37-4B70B84C9F94}"/>
              </c:ext>
            </c:extLst>
          </c:dPt>
          <c:dLbls>
            <c:dLbl>
              <c:idx val="0"/>
              <c:layout>
                <c:manualLayout>
                  <c:x val="-3.7764732358030149E-3"/>
                  <c:y val="-8.571864705977183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829582576226619"/>
                      <c:h val="0.242082166789366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A85-4B46-AC37-4B70B84C9F94}"/>
                </c:ext>
              </c:extLst>
            </c:dLbl>
            <c:dLbl>
              <c:idx val="1"/>
              <c:layout>
                <c:manualLayout>
                  <c:x val="-7.4414014053376262E-2"/>
                  <c:y val="-2.132693144751917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344683803374258"/>
                      <c:h val="0.240311863550628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A85-4B46-AC37-4B70B84C9F94}"/>
                </c:ext>
              </c:extLst>
            </c:dLbl>
            <c:dLbl>
              <c:idx val="2"/>
              <c:layout>
                <c:manualLayout>
                  <c:x val="8.1943306026493416E-3"/>
                  <c:y val="8.5309405076011199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544101201166953"/>
                      <c:h val="0.386060113062963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A85-4B46-AC37-4B70B84C9F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/>
                </a:pPr>
                <a:endParaRPr lang="tr-TR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Destekliyorum</c:v>
                </c:pt>
                <c:pt idx="1">
                  <c:v>Desteklemiyorum</c:v>
                </c:pt>
                <c:pt idx="2">
                  <c:v>Fikrim yok</c:v>
                </c:pt>
              </c:strCache>
            </c:strRef>
          </c:cat>
          <c:val>
            <c:numRef>
              <c:f>Sheet1!$B$2:$B$4</c:f>
              <c:numCache>
                <c:formatCode>###0.0</c:formatCode>
                <c:ptCount val="3"/>
                <c:pt idx="0">
                  <c:v>38.6</c:v>
                </c:pt>
                <c:pt idx="1">
                  <c:v>35.799999999999997</c:v>
                </c:pt>
                <c:pt idx="2">
                  <c:v>25.6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A85-4B46-AC37-4B70B84C9F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chemeClr val="tx1"/>
          </a:solidFill>
          <a:latin typeface="Arial" panose="020B0604020202020204" pitchFamily="34" charset="0"/>
          <a:ea typeface="Verdana"/>
          <a:cs typeface="Arial" panose="020B0604020202020204" pitchFamily="34" charset="0"/>
        </a:defRPr>
      </a:pPr>
      <a:endParaRPr lang="tr-TR"/>
    </a:p>
  </c:txPr>
  <c:externalData r:id="rId2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604704178168299"/>
          <c:y val="1.6840015721467001E-2"/>
          <c:w val="0.72836264779714699"/>
          <c:h val="0.7968070247996500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Sayfa1!$A$2</c:f>
              <c:strCache>
                <c:ptCount val="1"/>
                <c:pt idx="0">
                  <c:v>Memnunum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Sayfa1!$B$1:$D$1</c:f>
              <c:strCache>
                <c:ptCount val="3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</c:strCache>
            </c:strRef>
          </c:cat>
          <c:val>
            <c:numRef>
              <c:f>Sayfa1!$B$2:$D$2</c:f>
              <c:numCache>
                <c:formatCode>0.0</c:formatCode>
                <c:ptCount val="3"/>
                <c:pt idx="0">
                  <c:v>13.7</c:v>
                </c:pt>
                <c:pt idx="1">
                  <c:v>17.5</c:v>
                </c:pt>
                <c:pt idx="2" formatCode="General">
                  <c:v>10.5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A8-3941-B8DA-614265898C36}"/>
            </c:ext>
          </c:extLst>
        </c:ser>
        <c:ser>
          <c:idx val="1"/>
          <c:order val="1"/>
          <c:tx>
            <c:strRef>
              <c:f>Sayfa1!$A$3</c:f>
              <c:strCache>
                <c:ptCount val="1"/>
                <c:pt idx="0">
                  <c:v>Ne memnunum ne memnun değilim</c:v>
                </c:pt>
              </c:strCache>
            </c:strRef>
          </c:tx>
          <c:spPr>
            <a:solidFill>
              <a:srgbClr val="FF99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Sayfa1!$B$1:$D$1</c:f>
              <c:strCache>
                <c:ptCount val="3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</c:strCache>
            </c:strRef>
          </c:cat>
          <c:val>
            <c:numRef>
              <c:f>Sayfa1!$B$3:$D$3</c:f>
              <c:numCache>
                <c:formatCode>0.0</c:formatCode>
                <c:ptCount val="3"/>
                <c:pt idx="0">
                  <c:v>19.7</c:v>
                </c:pt>
                <c:pt idx="1">
                  <c:v>28</c:v>
                </c:pt>
                <c:pt idx="2" formatCode="General">
                  <c:v>31.8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A8-3941-B8DA-614265898C36}"/>
            </c:ext>
          </c:extLst>
        </c:ser>
        <c:ser>
          <c:idx val="2"/>
          <c:order val="2"/>
          <c:tx>
            <c:strRef>
              <c:f>Sayfa1!$A$4</c:f>
              <c:strCache>
                <c:ptCount val="1"/>
                <c:pt idx="0">
                  <c:v>Memnun değilim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Sayfa1!$B$1:$D$1</c:f>
              <c:strCache>
                <c:ptCount val="3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</c:strCache>
            </c:strRef>
          </c:cat>
          <c:val>
            <c:numRef>
              <c:f>Sayfa1!$B$4:$D$4</c:f>
              <c:numCache>
                <c:formatCode>#,##0.0</c:formatCode>
                <c:ptCount val="3"/>
                <c:pt idx="0" formatCode="0.0">
                  <c:v>66.599999999999994</c:v>
                </c:pt>
                <c:pt idx="1">
                  <c:v>54.5</c:v>
                </c:pt>
                <c:pt idx="2" formatCode="General">
                  <c:v>57.7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A8-3941-B8DA-614265898C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525856656"/>
        <c:axId val="525851168"/>
      </c:barChart>
      <c:valAx>
        <c:axId val="525851168"/>
        <c:scaling>
          <c:orientation val="minMax"/>
          <c:max val="100"/>
        </c:scaling>
        <c:delete val="1"/>
        <c:axPos val="t"/>
        <c:numFmt formatCode="0.0" sourceLinked="1"/>
        <c:majorTickMark val="out"/>
        <c:minorTickMark val="none"/>
        <c:tickLblPos val="none"/>
        <c:crossAx val="525856656"/>
        <c:crosses val="autoZero"/>
        <c:crossBetween val="between"/>
      </c:valAx>
      <c:catAx>
        <c:axId val="52585665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tr-TR"/>
          </a:p>
        </c:txPr>
        <c:crossAx val="525851168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18768776080490901"/>
          <c:y val="0.831199261453479"/>
          <c:w val="0.797445891175523"/>
          <c:h val="0.144747109505973"/>
        </c:manualLayout>
      </c:layout>
      <c:overlay val="0"/>
      <c:txPr>
        <a:bodyPr/>
        <a:lstStyle/>
        <a:p>
          <a:pPr>
            <a:defRPr b="0"/>
          </a:pPr>
          <a:endParaRPr lang="tr-TR"/>
        </a:p>
      </c:txPr>
    </c:legend>
    <c:plotVisOnly val="1"/>
    <c:dispBlanksAs val="zero"/>
    <c:showDLblsOverMax val="0"/>
  </c:chart>
  <c:txPr>
    <a:bodyPr/>
    <a:lstStyle/>
    <a:p>
      <a:pPr>
        <a:defRPr sz="1600" b="1">
          <a:latin typeface="Arial" panose="020B0604020202020204" pitchFamily="34" charset="0"/>
          <a:cs typeface="Arial" panose="020B0604020202020204" pitchFamily="34" charset="0"/>
        </a:defRPr>
      </a:pPr>
      <a:endParaRPr lang="tr-TR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796661482057602"/>
          <c:y val="2.21086642089326E-2"/>
          <c:w val="0.44783721348968902"/>
          <c:h val="0.96417103202946097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 w="26664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 w="2666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Göçmen alımına son verilmeli</c:v>
                </c:pt>
                <c:pt idx="1">
                  <c:v>Ülkeye gelecek göçmenlere sayı sınırı konmalı</c:v>
                </c:pt>
                <c:pt idx="2">
                  <c:v>Sayısı ne olursa olsun göçmenler kabul edilmeli</c:v>
                </c:pt>
                <c:pt idx="3">
                  <c:v>Göçmenlerin yaşam koşulları iyileştirilmeli</c:v>
                </c:pt>
                <c:pt idx="4">
                  <c:v>Avrupa Birliği ile yapılan anlaşma gereği Yunanistan’a kaçan göçmenler geri alınmalı</c:v>
                </c:pt>
              </c:strCache>
            </c:strRef>
          </c:cat>
          <c:val>
            <c:numRef>
              <c:f>Sheet1!$B$2:$B$6</c:f>
              <c:numCache>
                <c:formatCode>###0.0</c:formatCode>
                <c:ptCount val="5"/>
                <c:pt idx="0">
                  <c:v>59.4</c:v>
                </c:pt>
                <c:pt idx="1">
                  <c:v>21.7</c:v>
                </c:pt>
                <c:pt idx="2">
                  <c:v>11.600000000000001</c:v>
                </c:pt>
                <c:pt idx="3">
                  <c:v>5.3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41-144E-A96A-772CC393EB73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99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Göçmen alımına son verilmeli</c:v>
                </c:pt>
                <c:pt idx="1">
                  <c:v>Ülkeye gelecek göçmenlere sayı sınırı konmalı</c:v>
                </c:pt>
                <c:pt idx="2">
                  <c:v>Sayısı ne olursa olsun göçmenler kabul edilmeli</c:v>
                </c:pt>
                <c:pt idx="3">
                  <c:v>Göçmenlerin yaşam koşulları iyileştirilmeli</c:v>
                </c:pt>
                <c:pt idx="4">
                  <c:v>Avrupa Birliği ile yapılan anlaşma gereği Yunanistan’a kaçan göçmenler geri alınmalı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46.4</c:v>
                </c:pt>
                <c:pt idx="1">
                  <c:v>27</c:v>
                </c:pt>
                <c:pt idx="2">
                  <c:v>19.3</c:v>
                </c:pt>
                <c:pt idx="3">
                  <c:v>3.4</c:v>
                </c:pt>
                <c:pt idx="4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41-144E-A96A-772CC393EB7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Göçmen alımına son verilmeli</c:v>
                </c:pt>
                <c:pt idx="1">
                  <c:v>Ülkeye gelecek göçmenlere sayı sınırı konmalı</c:v>
                </c:pt>
                <c:pt idx="2">
                  <c:v>Sayısı ne olursa olsun göçmenler kabul edilmeli</c:v>
                </c:pt>
                <c:pt idx="3">
                  <c:v>Göçmenlerin yaşam koşulları iyileştirilmeli</c:v>
                </c:pt>
                <c:pt idx="4">
                  <c:v>Avrupa Birliği ile yapılan anlaşma gereği Yunanistan’a kaçan göçmenler geri alınmalı</c:v>
                </c:pt>
              </c:strCache>
            </c:strRef>
          </c:cat>
          <c:val>
            <c:numRef>
              <c:f>Sheet1!$D$2:$D$6</c:f>
              <c:numCache>
                <c:formatCode>0.0</c:formatCode>
                <c:ptCount val="5"/>
                <c:pt idx="0">
                  <c:v>45.2</c:v>
                </c:pt>
                <c:pt idx="1">
                  <c:v>28.5</c:v>
                </c:pt>
                <c:pt idx="2">
                  <c:v>17.7</c:v>
                </c:pt>
                <c:pt idx="3">
                  <c:v>2.9</c:v>
                </c:pt>
                <c:pt idx="4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41-144E-A96A-772CC393EB7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525858224"/>
        <c:axId val="525858616"/>
      </c:barChart>
      <c:catAx>
        <c:axId val="52585822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32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tr-TR"/>
          </a:p>
        </c:txPr>
        <c:crossAx val="5258586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858616"/>
        <c:scaling>
          <c:orientation val="minMax"/>
        </c:scaling>
        <c:delete val="1"/>
        <c:axPos val="t"/>
        <c:numFmt formatCode="###0.0" sourceLinked="1"/>
        <c:majorTickMark val="out"/>
        <c:minorTickMark val="none"/>
        <c:tickLblPos val="none"/>
        <c:crossAx val="525858224"/>
        <c:crosses val="autoZero"/>
        <c:crossBetween val="between"/>
      </c:valAx>
      <c:spPr>
        <a:noFill/>
        <a:ln w="2539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 panose="020B0604020202020204" pitchFamily="34" charset="0"/>
          <a:ea typeface="Verdana"/>
          <a:cs typeface="Arial" panose="020B0604020202020204" pitchFamily="34" charset="0"/>
        </a:defRPr>
      </a:pPr>
      <a:endParaRPr lang="tr-TR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163717421713"/>
          <c:y val="2.78857904677259E-2"/>
          <c:w val="0.80299201043534996"/>
          <c:h val="0.86430721445263203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Sayfa1!$D$2</c:f>
              <c:strCache>
                <c:ptCount val="1"/>
                <c:pt idx="0">
                  <c:v>Olumlu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1.3623452075484651E-2"/>
                  <c:y val="3.45822047598728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A3-144E-A716-EB72190D50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Sayfa1!$C$3:$C$5</c:f>
              <c:numCache>
                <c:formatCode>General</c:formatCode>
                <c:ptCount val="3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</c:numCache>
            </c:numRef>
          </c:cat>
          <c:val>
            <c:numRef>
              <c:f>Sayfa1!$D$3:$D$5</c:f>
              <c:numCache>
                <c:formatCode>0.0</c:formatCode>
                <c:ptCount val="3"/>
                <c:pt idx="0">
                  <c:v>20.9</c:v>
                </c:pt>
                <c:pt idx="1">
                  <c:v>25.3</c:v>
                </c:pt>
                <c:pt idx="2" formatCode="####.0">
                  <c:v>21.7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A3-144E-A716-EB72190D5087}"/>
            </c:ext>
          </c:extLst>
        </c:ser>
        <c:ser>
          <c:idx val="2"/>
          <c:order val="1"/>
          <c:tx>
            <c:strRef>
              <c:f>Sayfa1!$E$2</c:f>
              <c:strCache>
                <c:ptCount val="1"/>
                <c:pt idx="0">
                  <c:v>Fikrim yok</c:v>
                </c:pt>
              </c:strCache>
            </c:strRef>
          </c:tx>
          <c:spPr>
            <a:solidFill>
              <a:srgbClr val="FF99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Sayfa1!$C$3:$C$5</c:f>
              <c:numCache>
                <c:formatCode>General</c:formatCode>
                <c:ptCount val="3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</c:numCache>
            </c:numRef>
          </c:cat>
          <c:val>
            <c:numRef>
              <c:f>Sayfa1!$E$3:$E$5</c:f>
              <c:numCache>
                <c:formatCode>General</c:formatCode>
                <c:ptCount val="3"/>
                <c:pt idx="0" formatCode="0.0">
                  <c:v>29</c:v>
                </c:pt>
                <c:pt idx="1">
                  <c:v>29.5</c:v>
                </c:pt>
                <c:pt idx="2" formatCode="####.0">
                  <c:v>21.3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A3-144E-A716-EB72190D5087}"/>
            </c:ext>
          </c:extLst>
        </c:ser>
        <c:ser>
          <c:idx val="0"/>
          <c:order val="2"/>
          <c:tx>
            <c:strRef>
              <c:f>Sayfa1!$F$2</c:f>
              <c:strCache>
                <c:ptCount val="1"/>
                <c:pt idx="0">
                  <c:v>Olumsuz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Sayfa1!$C$3:$C$5</c:f>
              <c:numCache>
                <c:formatCode>General</c:formatCode>
                <c:ptCount val="3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</c:numCache>
            </c:numRef>
          </c:cat>
          <c:val>
            <c:numRef>
              <c:f>Sayfa1!$F$3:$F$5</c:f>
              <c:numCache>
                <c:formatCode>General</c:formatCode>
                <c:ptCount val="3"/>
                <c:pt idx="0" formatCode="0.0">
                  <c:v>50.1</c:v>
                </c:pt>
                <c:pt idx="1">
                  <c:v>45.2</c:v>
                </c:pt>
                <c:pt idx="2" formatCode="####.0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7A3-144E-A716-EB72190D50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525861360"/>
        <c:axId val="525860968"/>
        <c:extLst/>
      </c:barChart>
      <c:valAx>
        <c:axId val="525860968"/>
        <c:scaling>
          <c:orientation val="minMax"/>
          <c:max val="100"/>
        </c:scaling>
        <c:delete val="1"/>
        <c:axPos val="t"/>
        <c:numFmt formatCode="0.0" sourceLinked="1"/>
        <c:majorTickMark val="out"/>
        <c:minorTickMark val="none"/>
        <c:tickLblPos val="none"/>
        <c:crossAx val="525861360"/>
        <c:crosses val="autoZero"/>
        <c:crossBetween val="between"/>
      </c:valAx>
      <c:catAx>
        <c:axId val="5258613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tr-TR"/>
          </a:p>
        </c:txPr>
        <c:crossAx val="525860968"/>
        <c:crosses val="autoZero"/>
        <c:auto val="1"/>
        <c:lblAlgn val="ctr"/>
        <c:lblOffset val="100"/>
        <c:noMultiLvlLbl val="0"/>
      </c:catAx>
      <c:spPr>
        <a:scene3d>
          <a:camera prst="orthographicFront"/>
          <a:lightRig rig="threePt" dir="t"/>
        </a:scene3d>
        <a:sp3d>
          <a:bevelT w="6350"/>
        </a:sp3d>
      </c:spPr>
    </c:plotArea>
    <c:legend>
      <c:legendPos val="b"/>
      <c:layout>
        <c:manualLayout>
          <c:xMode val="edge"/>
          <c:yMode val="edge"/>
          <c:x val="0.24402016270907201"/>
          <c:y val="0.89790446572374405"/>
          <c:w val="0.63002959256938995"/>
          <c:h val="7.8926348442054706E-2"/>
        </c:manualLayout>
      </c:layout>
      <c:overlay val="0"/>
      <c:txPr>
        <a:bodyPr/>
        <a:lstStyle/>
        <a:p>
          <a:pPr>
            <a:defRPr b="0"/>
          </a:pPr>
          <a:endParaRPr lang="tr-TR"/>
        </a:p>
      </c:txPr>
    </c:legend>
    <c:plotVisOnly val="1"/>
    <c:dispBlanksAs val="zero"/>
    <c:showDLblsOverMax val="0"/>
  </c:chart>
  <c:txPr>
    <a:bodyPr/>
    <a:lstStyle/>
    <a:p>
      <a:pPr>
        <a:defRPr sz="1800" b="1">
          <a:latin typeface="+mj-lt"/>
        </a:defRPr>
      </a:pPr>
      <a:endParaRPr lang="tr-TR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163368940573198"/>
          <c:y val="2.5252525252525198E-3"/>
          <c:w val="0.36198721822236563"/>
          <c:h val="0.850133330734531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 w="25785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numFmt formatCode="0.0" sourceLinked="0"/>
            <c:spPr>
              <a:noFill/>
              <a:ln w="2578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Kesinlikle Başarılı</c:v>
                </c:pt>
                <c:pt idx="1">
                  <c:v>Başarılı</c:v>
                </c:pt>
                <c:pt idx="2">
                  <c:v>Ne Başarılı Ne Başarısız</c:v>
                </c:pt>
                <c:pt idx="3">
                  <c:v>Başarısız</c:v>
                </c:pt>
                <c:pt idx="4">
                  <c:v>Kesinlikle Başarısız</c:v>
                </c:pt>
              </c:strCache>
            </c:strRef>
          </c:cat>
          <c:val>
            <c:numRef>
              <c:f>Sheet1!$B$2:$B$6</c:f>
              <c:numCache>
                <c:formatCode>#,##0.0</c:formatCode>
                <c:ptCount val="5"/>
                <c:pt idx="0">
                  <c:v>2.1</c:v>
                </c:pt>
                <c:pt idx="1">
                  <c:v>32.6</c:v>
                </c:pt>
                <c:pt idx="2">
                  <c:v>34.4</c:v>
                </c:pt>
                <c:pt idx="3">
                  <c:v>20.3</c:v>
                </c:pt>
                <c:pt idx="4">
                  <c:v>10.6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A3-0843-95D4-15303771C1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99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Kesinlikle Başarılı</c:v>
                </c:pt>
                <c:pt idx="1">
                  <c:v>Başarılı</c:v>
                </c:pt>
                <c:pt idx="2">
                  <c:v>Ne Başarılı Ne Başarısız</c:v>
                </c:pt>
                <c:pt idx="3">
                  <c:v>Başarısız</c:v>
                </c:pt>
                <c:pt idx="4">
                  <c:v>Kesinlikle Başarısız</c:v>
                </c:pt>
              </c:strCache>
            </c:strRef>
          </c:cat>
          <c:val>
            <c:numRef>
              <c:f>Sheet1!$C$2:$C$6</c:f>
              <c:numCache>
                <c:formatCode>#,##0.0</c:formatCode>
                <c:ptCount val="5"/>
                <c:pt idx="0">
                  <c:v>15.8</c:v>
                </c:pt>
                <c:pt idx="1">
                  <c:v>27.7</c:v>
                </c:pt>
                <c:pt idx="2">
                  <c:v>31</c:v>
                </c:pt>
                <c:pt idx="3">
                  <c:v>16.8</c:v>
                </c:pt>
                <c:pt idx="4">
                  <c:v>8.6999999999999993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A3-0843-95D4-15303771C1D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Kesinlikle Başarılı</c:v>
                </c:pt>
                <c:pt idx="1">
                  <c:v>Başarılı</c:v>
                </c:pt>
                <c:pt idx="2">
                  <c:v>Ne Başarılı Ne Başarısız</c:v>
                </c:pt>
                <c:pt idx="3">
                  <c:v>Başarısız</c:v>
                </c:pt>
                <c:pt idx="4">
                  <c:v>Kesinlikle Başarısız</c:v>
                </c:pt>
              </c:strCache>
            </c:strRef>
          </c:cat>
          <c:val>
            <c:numRef>
              <c:f>Sheet1!$D$2:$D$6</c:f>
              <c:numCache>
                <c:formatCode>0.0</c:formatCode>
                <c:ptCount val="5"/>
                <c:pt idx="0">
                  <c:v>6.4</c:v>
                </c:pt>
                <c:pt idx="1">
                  <c:v>27.4</c:v>
                </c:pt>
                <c:pt idx="2">
                  <c:v>35</c:v>
                </c:pt>
                <c:pt idx="3">
                  <c:v>21.2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A3-0843-95D4-15303771C1D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72BFC5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Kesinlikle Başarılı</c:v>
                </c:pt>
                <c:pt idx="1">
                  <c:v>Başarılı</c:v>
                </c:pt>
                <c:pt idx="2">
                  <c:v>Ne Başarılı Ne Başarısız</c:v>
                </c:pt>
                <c:pt idx="3">
                  <c:v>Başarısız</c:v>
                </c:pt>
                <c:pt idx="4">
                  <c:v>Kesinlikle Başarısız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4.4000000000000004</c:v>
                </c:pt>
                <c:pt idx="1">
                  <c:v>25.5</c:v>
                </c:pt>
                <c:pt idx="2">
                  <c:v>30.1</c:v>
                </c:pt>
                <c:pt idx="3" formatCode="0.0">
                  <c:v>21.4</c:v>
                </c:pt>
                <c:pt idx="4" formatCode="0.0">
                  <c:v>18.600000000000001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A3-0843-95D4-15303771C1D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Kesinlikle Başarılı</c:v>
                </c:pt>
                <c:pt idx="1">
                  <c:v>Başarılı</c:v>
                </c:pt>
                <c:pt idx="2">
                  <c:v>Ne Başarılı Ne Başarısız</c:v>
                </c:pt>
                <c:pt idx="3">
                  <c:v>Başarısız</c:v>
                </c:pt>
                <c:pt idx="4">
                  <c:v>Kesinlikle Başarısız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2.8</c:v>
                </c:pt>
                <c:pt idx="1">
                  <c:v>22.2</c:v>
                </c:pt>
                <c:pt idx="2">
                  <c:v>27.3</c:v>
                </c:pt>
                <c:pt idx="3">
                  <c:v>36.1</c:v>
                </c:pt>
                <c:pt idx="4">
                  <c:v>11.6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A3-0843-95D4-15303771C1D8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FFFFFF">
                <a:lumMod val="50000"/>
              </a:srgb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Kesinlikle Başarılı</c:v>
                </c:pt>
                <c:pt idx="1">
                  <c:v>Başarılı</c:v>
                </c:pt>
                <c:pt idx="2">
                  <c:v>Ne Başarılı Ne Başarısız</c:v>
                </c:pt>
                <c:pt idx="3">
                  <c:v>Başarısız</c:v>
                </c:pt>
                <c:pt idx="4">
                  <c:v>Kesinlikle Başarısız</c:v>
                </c:pt>
              </c:strCache>
            </c:strRef>
          </c:cat>
          <c:val>
            <c:numRef>
              <c:f>Sheet1!$G$2:$G$6</c:f>
              <c:numCache>
                <c:formatCode>0.0</c:formatCode>
                <c:ptCount val="5"/>
                <c:pt idx="0">
                  <c:v>6.6</c:v>
                </c:pt>
                <c:pt idx="1">
                  <c:v>24.2</c:v>
                </c:pt>
                <c:pt idx="2">
                  <c:v>19.8</c:v>
                </c:pt>
                <c:pt idx="3">
                  <c:v>29.4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0A3-0843-95D4-15303771C1D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466006192"/>
        <c:axId val="532152688"/>
      </c:barChart>
      <c:catAx>
        <c:axId val="4660061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22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tr-TR"/>
          </a:p>
        </c:txPr>
        <c:crossAx val="5321526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32152688"/>
        <c:scaling>
          <c:orientation val="minMax"/>
          <c:max val="70"/>
          <c:min val="0"/>
        </c:scaling>
        <c:delete val="1"/>
        <c:axPos val="t"/>
        <c:numFmt formatCode="#,##0.0" sourceLinked="1"/>
        <c:majorTickMark val="out"/>
        <c:minorTickMark val="none"/>
        <c:tickLblPos val="none"/>
        <c:crossAx val="466006192"/>
        <c:crosses val="autoZero"/>
        <c:crossBetween val="between"/>
        <c:majorUnit val="1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337467450344178"/>
          <c:y val="0.88620243126066667"/>
          <c:w val="0.7377163038795147"/>
          <c:h val="9.5232375552905313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tr-TR"/>
    </a:p>
  </c:txPr>
  <c:externalData r:id="rId2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Sütun3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0612508690271585E-2"/>
                  <c:y val="1.45731819841610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431-3140-962E-1415A6026828}"/>
                </c:ext>
              </c:extLst>
            </c:dLbl>
            <c:dLbl>
              <c:idx val="2"/>
              <c:layout>
                <c:manualLayout>
                  <c:x val="-5.6227076541669467E-2"/>
                  <c:y val="-2.03324080145433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31-3140-962E-1415A6026828}"/>
                </c:ext>
              </c:extLst>
            </c:dLbl>
            <c:dLbl>
              <c:idx val="3"/>
              <c:layout>
                <c:manualLayout>
                  <c:x val="-1.0915337896108185E-2"/>
                  <c:y val="4.94787719828652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431-3140-962E-1415A6026828}"/>
                </c:ext>
              </c:extLst>
            </c:dLbl>
            <c:dLbl>
              <c:idx val="4"/>
              <c:layout>
                <c:manualLayout>
                  <c:x val="-9.4256571476337092E-2"/>
                  <c:y val="-7.01975365841209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431-3140-962E-1415A60268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Sayfa1!$A$3:$A$8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xVal>
          <c:yVal>
            <c:numRef>
              <c:f>Sayfa1!$B$3:$B$8</c:f>
              <c:numCache>
                <c:formatCode>0.0</c:formatCode>
                <c:ptCount val="6"/>
                <c:pt idx="0">
                  <c:v>-18.600000000000001</c:v>
                </c:pt>
                <c:pt idx="1">
                  <c:v>-22.7</c:v>
                </c:pt>
                <c:pt idx="2">
                  <c:v>-10.1</c:v>
                </c:pt>
                <c:pt idx="3">
                  <c:v>2.6</c:v>
                </c:pt>
                <c:pt idx="4">
                  <c:v>18</c:v>
                </c:pt>
                <c:pt idx="5">
                  <c:v>3.8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E431-3140-962E-1415A602682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532156216"/>
        <c:axId val="532153864"/>
      </c:scatterChart>
      <c:valAx>
        <c:axId val="532156216"/>
        <c:scaling>
          <c:orientation val="minMax"/>
          <c:max val="2018"/>
          <c:min val="2013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r-TR"/>
                  <a:t>Yıllar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32153864"/>
        <c:crosses val="autoZero"/>
        <c:crossBetween val="midCat"/>
      </c:valAx>
      <c:valAx>
        <c:axId val="53215386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r-TR"/>
                  <a:t>Net Skor</a:t>
                </a:r>
              </a:p>
            </c:rich>
          </c:tx>
          <c:layout>
            <c:manualLayout>
              <c:xMode val="edge"/>
              <c:yMode val="edge"/>
              <c:x val="3.5602080364369577E-2"/>
              <c:y val="0.1362711877716569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32156216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tr-TR"/>
    </a:p>
  </c:txPr>
  <c:externalData r:id="rId3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212011450782499"/>
          <c:y val="5.7602254572724004E-3"/>
          <c:w val="0.49348417146953499"/>
          <c:h val="0.914141414141440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AK Parti</c:v>
                </c:pt>
              </c:strCache>
            </c:strRef>
          </c:tx>
          <c:spPr>
            <a:solidFill>
              <a:srgbClr val="FF0000"/>
            </a:solidFill>
            <a:ln w="25785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numFmt formatCode="0.0" sourceLinked="0"/>
            <c:spPr>
              <a:noFill/>
              <a:ln w="2578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Sheet1!$B$2:$B$6</c:f>
              <c:numCache>
                <c:formatCode>General</c:formatCode>
                <c:ptCount val="5"/>
                <c:pt idx="0">
                  <c:v>2018</c:v>
                </c:pt>
                <c:pt idx="1">
                  <c:v>2018</c:v>
                </c:pt>
                <c:pt idx="2">
                  <c:v>2018</c:v>
                </c:pt>
                <c:pt idx="3">
                  <c:v>2018</c:v>
                </c:pt>
                <c:pt idx="4">
                  <c:v>2018</c:v>
                </c:pt>
              </c:numCache>
            </c:numRef>
          </c:cat>
          <c:val>
            <c:numRef>
              <c:f>Sheet1!$C$2:$C$6</c:f>
              <c:numCache>
                <c:formatCode>0.0</c:formatCode>
                <c:ptCount val="5"/>
                <c:pt idx="0">
                  <c:v>4.3478260869565215</c:v>
                </c:pt>
                <c:pt idx="1">
                  <c:v>58.967391304347828</c:v>
                </c:pt>
                <c:pt idx="2">
                  <c:v>28.804347826086957</c:v>
                </c:pt>
                <c:pt idx="3">
                  <c:v>3.5326086956521738</c:v>
                </c:pt>
                <c:pt idx="4">
                  <c:v>4.3478260869565215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94-0D45-8729-5A72A1CE0201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CHP</c:v>
                </c:pt>
              </c:strCache>
            </c:strRef>
          </c:tx>
          <c:spPr>
            <a:solidFill>
              <a:srgbClr val="FF9900"/>
            </a:solidFill>
            <a:ln w="25785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 w="2578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Sheet1!$B$2:$B$6</c:f>
              <c:numCache>
                <c:formatCode>General</c:formatCode>
                <c:ptCount val="5"/>
                <c:pt idx="0">
                  <c:v>2018</c:v>
                </c:pt>
                <c:pt idx="1">
                  <c:v>2018</c:v>
                </c:pt>
                <c:pt idx="2">
                  <c:v>2018</c:v>
                </c:pt>
                <c:pt idx="3">
                  <c:v>2018</c:v>
                </c:pt>
                <c:pt idx="4">
                  <c:v>2018</c:v>
                </c:pt>
              </c:numCache>
            </c:numRef>
          </c:cat>
          <c:val>
            <c:numRef>
              <c:f>Sheet1!$D$2:$D$6</c:f>
              <c:numCache>
                <c:formatCode>0.0</c:formatCode>
                <c:ptCount val="5"/>
                <c:pt idx="0">
                  <c:v>0.46082949308755761</c:v>
                </c:pt>
                <c:pt idx="1">
                  <c:v>13.82488479262673</c:v>
                </c:pt>
                <c:pt idx="2">
                  <c:v>35.483870967741936</c:v>
                </c:pt>
                <c:pt idx="3">
                  <c:v>35.483870967741936</c:v>
                </c:pt>
                <c:pt idx="4">
                  <c:v>14.746543778801843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94-0D45-8729-5A72A1CE0201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MHP</c:v>
                </c:pt>
              </c:strCache>
            </c:strRef>
          </c:tx>
          <c:spPr>
            <a:solidFill>
              <a:srgbClr val="00808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Sheet1!$B$2:$B$6</c:f>
              <c:numCache>
                <c:formatCode>General</c:formatCode>
                <c:ptCount val="5"/>
                <c:pt idx="0">
                  <c:v>2018</c:v>
                </c:pt>
                <c:pt idx="1">
                  <c:v>2018</c:v>
                </c:pt>
                <c:pt idx="2">
                  <c:v>2018</c:v>
                </c:pt>
                <c:pt idx="3">
                  <c:v>2018</c:v>
                </c:pt>
                <c:pt idx="4">
                  <c:v>2018</c:v>
                </c:pt>
              </c:numCache>
            </c:numRef>
          </c:cat>
          <c:val>
            <c:numRef>
              <c:f>Sheet1!$E$2:$E$6</c:f>
              <c:numCache>
                <c:formatCode>0.0</c:formatCode>
                <c:ptCount val="5"/>
                <c:pt idx="1">
                  <c:v>29.473684210526311</c:v>
                </c:pt>
                <c:pt idx="2">
                  <c:v>43.15789473684211</c:v>
                </c:pt>
                <c:pt idx="3">
                  <c:v>16.842105263157894</c:v>
                </c:pt>
                <c:pt idx="4">
                  <c:v>10.526315789473683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94-0D45-8729-5A72A1CE0201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HDP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Sheet1!$B$2:$B$6</c:f>
              <c:numCache>
                <c:formatCode>General</c:formatCode>
                <c:ptCount val="5"/>
                <c:pt idx="0">
                  <c:v>2018</c:v>
                </c:pt>
                <c:pt idx="1">
                  <c:v>2018</c:v>
                </c:pt>
                <c:pt idx="2">
                  <c:v>2018</c:v>
                </c:pt>
                <c:pt idx="3">
                  <c:v>2018</c:v>
                </c:pt>
                <c:pt idx="4">
                  <c:v>2018</c:v>
                </c:pt>
              </c:numCache>
            </c:numRef>
          </c:cat>
          <c:val>
            <c:numRef>
              <c:f>Sheet1!$F$2:$F$6</c:f>
              <c:numCache>
                <c:formatCode>0.0</c:formatCode>
                <c:ptCount val="5"/>
                <c:pt idx="0">
                  <c:v>1</c:v>
                </c:pt>
                <c:pt idx="1">
                  <c:v>11</c:v>
                </c:pt>
                <c:pt idx="2">
                  <c:v>25</c:v>
                </c:pt>
                <c:pt idx="3">
                  <c:v>39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E94-0D45-8729-5A72A1CE020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532153080"/>
        <c:axId val="532160136"/>
      </c:barChart>
      <c:catAx>
        <c:axId val="53215308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5321601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32160136"/>
        <c:scaling>
          <c:orientation val="minMax"/>
          <c:max val="70"/>
          <c:min val="0"/>
        </c:scaling>
        <c:delete val="1"/>
        <c:axPos val="t"/>
        <c:numFmt formatCode="0.0" sourceLinked="1"/>
        <c:majorTickMark val="out"/>
        <c:minorTickMark val="none"/>
        <c:tickLblPos val="none"/>
        <c:crossAx val="532153080"/>
        <c:crosses val="autoZero"/>
        <c:crossBetween val="between"/>
        <c:majorUnit val="10"/>
      </c:valAx>
      <c:spPr>
        <a:noFill/>
        <a:ln w="25785">
          <a:noFill/>
        </a:ln>
      </c:spPr>
    </c:plotArea>
    <c:legend>
      <c:legendPos val="b"/>
      <c:legendEntry>
        <c:idx val="3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tr-TR"/>
          </a:p>
        </c:txPr>
      </c:legendEntry>
      <c:layout>
        <c:manualLayout>
          <c:xMode val="edge"/>
          <c:yMode val="edge"/>
          <c:x val="0.15769842163656092"/>
          <c:y val="0.92919346403348269"/>
          <c:w val="0.81922061932235857"/>
          <c:h val="5.66845808194971E-2"/>
        </c:manualLayout>
      </c:layout>
      <c:overlay val="0"/>
      <c:spPr>
        <a:noFill/>
        <a:ln w="25785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tr-TR"/>
    </a:p>
  </c:txPr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131429841128765"/>
          <c:y val="3.2344889910643999E-2"/>
          <c:w val="0.5395056867319753"/>
          <c:h val="0.8658535153562461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 w="25785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numFmt formatCode="0.0" sourceLinked="0"/>
            <c:spPr>
              <a:noFill/>
              <a:ln w="2578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Müslümanlık</c:v>
                </c:pt>
                <c:pt idx="1">
                  <c:v>Ortak tarih</c:v>
                </c:pt>
                <c:pt idx="2">
                  <c:v>Ekonomik ilişkiler</c:v>
                </c:pt>
                <c:pt idx="3">
                  <c:v>Demoktratik toplum</c:v>
                </c:pt>
                <c:pt idx="4">
                  <c:v>Ortak gelecek beklentisi</c:v>
                </c:pt>
                <c:pt idx="5">
                  <c:v>Evlilik/aile ilişkileri</c:v>
                </c:pt>
              </c:strCache>
            </c:strRef>
          </c:cat>
          <c:val>
            <c:numRef>
              <c:f>Sheet1!$B$2:$B$7</c:f>
              <c:numCache>
                <c:formatCode>###0.0</c:formatCode>
                <c:ptCount val="6"/>
                <c:pt idx="0">
                  <c:v>36.4</c:v>
                </c:pt>
                <c:pt idx="1">
                  <c:v>29.799999999999997</c:v>
                </c:pt>
                <c:pt idx="2">
                  <c:v>16.2</c:v>
                </c:pt>
                <c:pt idx="3" formatCode="#,##0.0">
                  <c:v>6.3</c:v>
                </c:pt>
                <c:pt idx="4" formatCode="#,##0.0">
                  <c:v>5.9</c:v>
                </c:pt>
                <c:pt idx="5" formatCode="#,##0.0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3D-8C43-BADB-9F52A872947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99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Müslümanlık</c:v>
                </c:pt>
                <c:pt idx="1">
                  <c:v>Ortak tarih</c:v>
                </c:pt>
                <c:pt idx="2">
                  <c:v>Ekonomik ilişkiler</c:v>
                </c:pt>
                <c:pt idx="3">
                  <c:v>Demoktratik toplum</c:v>
                </c:pt>
                <c:pt idx="4">
                  <c:v>Ortak gelecek beklentisi</c:v>
                </c:pt>
                <c:pt idx="5">
                  <c:v>Evlilik/aile ilişkileri</c:v>
                </c:pt>
              </c:strCache>
            </c:strRef>
          </c:cat>
          <c:val>
            <c:numRef>
              <c:f>Sheet1!$C$2:$C$7</c:f>
              <c:numCache>
                <c:formatCode>#,##0.0</c:formatCode>
                <c:ptCount val="6"/>
                <c:pt idx="0">
                  <c:v>36.5</c:v>
                </c:pt>
                <c:pt idx="1">
                  <c:v>26</c:v>
                </c:pt>
                <c:pt idx="2">
                  <c:v>17.600000000000001</c:v>
                </c:pt>
                <c:pt idx="3">
                  <c:v>5.4</c:v>
                </c:pt>
                <c:pt idx="4">
                  <c:v>6</c:v>
                </c:pt>
                <c:pt idx="5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3D-8C43-BADB-9F52A872947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Müslümanlık</c:v>
                </c:pt>
                <c:pt idx="1">
                  <c:v>Ortak tarih</c:v>
                </c:pt>
                <c:pt idx="2">
                  <c:v>Ekonomik ilişkiler</c:v>
                </c:pt>
                <c:pt idx="3">
                  <c:v>Demoktratik toplum</c:v>
                </c:pt>
                <c:pt idx="4">
                  <c:v>Ortak gelecek beklentisi</c:v>
                </c:pt>
                <c:pt idx="5">
                  <c:v>Evlilik/aile ilişkileri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34.700000000000003</c:v>
                </c:pt>
                <c:pt idx="1">
                  <c:v>33.5</c:v>
                </c:pt>
                <c:pt idx="2">
                  <c:v>14.5</c:v>
                </c:pt>
                <c:pt idx="4">
                  <c:v>10.9</c:v>
                </c:pt>
                <c:pt idx="5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3D-8C43-BADB-9F52A872947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532167584"/>
        <c:axId val="532172288"/>
      </c:barChart>
      <c:catAx>
        <c:axId val="53216758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22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tr-TR"/>
          </a:p>
        </c:txPr>
        <c:crossAx val="5321722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32172288"/>
        <c:scaling>
          <c:orientation val="minMax"/>
          <c:max val="70"/>
          <c:min val="0"/>
        </c:scaling>
        <c:delete val="1"/>
        <c:axPos val="t"/>
        <c:numFmt formatCode="###0.0" sourceLinked="1"/>
        <c:majorTickMark val="out"/>
        <c:minorTickMark val="none"/>
        <c:tickLblPos val="none"/>
        <c:crossAx val="532167584"/>
        <c:crosses val="autoZero"/>
        <c:crossBetween val="between"/>
        <c:majorUnit val="10"/>
      </c:valAx>
      <c:spPr>
        <a:noFill/>
        <a:ln w="25785">
          <a:noFill/>
        </a:ln>
      </c:spPr>
    </c:plotArea>
    <c:legend>
      <c:legendPos val="b"/>
      <c:layout>
        <c:manualLayout>
          <c:xMode val="edge"/>
          <c:yMode val="edge"/>
          <c:x val="0.22830905498517598"/>
          <c:y val="0.896436935591573"/>
          <c:w val="0.54338161772874904"/>
          <c:h val="5.972886766030315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0" i="0" u="none" strike="noStrike" baseline="0">
          <a:solidFill>
            <a:schemeClr val="tx1"/>
          </a:solidFill>
          <a:latin typeface="Arial" panose="020B0604020202020204" pitchFamily="34" charset="0"/>
          <a:ea typeface="Verdana"/>
          <a:cs typeface="Arial" panose="020B0604020202020204" pitchFamily="34" charset="0"/>
        </a:defRPr>
      </a:pPr>
      <a:endParaRPr lang="tr-T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90227829423681"/>
          <c:y val="6.2918162277658368E-2"/>
          <c:w val="0.74295300401251674"/>
          <c:h val="0.86773169169367148"/>
        </c:manualLayout>
      </c:layout>
      <c:pieChart>
        <c:varyColors val="1"/>
        <c:ser>
          <c:idx val="0"/>
          <c:order val="0"/>
          <c:spPr>
            <a:solidFill>
              <a:srgbClr val="FF0000"/>
            </a:solidFill>
            <a:ln w="27026">
              <a:noFill/>
            </a:ln>
          </c:spPr>
          <c:explosion val="3"/>
          <c:dPt>
            <c:idx val="0"/>
            <c:bubble3D val="0"/>
            <c:spPr>
              <a:solidFill>
                <a:srgbClr val="FF0000"/>
              </a:solidFill>
              <a:ln w="27026">
                <a:noFill/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1-967A-7049-8A4C-75D2A1A80C16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27026">
                <a:noFill/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3-967A-7049-8A4C-75D2A1A80C16}"/>
              </c:ext>
            </c:extLst>
          </c:dPt>
          <c:dLbls>
            <c:dLbl>
              <c:idx val="0"/>
              <c:layout>
                <c:manualLayout>
                  <c:x val="0"/>
                  <c:y val="-9.8778381423442058E-2"/>
                </c:manualLayout>
              </c:layout>
              <c:spPr/>
              <c:txPr>
                <a:bodyPr/>
                <a:lstStyle/>
                <a:p>
                  <a:pPr>
                    <a:defRPr b="0">
                      <a:solidFill>
                        <a:schemeClr val="tx1"/>
                      </a:solidFill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7A-7049-8A4C-75D2A1A80C16}"/>
                </c:ext>
              </c:extLst>
            </c:dLbl>
            <c:dLbl>
              <c:idx val="1"/>
              <c:layout>
                <c:manualLayout>
                  <c:x val="0"/>
                  <c:y val="-0.2529094427145401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7A-7049-8A4C-75D2A1A80C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0">
                    <a:solidFill>
                      <a:schemeClr val="tx1"/>
                    </a:solidFill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Evet</c:v>
                </c:pt>
                <c:pt idx="1">
                  <c:v>Hayır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55.7</c:v>
                </c:pt>
                <c:pt idx="1">
                  <c:v>44.3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7A-7049-8A4C-75D2A1A80C1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169"/>
      </c:pieChart>
      <c:spPr>
        <a:noFill/>
        <a:ln w="27026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tr-TR"/>
    </a:p>
  </c:txPr>
  <c:externalData r:id="rId1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1"/>
          <c:order val="0"/>
          <c:tx>
            <c:strRef>
              <c:f>Sayfa1!$B$1</c:f>
              <c:strCache>
                <c:ptCount val="1"/>
                <c:pt idx="0">
                  <c:v>Evet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</c:numCache>
            </c:numRef>
          </c:cat>
          <c:val>
            <c:numRef>
              <c:f>Sayfa1!$B$2:$B$4</c:f>
              <c:numCache>
                <c:formatCode>General</c:formatCode>
                <c:ptCount val="3"/>
                <c:pt idx="0">
                  <c:v>20.399999999999999</c:v>
                </c:pt>
                <c:pt idx="1">
                  <c:v>23.2</c:v>
                </c:pt>
                <c:pt idx="2" formatCode="0.0">
                  <c:v>31.4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1C-344D-8EFB-55C5C8C6DDDD}"/>
            </c:ext>
          </c:extLst>
        </c:ser>
        <c:ser>
          <c:idx val="2"/>
          <c:order val="1"/>
          <c:tx>
            <c:strRef>
              <c:f>Sayfa1!$C$1</c:f>
              <c:strCache>
                <c:ptCount val="1"/>
                <c:pt idx="0">
                  <c:v>Hayır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</c:numCache>
            </c:numRef>
          </c:cat>
          <c:val>
            <c:numRef>
              <c:f>Sayfa1!$C$2:$C$4</c:f>
              <c:numCache>
                <c:formatCode>General</c:formatCode>
                <c:ptCount val="3"/>
                <c:pt idx="0">
                  <c:v>56.3</c:v>
                </c:pt>
                <c:pt idx="1">
                  <c:v>57.7</c:v>
                </c:pt>
                <c:pt idx="2" formatCode="0.0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1C-344D-8EFB-55C5C8C6DDDD}"/>
            </c:ext>
          </c:extLst>
        </c:ser>
        <c:ser>
          <c:idx val="3"/>
          <c:order val="2"/>
          <c:tx>
            <c:strRef>
              <c:f>Sayfa1!$D$1</c:f>
              <c:strCache>
                <c:ptCount val="1"/>
                <c:pt idx="0">
                  <c:v>Fikrim Yok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</c:numCache>
            </c:numRef>
          </c:cat>
          <c:val>
            <c:numRef>
              <c:f>Sayfa1!$D$2:$D$4</c:f>
              <c:numCache>
                <c:formatCode>General</c:formatCode>
                <c:ptCount val="3"/>
                <c:pt idx="0">
                  <c:v>23.3</c:v>
                </c:pt>
                <c:pt idx="1">
                  <c:v>19.100000000000001</c:v>
                </c:pt>
                <c:pt idx="2" formatCode="0.0">
                  <c:v>19.600000000000001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1C-344D-8EFB-55C5C8C6DDD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532151512"/>
        <c:axId val="532151904"/>
      </c:barChart>
      <c:catAx>
        <c:axId val="5321515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tr-TR"/>
          </a:p>
        </c:txPr>
        <c:crossAx val="532151904"/>
        <c:crosses val="autoZero"/>
        <c:auto val="1"/>
        <c:lblAlgn val="ctr"/>
        <c:lblOffset val="100"/>
        <c:noMultiLvlLbl val="0"/>
      </c:catAx>
      <c:valAx>
        <c:axId val="532151904"/>
        <c:scaling>
          <c:orientation val="minMax"/>
          <c:max val="100"/>
        </c:scaling>
        <c:delete val="1"/>
        <c:axPos val="t"/>
        <c:numFmt formatCode="General" sourceLinked="1"/>
        <c:majorTickMark val="none"/>
        <c:minorTickMark val="none"/>
        <c:tickLblPos val="nextTo"/>
        <c:crossAx val="532151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tr-TR"/>
    </a:p>
  </c:txPr>
  <c:externalData r:id="rId1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2098204952009"/>
          <c:y val="7.5310718364146295E-2"/>
          <c:w val="0.577901795047991"/>
          <c:h val="0.831880636155812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 w="25785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numFmt formatCode="0.0" sourceLinked="0"/>
            <c:spPr>
              <a:noFill/>
              <a:ln w="2578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Sheet1!$B$2:$B$6</c:f>
              <c:strCache>
                <c:ptCount val="5"/>
                <c:pt idx="0">
                  <c:v>Bağımsız Kürt Devleti</c:v>
                </c:pt>
                <c:pt idx="1">
                  <c:v>Özerk yönetim</c:v>
                </c:pt>
                <c:pt idx="2">
                  <c:v>Federal devlet yapısı</c:v>
                </c:pt>
                <c:pt idx="3">
                  <c:v>Mevcut yapının devamı</c:v>
                </c:pt>
                <c:pt idx="4">
                  <c:v>Daha demokratik bir 
Türkiye Cumhuriyeti</c:v>
                </c:pt>
              </c:strCache>
            </c:strRef>
          </c:cat>
          <c:val>
            <c:numRef>
              <c:f>Sheet1!$C$2:$C$6</c:f>
              <c:numCache>
                <c:formatCode>###0.0</c:formatCode>
                <c:ptCount val="5"/>
                <c:pt idx="0">
                  <c:v>40.1</c:v>
                </c:pt>
                <c:pt idx="1">
                  <c:v>21</c:v>
                </c:pt>
                <c:pt idx="2">
                  <c:v>14.299999999999999</c:v>
                </c:pt>
                <c:pt idx="3">
                  <c:v>12.9</c:v>
                </c:pt>
                <c:pt idx="4">
                  <c:v>11.700000000000001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2E-7E4A-A4E7-9ADD1E4212C7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99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Sheet1!$B$2:$B$6</c:f>
              <c:strCache>
                <c:ptCount val="5"/>
                <c:pt idx="0">
                  <c:v>Bağımsız Kürt Devleti</c:v>
                </c:pt>
                <c:pt idx="1">
                  <c:v>Özerk yönetim</c:v>
                </c:pt>
                <c:pt idx="2">
                  <c:v>Federal devlet yapısı</c:v>
                </c:pt>
                <c:pt idx="3">
                  <c:v>Mevcut yapının devamı</c:v>
                </c:pt>
                <c:pt idx="4">
                  <c:v>Daha demokratik bir 
Türkiye Cumhuriyeti</c:v>
                </c:pt>
              </c:strCache>
            </c:strRef>
          </c:cat>
          <c:val>
            <c:numRef>
              <c:f>Sheet1!$D$2:$D$6</c:f>
              <c:numCache>
                <c:formatCode>#,##0.0</c:formatCode>
                <c:ptCount val="5"/>
                <c:pt idx="0">
                  <c:v>31.4</c:v>
                </c:pt>
                <c:pt idx="1">
                  <c:v>20.399999999999999</c:v>
                </c:pt>
                <c:pt idx="2">
                  <c:v>12.9</c:v>
                </c:pt>
                <c:pt idx="3">
                  <c:v>18.899999999999999</c:v>
                </c:pt>
                <c:pt idx="4">
                  <c:v>16.399999999999999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2E-7E4A-A4E7-9ADD1E4212C7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808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Sheet1!$B$2:$B$6</c:f>
              <c:strCache>
                <c:ptCount val="5"/>
                <c:pt idx="0">
                  <c:v>Bağımsız Kürt Devleti</c:v>
                </c:pt>
                <c:pt idx="1">
                  <c:v>Özerk yönetim</c:v>
                </c:pt>
                <c:pt idx="2">
                  <c:v>Federal devlet yapısı</c:v>
                </c:pt>
                <c:pt idx="3">
                  <c:v>Mevcut yapının devamı</c:v>
                </c:pt>
                <c:pt idx="4">
                  <c:v>Daha demokratik bir 
Türkiye Cumhuriyeti</c:v>
                </c:pt>
              </c:strCache>
            </c:strRef>
          </c:cat>
          <c:val>
            <c:numRef>
              <c:f>Sheet1!$E$2:$E$6</c:f>
              <c:numCache>
                <c:formatCode>0.0</c:formatCode>
                <c:ptCount val="5"/>
                <c:pt idx="0">
                  <c:v>32.799999999999997</c:v>
                </c:pt>
                <c:pt idx="1">
                  <c:v>21</c:v>
                </c:pt>
                <c:pt idx="2">
                  <c:v>8.6</c:v>
                </c:pt>
                <c:pt idx="3">
                  <c:v>13.3</c:v>
                </c:pt>
                <c:pt idx="4">
                  <c:v>24.3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2E-7E4A-A4E7-9ADD1E4212C7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72BFC5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Sheet1!$B$2:$B$6</c:f>
              <c:strCache>
                <c:ptCount val="5"/>
                <c:pt idx="0">
                  <c:v>Bağımsız Kürt Devleti</c:v>
                </c:pt>
                <c:pt idx="1">
                  <c:v>Özerk yönetim</c:v>
                </c:pt>
                <c:pt idx="2">
                  <c:v>Federal devlet yapısı</c:v>
                </c:pt>
                <c:pt idx="3">
                  <c:v>Mevcut yapının devamı</c:v>
                </c:pt>
                <c:pt idx="4">
                  <c:v>Daha demokratik bir 
Türkiye Cumhuriyeti</c:v>
                </c:pt>
              </c:strCache>
            </c:strRef>
          </c:cat>
          <c:val>
            <c:numRef>
              <c:f>Sheet1!$F$2:$F$6</c:f>
              <c:numCache>
                <c:formatCode>0.0</c:formatCode>
                <c:ptCount val="5"/>
                <c:pt idx="0">
                  <c:v>32.6</c:v>
                </c:pt>
                <c:pt idx="1">
                  <c:v>19.899999999999999</c:v>
                </c:pt>
                <c:pt idx="2">
                  <c:v>11</c:v>
                </c:pt>
                <c:pt idx="3">
                  <c:v>11.7</c:v>
                </c:pt>
                <c:pt idx="4">
                  <c:v>24.8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42E-7E4A-A4E7-9ADD1E4212C7}"/>
            </c:ext>
          </c:extLst>
        </c:ser>
        <c:ser>
          <c:idx val="4"/>
          <c:order val="4"/>
          <c:tx>
            <c:strRef>
              <c:f>Sheet1!$G$1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Sheet1!$B$2:$B$6</c:f>
              <c:strCache>
                <c:ptCount val="5"/>
                <c:pt idx="0">
                  <c:v>Bağımsız Kürt Devleti</c:v>
                </c:pt>
                <c:pt idx="1">
                  <c:v>Özerk yönetim</c:v>
                </c:pt>
                <c:pt idx="2">
                  <c:v>Federal devlet yapısı</c:v>
                </c:pt>
                <c:pt idx="3">
                  <c:v>Mevcut yapının devamı</c:v>
                </c:pt>
                <c:pt idx="4">
                  <c:v>Daha demokratik bir 
Türkiye Cumhuriyeti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5"/>
                <c:pt idx="0">
                  <c:v>50.8</c:v>
                </c:pt>
                <c:pt idx="1">
                  <c:v>21.8</c:v>
                </c:pt>
                <c:pt idx="2">
                  <c:v>3.6</c:v>
                </c:pt>
                <c:pt idx="3">
                  <c:v>12.2</c:v>
                </c:pt>
                <c:pt idx="4">
                  <c:v>11.6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2E-7E4A-A4E7-9ADD1E4212C7}"/>
            </c:ext>
          </c:extLst>
        </c:ser>
        <c:ser>
          <c:idx val="5"/>
          <c:order val="5"/>
          <c:tx>
            <c:strRef>
              <c:f>Sheet1!$H$1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Sheet1!$B$2:$B$6</c:f>
              <c:strCache>
                <c:ptCount val="5"/>
                <c:pt idx="0">
                  <c:v>Bağımsız Kürt Devleti</c:v>
                </c:pt>
                <c:pt idx="1">
                  <c:v>Özerk yönetim</c:v>
                </c:pt>
                <c:pt idx="2">
                  <c:v>Federal devlet yapısı</c:v>
                </c:pt>
                <c:pt idx="3">
                  <c:v>Mevcut yapının devamı</c:v>
                </c:pt>
                <c:pt idx="4">
                  <c:v>Daha demokratik bir 
Türkiye Cumhuriyeti</c:v>
                </c:pt>
              </c:strCache>
            </c:strRef>
          </c:cat>
          <c:val>
            <c:numRef>
              <c:f>Sheet1!$H$2:$H$6</c:f>
              <c:numCache>
                <c:formatCode>General</c:formatCode>
                <c:ptCount val="5"/>
                <c:pt idx="0">
                  <c:v>62.8</c:v>
                </c:pt>
                <c:pt idx="1">
                  <c:v>15.4</c:v>
                </c:pt>
                <c:pt idx="2">
                  <c:v>3.2</c:v>
                </c:pt>
                <c:pt idx="3">
                  <c:v>5.0999999999999996</c:v>
                </c:pt>
                <c:pt idx="4">
                  <c:v>12.2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42E-7E4A-A4E7-9ADD1E4212C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532141712"/>
        <c:axId val="532140144"/>
      </c:barChart>
      <c:catAx>
        <c:axId val="53214171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22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tr-TR"/>
          </a:p>
        </c:txPr>
        <c:crossAx val="5321401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32140144"/>
        <c:scaling>
          <c:orientation val="minMax"/>
          <c:max val="90"/>
          <c:min val="0"/>
        </c:scaling>
        <c:delete val="1"/>
        <c:axPos val="t"/>
        <c:numFmt formatCode="###0.0" sourceLinked="1"/>
        <c:majorTickMark val="out"/>
        <c:minorTickMark val="none"/>
        <c:tickLblPos val="none"/>
        <c:crossAx val="532141712"/>
        <c:crosses val="autoZero"/>
        <c:crossBetween val="between"/>
        <c:majorUnit val="10"/>
      </c:valAx>
      <c:spPr>
        <a:noFill/>
        <a:ln w="25785">
          <a:noFill/>
        </a:ln>
      </c:spPr>
    </c:plotArea>
    <c:legend>
      <c:legendPos val="b"/>
      <c:layout>
        <c:manualLayout>
          <c:xMode val="edge"/>
          <c:yMode val="edge"/>
          <c:x val="0.18659280940717468"/>
          <c:y val="0.93871510620909748"/>
          <c:w val="0.6897182862733231"/>
          <c:h val="5.7945161965050791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tr-TR"/>
    </a:p>
  </c:txPr>
  <c:externalData r:id="rId1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34374272879532"/>
          <c:y val="8.6194698987233004E-2"/>
          <c:w val="0.4518266314225044"/>
          <c:h val="0.782902723351923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 w="25785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numFmt formatCode="0.0" sourceLinked="0"/>
            <c:spPr>
              <a:noFill/>
              <a:ln w="2578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Bağımsız Kürt Devleti</c:v>
                </c:pt>
                <c:pt idx="1">
                  <c:v>Daha demokratik bir 
Türkiye Cumhuriyeti</c:v>
                </c:pt>
                <c:pt idx="2">
                  <c:v>Özerk yönetim</c:v>
                </c:pt>
                <c:pt idx="3">
                  <c:v>Federal devlet yapısı</c:v>
                </c:pt>
                <c:pt idx="4">
                  <c:v>Mevcut yapının devamı</c:v>
                </c:pt>
              </c:strCache>
            </c:strRef>
          </c:cat>
          <c:val>
            <c:numRef>
              <c:f>Sheet1!$B$2:$B$6</c:f>
              <c:numCache>
                <c:formatCode>#,##0.0</c:formatCode>
                <c:ptCount val="5"/>
                <c:pt idx="0">
                  <c:v>47</c:v>
                </c:pt>
                <c:pt idx="1">
                  <c:v>21</c:v>
                </c:pt>
                <c:pt idx="2">
                  <c:v>19</c:v>
                </c:pt>
                <c:pt idx="3">
                  <c:v>9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CC-0744-A469-BF74A1DEE47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99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Bağımsız Kürt Devleti</c:v>
                </c:pt>
                <c:pt idx="1">
                  <c:v>Daha demokratik bir 
Türkiye Cumhuriyeti</c:v>
                </c:pt>
                <c:pt idx="2">
                  <c:v>Özerk yönetim</c:v>
                </c:pt>
                <c:pt idx="3">
                  <c:v>Federal devlet yapısı</c:v>
                </c:pt>
                <c:pt idx="4">
                  <c:v>Mevcut yapının devamı</c:v>
                </c:pt>
              </c:strCache>
            </c:strRef>
          </c:cat>
          <c:val>
            <c:numRef>
              <c:f>Sheet1!$C$2:$C$6</c:f>
              <c:numCache>
                <c:formatCode>#,##0.0</c:formatCode>
                <c:ptCount val="5"/>
                <c:pt idx="0">
                  <c:v>16.129032258064516</c:v>
                </c:pt>
                <c:pt idx="1">
                  <c:v>48.387096774193552</c:v>
                </c:pt>
                <c:pt idx="2">
                  <c:v>20.967741935483872</c:v>
                </c:pt>
                <c:pt idx="3">
                  <c:v>6.4516129032258061</c:v>
                </c:pt>
                <c:pt idx="4">
                  <c:v>8.064516129032258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CC-0744-A469-BF74A1DEE47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808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Bağımsız Kürt Devleti</c:v>
                </c:pt>
                <c:pt idx="1">
                  <c:v>Daha demokratik bir 
Türkiye Cumhuriyeti</c:v>
                </c:pt>
                <c:pt idx="2">
                  <c:v>Özerk yönetim</c:v>
                </c:pt>
                <c:pt idx="3">
                  <c:v>Federal devlet yapısı</c:v>
                </c:pt>
                <c:pt idx="4">
                  <c:v>Mevcut yapının devamı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35.700000000000003</c:v>
                </c:pt>
                <c:pt idx="1">
                  <c:v>19.899999999999999</c:v>
                </c:pt>
                <c:pt idx="2">
                  <c:v>21.9</c:v>
                </c:pt>
                <c:pt idx="3">
                  <c:v>8.4</c:v>
                </c:pt>
                <c:pt idx="4">
                  <c:v>14.1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CC-0744-A469-BF74A1DEE47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-8.8888266748789156E-3"/>
                  <c:y val="-2.378722022573937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CC-0744-A469-BF74A1DEE47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Bağımsız Kürt Devleti</c:v>
                </c:pt>
                <c:pt idx="1">
                  <c:v>Daha demokratik bir 
Türkiye Cumhuriyeti</c:v>
                </c:pt>
                <c:pt idx="2">
                  <c:v>Özerk yönetim</c:v>
                </c:pt>
                <c:pt idx="3">
                  <c:v>Federal devlet yapısı</c:v>
                </c:pt>
                <c:pt idx="4">
                  <c:v>Mevcut yapının devamı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34.6</c:v>
                </c:pt>
                <c:pt idx="1">
                  <c:v>22.2</c:v>
                </c:pt>
                <c:pt idx="2">
                  <c:v>18.899999999999999</c:v>
                </c:pt>
                <c:pt idx="3">
                  <c:v>12.2</c:v>
                </c:pt>
                <c:pt idx="4">
                  <c:v>12.2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CC-0744-A469-BF74A1DEE47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Bağımsız Kürt Devleti</c:v>
                </c:pt>
                <c:pt idx="1">
                  <c:v>Daha demokratik bir 
Türkiye Cumhuriyeti</c:v>
                </c:pt>
                <c:pt idx="2">
                  <c:v>Özerk yönetim</c:v>
                </c:pt>
                <c:pt idx="3">
                  <c:v>Federal devlet yapısı</c:v>
                </c:pt>
                <c:pt idx="4">
                  <c:v>Mevcut yapının devamı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51.4</c:v>
                </c:pt>
                <c:pt idx="1">
                  <c:v>8.6999999999999993</c:v>
                </c:pt>
                <c:pt idx="2">
                  <c:v>24</c:v>
                </c:pt>
                <c:pt idx="3">
                  <c:v>2.7</c:v>
                </c:pt>
                <c:pt idx="4">
                  <c:v>13.2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ECC-0744-A469-BF74A1DEE47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Bağımsız Kürt Devleti</c:v>
                </c:pt>
                <c:pt idx="1">
                  <c:v>Daha demokratik bir 
Türkiye Cumhuriyeti</c:v>
                </c:pt>
                <c:pt idx="2">
                  <c:v>Özerk yönetim</c:v>
                </c:pt>
                <c:pt idx="3">
                  <c:v>Federal devlet yapısı</c:v>
                </c:pt>
                <c:pt idx="4">
                  <c:v>Mevcut yapının devamı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5"/>
                <c:pt idx="0">
                  <c:v>63.2</c:v>
                </c:pt>
                <c:pt idx="1">
                  <c:v>11.5</c:v>
                </c:pt>
                <c:pt idx="2">
                  <c:v>12.9</c:v>
                </c:pt>
                <c:pt idx="3">
                  <c:v>3.1</c:v>
                </c:pt>
                <c:pt idx="4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ECC-0744-A469-BF74A1DEE47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532150336"/>
        <c:axId val="532148768"/>
      </c:barChart>
      <c:catAx>
        <c:axId val="5321503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22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tr-TR"/>
          </a:p>
        </c:txPr>
        <c:crossAx val="5321487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32148768"/>
        <c:scaling>
          <c:orientation val="minMax"/>
          <c:max val="90"/>
          <c:min val="0"/>
        </c:scaling>
        <c:delete val="1"/>
        <c:axPos val="t"/>
        <c:numFmt formatCode="#,##0.0" sourceLinked="1"/>
        <c:majorTickMark val="out"/>
        <c:minorTickMark val="none"/>
        <c:tickLblPos val="none"/>
        <c:crossAx val="532150336"/>
        <c:crosses val="autoZero"/>
        <c:crossBetween val="between"/>
        <c:majorUnit val="10"/>
      </c:valAx>
      <c:spPr>
        <a:noFill/>
        <a:ln w="25785">
          <a:noFill/>
        </a:ln>
      </c:spPr>
    </c:plotArea>
    <c:legend>
      <c:legendPos val="r"/>
      <c:layout>
        <c:manualLayout>
          <c:xMode val="edge"/>
          <c:yMode val="edge"/>
          <c:x val="0.7948574372239563"/>
          <c:y val="0.61911599198042999"/>
          <c:w val="0.14096127683926105"/>
          <c:h val="0.28078098449784106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tr-TR"/>
    </a:p>
  </c:txPr>
  <c:externalData r:id="rId1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350481494018602"/>
          <c:y val="8.6194698987233101E-2"/>
          <c:w val="0.53834747146710005"/>
          <c:h val="0.796507699130781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 w="25785"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numFmt formatCode="0.0" sourceLinked="0"/>
            <c:spPr>
              <a:noFill/>
              <a:ln w="2578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Bağımsız Kürt Devleti</c:v>
                </c:pt>
                <c:pt idx="1">
                  <c:v>Özerk yönetim</c:v>
                </c:pt>
                <c:pt idx="2">
                  <c:v>Federal devlet yapısı</c:v>
                </c:pt>
                <c:pt idx="3">
                  <c:v>Mevcut yapının devamı</c:v>
                </c:pt>
                <c:pt idx="4">
                  <c:v>Daha demokratik bir 
Türkiye Cumhuriyeti</c:v>
                </c:pt>
              </c:strCache>
            </c:strRef>
          </c:cat>
          <c:val>
            <c:numRef>
              <c:f>Sheet1!$B$2:$B$6</c:f>
              <c:numCache>
                <c:formatCode>#,##0.0</c:formatCode>
                <c:ptCount val="5"/>
                <c:pt idx="0">
                  <c:v>40</c:v>
                </c:pt>
                <c:pt idx="1">
                  <c:v>21.6</c:v>
                </c:pt>
                <c:pt idx="2">
                  <c:v>14.8</c:v>
                </c:pt>
                <c:pt idx="3">
                  <c:v>13.8</c:v>
                </c:pt>
                <c:pt idx="4">
                  <c:v>9.8000000000000007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87-9C41-B0A0-D2E62DAA2A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99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Bağımsız Kürt Devleti</c:v>
                </c:pt>
                <c:pt idx="1">
                  <c:v>Özerk yönetim</c:v>
                </c:pt>
                <c:pt idx="2">
                  <c:v>Federal devlet yapısı</c:v>
                </c:pt>
                <c:pt idx="3">
                  <c:v>Mevcut yapının devamı</c:v>
                </c:pt>
                <c:pt idx="4">
                  <c:v>Daha demokratik bir 
Türkiye Cumhuriyeti</c:v>
                </c:pt>
              </c:strCache>
            </c:strRef>
          </c:cat>
          <c:val>
            <c:numRef>
              <c:f>Sheet1!$C$2:$C$6</c:f>
              <c:numCache>
                <c:formatCode>#,##0.0</c:formatCode>
                <c:ptCount val="5"/>
                <c:pt idx="0">
                  <c:v>32.369299221357061</c:v>
                </c:pt>
                <c:pt idx="1">
                  <c:v>20.133481646273637</c:v>
                </c:pt>
                <c:pt idx="2">
                  <c:v>13.904338153503893</c:v>
                </c:pt>
                <c:pt idx="3">
                  <c:v>20.133481646273637</c:v>
                </c:pt>
                <c:pt idx="4">
                  <c:v>13.459399332591769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87-9C41-B0A0-D2E62DAA2A8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808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Bağımsız Kürt Devleti</c:v>
                </c:pt>
                <c:pt idx="1">
                  <c:v>Özerk yönetim</c:v>
                </c:pt>
                <c:pt idx="2">
                  <c:v>Federal devlet yapısı</c:v>
                </c:pt>
                <c:pt idx="3">
                  <c:v>Mevcut yapının devamı</c:v>
                </c:pt>
                <c:pt idx="4">
                  <c:v>Daha demokratik bir 
Türkiye Cumhuriyeti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16.2</c:v>
                </c:pt>
                <c:pt idx="1">
                  <c:v>18.899999999999999</c:v>
                </c:pt>
                <c:pt idx="2">
                  <c:v>6.3</c:v>
                </c:pt>
                <c:pt idx="3">
                  <c:v>10.8</c:v>
                </c:pt>
                <c:pt idx="4">
                  <c:v>47.7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87-9C41-B0A0-D2E62DAA2A8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Bağımsız Kürt Devleti</c:v>
                </c:pt>
                <c:pt idx="1">
                  <c:v>Özerk yönetim</c:v>
                </c:pt>
                <c:pt idx="2">
                  <c:v>Federal devlet yapısı</c:v>
                </c:pt>
                <c:pt idx="3">
                  <c:v>Mevcut yapının devamı</c:v>
                </c:pt>
                <c:pt idx="4">
                  <c:v>Daha demokratik bir 
Türkiye Cumhuriyeti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23.4</c:v>
                </c:pt>
                <c:pt idx="1">
                  <c:v>33.299999999999997</c:v>
                </c:pt>
                <c:pt idx="2" formatCode="0.0">
                  <c:v>3.6</c:v>
                </c:pt>
                <c:pt idx="3" formatCode="0.0">
                  <c:v>9</c:v>
                </c:pt>
                <c:pt idx="4">
                  <c:v>30.6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87-9C41-B0A0-D2E62DAA2A8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Bağımsız Kürt Devleti</c:v>
                </c:pt>
                <c:pt idx="1">
                  <c:v>Özerk yönetim</c:v>
                </c:pt>
                <c:pt idx="2">
                  <c:v>Federal devlet yapısı</c:v>
                </c:pt>
                <c:pt idx="3">
                  <c:v>Mevcut yapının devamı</c:v>
                </c:pt>
                <c:pt idx="4">
                  <c:v>Daha demokratik bir 
Türkiye Cumhuriyeti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27.2</c:v>
                </c:pt>
                <c:pt idx="1">
                  <c:v>28.2</c:v>
                </c:pt>
                <c:pt idx="2">
                  <c:v>9.6999999999999993</c:v>
                </c:pt>
                <c:pt idx="3">
                  <c:v>3.9</c:v>
                </c:pt>
                <c:pt idx="4">
                  <c:v>31.1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87-9C41-B0A0-D2E62DAA2A8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Bağımsız Kürt Devleti</c:v>
                </c:pt>
                <c:pt idx="1">
                  <c:v>Özerk yönetim</c:v>
                </c:pt>
                <c:pt idx="2">
                  <c:v>Federal devlet yapısı</c:v>
                </c:pt>
                <c:pt idx="3">
                  <c:v>Mevcut yapının devamı</c:v>
                </c:pt>
                <c:pt idx="4">
                  <c:v>Daha demokratik bir 
Türkiye Cumhuriyeti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5"/>
                <c:pt idx="0">
                  <c:v>38.700000000000003</c:v>
                </c:pt>
                <c:pt idx="1">
                  <c:v>30.1</c:v>
                </c:pt>
                <c:pt idx="2">
                  <c:v>5.4</c:v>
                </c:pt>
                <c:pt idx="3">
                  <c:v>2.2000000000000002</c:v>
                </c:pt>
                <c:pt idx="4">
                  <c:v>22.6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687-9C41-B0A0-D2E62DAA2A8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532149160"/>
        <c:axId val="532140928"/>
      </c:barChart>
      <c:catAx>
        <c:axId val="5321491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22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tr-TR"/>
          </a:p>
        </c:txPr>
        <c:crossAx val="5321409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32140928"/>
        <c:scaling>
          <c:orientation val="minMax"/>
          <c:max val="90"/>
          <c:min val="0"/>
        </c:scaling>
        <c:delete val="1"/>
        <c:axPos val="t"/>
        <c:numFmt formatCode="#,##0.0" sourceLinked="1"/>
        <c:majorTickMark val="out"/>
        <c:minorTickMark val="none"/>
        <c:tickLblPos val="none"/>
        <c:crossAx val="532149160"/>
        <c:crosses val="autoZero"/>
        <c:crossBetween val="between"/>
        <c:majorUnit val="10"/>
      </c:valAx>
      <c:spPr>
        <a:noFill/>
        <a:ln w="25785">
          <a:noFill/>
        </a:ln>
      </c:spPr>
    </c:plotArea>
    <c:legend>
      <c:legendPos val="r"/>
      <c:layout>
        <c:manualLayout>
          <c:xMode val="edge"/>
          <c:yMode val="edge"/>
          <c:x val="0.81141899269296458"/>
          <c:y val="0.61674712097504114"/>
          <c:w val="0.12550929943914069"/>
          <c:h val="0.28132564023770446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tr-TR"/>
    </a:p>
  </c:txPr>
  <c:externalData r:id="rId1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815291709584058"/>
          <c:y val="2.5252525252525198E-3"/>
          <c:w val="0.51184708290415948"/>
          <c:h val="0.91755302169100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 w="25785"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numFmt formatCode="0.0" sourceLinked="0"/>
            <c:spPr>
              <a:noFill/>
              <a:ln w="2578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Kesinlikle temsil edebilmektedir</c:v>
                </c:pt>
                <c:pt idx="1">
                  <c:v>Temsil edebilmektedir</c:v>
                </c:pt>
                <c:pt idx="2">
                  <c:v>Ne temsil edebilmektedir ne edememektedir</c:v>
                </c:pt>
                <c:pt idx="3">
                  <c:v>Temsil edememektedir</c:v>
                </c:pt>
                <c:pt idx="4">
                  <c:v>Kesinlikle temsil edememektedir</c:v>
                </c:pt>
              </c:strCache>
            </c:strRef>
          </c:cat>
          <c:val>
            <c:numRef>
              <c:f>Sheet1!$B$2:$B$6</c:f>
              <c:numCache>
                <c:formatCode>#,##0.0</c:formatCode>
                <c:ptCount val="5"/>
                <c:pt idx="0">
                  <c:v>4.5</c:v>
                </c:pt>
                <c:pt idx="1">
                  <c:v>13.2</c:v>
                </c:pt>
                <c:pt idx="2">
                  <c:v>35.200000000000003</c:v>
                </c:pt>
                <c:pt idx="3">
                  <c:v>20.9</c:v>
                </c:pt>
                <c:pt idx="4">
                  <c:v>26.2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8C-6C45-BE54-A692E977184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9900"/>
            </a:solidFill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Kesinlikle temsil edebilmektedir</c:v>
                </c:pt>
                <c:pt idx="1">
                  <c:v>Temsil edebilmektedir</c:v>
                </c:pt>
                <c:pt idx="2">
                  <c:v>Ne temsil edebilmektedir ne edememektedir</c:v>
                </c:pt>
                <c:pt idx="3">
                  <c:v>Temsil edememektedir</c:v>
                </c:pt>
                <c:pt idx="4">
                  <c:v>Kesinlikle temsil edememektedir</c:v>
                </c:pt>
              </c:strCache>
            </c:strRef>
          </c:cat>
          <c:val>
            <c:numRef>
              <c:f>Sheet1!$C$2:$C$6</c:f>
              <c:numCache>
                <c:formatCode>#,##0.0</c:formatCode>
                <c:ptCount val="5"/>
                <c:pt idx="0">
                  <c:v>3.1</c:v>
                </c:pt>
                <c:pt idx="1">
                  <c:v>15.6</c:v>
                </c:pt>
                <c:pt idx="2">
                  <c:v>34.799999999999997</c:v>
                </c:pt>
                <c:pt idx="3">
                  <c:v>19.3</c:v>
                </c:pt>
                <c:pt idx="4">
                  <c:v>27.2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8C-6C45-BE54-A692E977184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Kesinlikle temsil edebilmektedir</c:v>
                </c:pt>
                <c:pt idx="1">
                  <c:v>Temsil edebilmektedir</c:v>
                </c:pt>
                <c:pt idx="2">
                  <c:v>Ne temsil edebilmektedir ne edememektedir</c:v>
                </c:pt>
                <c:pt idx="3">
                  <c:v>Temsil edememektedir</c:v>
                </c:pt>
                <c:pt idx="4">
                  <c:v>Kesinlikle temsil edememektedir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3.9</c:v>
                </c:pt>
                <c:pt idx="1">
                  <c:v>15.3</c:v>
                </c:pt>
                <c:pt idx="2">
                  <c:v>26.4</c:v>
                </c:pt>
                <c:pt idx="3">
                  <c:v>25.3</c:v>
                </c:pt>
                <c:pt idx="4">
                  <c:v>29.1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8C-6C45-BE54-A692E977184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72BFC5"/>
            </a:solidFill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Kesinlikle temsil edebilmektedir</c:v>
                </c:pt>
                <c:pt idx="1">
                  <c:v>Temsil edebilmektedir</c:v>
                </c:pt>
                <c:pt idx="2">
                  <c:v>Ne temsil edebilmektedir ne edememektedir</c:v>
                </c:pt>
                <c:pt idx="3">
                  <c:v>Temsil edememektedir</c:v>
                </c:pt>
                <c:pt idx="4">
                  <c:v>Kesinlikle temsil edememektedir</c:v>
                </c:pt>
              </c:strCache>
            </c:strRef>
          </c:cat>
          <c:val>
            <c:numRef>
              <c:f>Sheet1!$E$2:$E$6</c:f>
              <c:numCache>
                <c:formatCode>0.0</c:formatCode>
                <c:ptCount val="5"/>
                <c:pt idx="0">
                  <c:v>4</c:v>
                </c:pt>
                <c:pt idx="1">
                  <c:v>15.9</c:v>
                </c:pt>
                <c:pt idx="2">
                  <c:v>28.1</c:v>
                </c:pt>
                <c:pt idx="3">
                  <c:v>17.8</c:v>
                </c:pt>
                <c:pt idx="4">
                  <c:v>34.200000000000003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F8C-6C45-BE54-A692E977184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Kesinlikle temsil edebilmektedir</c:v>
                </c:pt>
                <c:pt idx="1">
                  <c:v>Temsil edebilmektedir</c:v>
                </c:pt>
                <c:pt idx="2">
                  <c:v>Ne temsil edebilmektedir ne edememektedir</c:v>
                </c:pt>
                <c:pt idx="3">
                  <c:v>Temsil edememektedir</c:v>
                </c:pt>
                <c:pt idx="4">
                  <c:v>Kesinlikle temsil edememektedir</c:v>
                </c:pt>
              </c:strCache>
            </c:strRef>
          </c:cat>
          <c:val>
            <c:numRef>
              <c:f>Sheet1!$F$2:$F$6</c:f>
              <c:numCache>
                <c:formatCode>0.0</c:formatCode>
                <c:ptCount val="5"/>
                <c:pt idx="0">
                  <c:v>5</c:v>
                </c:pt>
                <c:pt idx="1">
                  <c:v>22.7</c:v>
                </c:pt>
                <c:pt idx="2">
                  <c:v>29.9</c:v>
                </c:pt>
                <c:pt idx="3">
                  <c:v>26</c:v>
                </c:pt>
                <c:pt idx="4">
                  <c:v>16.399999999999999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F8C-6C45-BE54-A692E977184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Kesinlikle temsil edebilmektedir</c:v>
                </c:pt>
                <c:pt idx="1">
                  <c:v>Temsil edebilmektedir</c:v>
                </c:pt>
                <c:pt idx="2">
                  <c:v>Ne temsil edebilmektedir ne edememektedir</c:v>
                </c:pt>
                <c:pt idx="3">
                  <c:v>Temsil edememektedir</c:v>
                </c:pt>
                <c:pt idx="4">
                  <c:v>Kesinlikle temsil edememektedir</c:v>
                </c:pt>
              </c:strCache>
            </c:strRef>
          </c:cat>
          <c:val>
            <c:numRef>
              <c:f>Sheet1!$G$2:$G$6</c:f>
              <c:numCache>
                <c:formatCode>0.0</c:formatCode>
                <c:ptCount val="5"/>
                <c:pt idx="0">
                  <c:v>4.8</c:v>
                </c:pt>
                <c:pt idx="1">
                  <c:v>17.899999999999999</c:v>
                </c:pt>
                <c:pt idx="2">
                  <c:v>19.899999999999999</c:v>
                </c:pt>
                <c:pt idx="3">
                  <c:v>30.4</c:v>
                </c:pt>
                <c:pt idx="4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F8C-6C45-BE54-A692E977184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532155040"/>
        <c:axId val="532160528"/>
      </c:barChart>
      <c:catAx>
        <c:axId val="5321550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22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tr-TR"/>
          </a:p>
        </c:txPr>
        <c:crossAx val="5321605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32160528"/>
        <c:scaling>
          <c:orientation val="minMax"/>
          <c:max val="70"/>
          <c:min val="0"/>
        </c:scaling>
        <c:delete val="1"/>
        <c:axPos val="t"/>
        <c:numFmt formatCode="#,##0.0" sourceLinked="1"/>
        <c:majorTickMark val="out"/>
        <c:minorTickMark val="none"/>
        <c:tickLblPos val="none"/>
        <c:crossAx val="532155040"/>
        <c:crosses val="autoZero"/>
        <c:crossBetween val="between"/>
        <c:majorUnit val="10"/>
      </c:valAx>
      <c:spPr>
        <a:noFill/>
        <a:ln w="25785">
          <a:noFill/>
        </a:ln>
      </c:spPr>
    </c:plotArea>
    <c:legend>
      <c:legendPos val="b"/>
      <c:layout>
        <c:manualLayout>
          <c:xMode val="edge"/>
          <c:yMode val="edge"/>
          <c:x val="0.26604529816837702"/>
          <c:y val="0.95832254359712299"/>
          <c:w val="0.73395470183162326"/>
          <c:h val="4.167745640287656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tr-TR"/>
    </a:p>
  </c:txPr>
  <c:externalData r:id="rId1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Sütun3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0902850409079881E-2"/>
                  <c:y val="4.44922591259074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1F3-DB4D-BE78-81BCA3EE1518}"/>
                </c:ext>
              </c:extLst>
            </c:dLbl>
            <c:dLbl>
              <c:idx val="1"/>
              <c:layout>
                <c:manualLayout>
                  <c:x val="-0.10477536794762798"/>
                  <c:y val="9.93439005524427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F3-DB4D-BE78-81BCA3EE1518}"/>
                </c:ext>
              </c:extLst>
            </c:dLbl>
            <c:dLbl>
              <c:idx val="2"/>
              <c:layout>
                <c:manualLayout>
                  <c:x val="-5.2181385591172927E-2"/>
                  <c:y val="-4.52649722993321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F3-DB4D-BE78-81BCA3EE1518}"/>
                </c:ext>
              </c:extLst>
            </c:dLbl>
            <c:dLbl>
              <c:idx val="3"/>
              <c:layout>
                <c:manualLayout>
                  <c:x val="-0.1565602121139838"/>
                  <c:y val="-2.53189208715010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F3-DB4D-BE78-81BCA3EE1518}"/>
                </c:ext>
              </c:extLst>
            </c:dLbl>
            <c:dLbl>
              <c:idx val="4"/>
              <c:layout>
                <c:manualLayout>
                  <c:x val="-2.3052410747597816E-2"/>
                  <c:y val="5.94517976967808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1F3-DB4D-BE78-81BCA3EE15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Sayfa1!$A$3:$A$8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xVal>
          <c:yVal>
            <c:numRef>
              <c:f>Sayfa1!$B$3:$B$8</c:f>
              <c:numCache>
                <c:formatCode>0.0</c:formatCode>
                <c:ptCount val="6"/>
                <c:pt idx="0">
                  <c:v>-34.700000000000003</c:v>
                </c:pt>
                <c:pt idx="1">
                  <c:v>-14.7</c:v>
                </c:pt>
                <c:pt idx="2">
                  <c:v>-32.1</c:v>
                </c:pt>
                <c:pt idx="3">
                  <c:v>-35.200000000000003</c:v>
                </c:pt>
                <c:pt idx="4">
                  <c:v>-27.8</c:v>
                </c:pt>
                <c:pt idx="5">
                  <c:v>-29.4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71F3-DB4D-BE78-81BCA3EE151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532155432"/>
        <c:axId val="532155824"/>
      </c:scatterChart>
      <c:valAx>
        <c:axId val="532155432"/>
        <c:scaling>
          <c:orientation val="minMax"/>
          <c:max val="2018"/>
          <c:min val="2013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r-TR"/>
                  <a:t>Yıllar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</c:title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32155824"/>
        <c:crosses val="autoZero"/>
        <c:crossBetween val="midCat"/>
      </c:valAx>
      <c:valAx>
        <c:axId val="532155824"/>
        <c:scaling>
          <c:orientation val="minMax"/>
          <c:max val="-14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r-TR"/>
                  <a:t>Net Skor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32155432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tr-TR"/>
    </a:p>
  </c:txPr>
  <c:externalData r:id="rId3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2499694707937"/>
          <c:y val="0"/>
          <c:w val="0.79916292588242199"/>
          <c:h val="0.91774344208874203"/>
        </c:manualLayout>
      </c:layout>
      <c:barChart>
        <c:barDir val="bar"/>
        <c:grouping val="stack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Çok etkisi var</c:v>
                </c:pt>
              </c:strCache>
            </c:strRef>
          </c:tx>
          <c:spPr>
            <a:solidFill>
              <a:srgbClr val="FF0000"/>
            </a:solidFill>
            <a:ln w="23217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 w="25553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Sheet1!$B$2:$B$18</c:f>
              <c:numCache>
                <c:formatCode>General</c:formatCode>
                <c:ptCount val="17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2015</c:v>
                </c:pt>
                <c:pt idx="4">
                  <c:v>2014</c:v>
                </c:pt>
                <c:pt idx="5">
                  <c:v>2013</c:v>
                </c:pt>
                <c:pt idx="6">
                  <c:v>2012</c:v>
                </c:pt>
                <c:pt idx="7">
                  <c:v>2018</c:v>
                </c:pt>
                <c:pt idx="8">
                  <c:v>2017</c:v>
                </c:pt>
                <c:pt idx="9">
                  <c:v>2016</c:v>
                </c:pt>
                <c:pt idx="10">
                  <c:v>2015</c:v>
                </c:pt>
                <c:pt idx="11">
                  <c:v>2014</c:v>
                </c:pt>
                <c:pt idx="12">
                  <c:v>2013</c:v>
                </c:pt>
                <c:pt idx="13">
                  <c:v>2012</c:v>
                </c:pt>
                <c:pt idx="14">
                  <c:v>2018</c:v>
                </c:pt>
                <c:pt idx="15">
                  <c:v>2017</c:v>
                </c:pt>
                <c:pt idx="16">
                  <c:v>2016</c:v>
                </c:pt>
              </c:numCache>
            </c:numRef>
          </c:cat>
          <c:val>
            <c:numRef>
              <c:f>Sheet1!$D$2:$D$18</c:f>
              <c:numCache>
                <c:formatCode>#,##0.0</c:formatCode>
                <c:ptCount val="17"/>
                <c:pt idx="0" formatCode="General">
                  <c:v>49.8</c:v>
                </c:pt>
                <c:pt idx="1">
                  <c:v>58.5</c:v>
                </c:pt>
                <c:pt idx="2" formatCode="General">
                  <c:v>82.800000000000011</c:v>
                </c:pt>
                <c:pt idx="3" formatCode="0.0">
                  <c:v>82</c:v>
                </c:pt>
                <c:pt idx="4" formatCode="General">
                  <c:v>82.5</c:v>
                </c:pt>
                <c:pt idx="5" formatCode="0.0">
                  <c:v>77.900000000000006</c:v>
                </c:pt>
                <c:pt idx="6" formatCode="0.0">
                  <c:v>87.9</c:v>
                </c:pt>
                <c:pt idx="7" formatCode="0.0">
                  <c:v>47.6</c:v>
                </c:pt>
                <c:pt idx="8">
                  <c:v>50.6</c:v>
                </c:pt>
                <c:pt idx="9" formatCode="General">
                  <c:v>73.900000000000006</c:v>
                </c:pt>
                <c:pt idx="10" formatCode="General">
                  <c:v>66.699999999999989</c:v>
                </c:pt>
                <c:pt idx="11" formatCode="General">
                  <c:v>82.3</c:v>
                </c:pt>
                <c:pt idx="12" formatCode="0.0">
                  <c:v>74.800000000000011</c:v>
                </c:pt>
                <c:pt idx="13" formatCode="0.0">
                  <c:v>86.9</c:v>
                </c:pt>
                <c:pt idx="14" formatCode="0.0">
                  <c:v>46.1</c:v>
                </c:pt>
                <c:pt idx="15">
                  <c:v>50.3</c:v>
                </c:pt>
                <c:pt idx="16" formatCode="General">
                  <c:v>59.6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98-9040-A3A4-9F937C46F5D5}"/>
            </c:ext>
          </c:extLst>
        </c:ser>
        <c:ser>
          <c:idx val="0"/>
          <c:order val="1"/>
          <c:tx>
            <c:strRef>
              <c:f>Sheet1!$E$1</c:f>
              <c:strCache>
                <c:ptCount val="1"/>
                <c:pt idx="0">
                  <c:v>Az etkisi var</c:v>
                </c:pt>
              </c:strCache>
            </c:strRef>
          </c:tx>
          <c:spPr>
            <a:solidFill>
              <a:srgbClr val="FF9900"/>
            </a:solidFill>
            <a:ln w="23217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2"/>
              <c:layout>
                <c:manualLayout>
                  <c:x val="3.3393964377323748E-3"/>
                  <c:y val="-2.748948385835608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98-9040-A3A4-9F937C46F5D5}"/>
                </c:ext>
              </c:extLst>
            </c:dLbl>
            <c:dLbl>
              <c:idx val="3"/>
              <c:layout>
                <c:manualLayout>
                  <c:x val="-1.5441589308059934E-2"/>
                  <c:y val="-2.417717074159587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198-9040-A3A4-9F937C46F5D5}"/>
                </c:ext>
              </c:extLst>
            </c:dLbl>
            <c:spPr>
              <a:noFill/>
              <a:ln w="25553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Sheet1!$B$2:$B$18</c:f>
              <c:numCache>
                <c:formatCode>General</c:formatCode>
                <c:ptCount val="17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2015</c:v>
                </c:pt>
                <c:pt idx="4">
                  <c:v>2014</c:v>
                </c:pt>
                <c:pt idx="5">
                  <c:v>2013</c:v>
                </c:pt>
                <c:pt idx="6">
                  <c:v>2012</c:v>
                </c:pt>
                <c:pt idx="7">
                  <c:v>2018</c:v>
                </c:pt>
                <c:pt idx="8">
                  <c:v>2017</c:v>
                </c:pt>
                <c:pt idx="9">
                  <c:v>2016</c:v>
                </c:pt>
                <c:pt idx="10">
                  <c:v>2015</c:v>
                </c:pt>
                <c:pt idx="11">
                  <c:v>2014</c:v>
                </c:pt>
                <c:pt idx="12">
                  <c:v>2013</c:v>
                </c:pt>
                <c:pt idx="13">
                  <c:v>2012</c:v>
                </c:pt>
                <c:pt idx="14">
                  <c:v>2018</c:v>
                </c:pt>
                <c:pt idx="15">
                  <c:v>2017</c:v>
                </c:pt>
                <c:pt idx="16">
                  <c:v>2016</c:v>
                </c:pt>
              </c:numCache>
            </c:numRef>
          </c:cat>
          <c:val>
            <c:numRef>
              <c:f>Sheet1!$E$2:$E$18</c:f>
              <c:numCache>
                <c:formatCode>#,##0.0</c:formatCode>
                <c:ptCount val="17"/>
                <c:pt idx="0" formatCode="General">
                  <c:v>35.6</c:v>
                </c:pt>
                <c:pt idx="1">
                  <c:v>35.200000000000003</c:v>
                </c:pt>
                <c:pt idx="2" formatCode="General">
                  <c:v>12.4</c:v>
                </c:pt>
                <c:pt idx="3" formatCode="General">
                  <c:v>11.4</c:v>
                </c:pt>
                <c:pt idx="4" formatCode="General">
                  <c:v>14.9</c:v>
                </c:pt>
                <c:pt idx="5" formatCode="0.0">
                  <c:v>12.7</c:v>
                </c:pt>
                <c:pt idx="6" formatCode="0.0">
                  <c:v>9.5</c:v>
                </c:pt>
                <c:pt idx="7" formatCode="0.0">
                  <c:v>36.9</c:v>
                </c:pt>
                <c:pt idx="8">
                  <c:v>41.4</c:v>
                </c:pt>
                <c:pt idx="9" formatCode="General">
                  <c:v>20.399999999999999</c:v>
                </c:pt>
                <c:pt idx="10" formatCode="General">
                  <c:v>22.2</c:v>
                </c:pt>
                <c:pt idx="11" formatCode="General">
                  <c:v>14.7</c:v>
                </c:pt>
                <c:pt idx="12" formatCode="0.0">
                  <c:v>17</c:v>
                </c:pt>
                <c:pt idx="13" formatCode="0.0">
                  <c:v>8.4</c:v>
                </c:pt>
                <c:pt idx="14" formatCode="0.0">
                  <c:v>41.6</c:v>
                </c:pt>
                <c:pt idx="15">
                  <c:v>38.9</c:v>
                </c:pt>
                <c:pt idx="16" formatCode="General">
                  <c:v>30.5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198-9040-A3A4-9F937C46F5D5}"/>
            </c:ext>
          </c:extLst>
        </c:ser>
        <c:ser>
          <c:idx val="5"/>
          <c:order val="2"/>
          <c:tx>
            <c:strRef>
              <c:f>Sheet1!$F$1</c:f>
              <c:strCache>
                <c:ptCount val="1"/>
                <c:pt idx="0">
                  <c:v>Hiç etkisi yok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23217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 w="25553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Sheet1!$B$2:$B$18</c:f>
              <c:numCache>
                <c:formatCode>General</c:formatCode>
                <c:ptCount val="17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2015</c:v>
                </c:pt>
                <c:pt idx="4">
                  <c:v>2014</c:v>
                </c:pt>
                <c:pt idx="5">
                  <c:v>2013</c:v>
                </c:pt>
                <c:pt idx="6">
                  <c:v>2012</c:v>
                </c:pt>
                <c:pt idx="7">
                  <c:v>2018</c:v>
                </c:pt>
                <c:pt idx="8">
                  <c:v>2017</c:v>
                </c:pt>
                <c:pt idx="9">
                  <c:v>2016</c:v>
                </c:pt>
                <c:pt idx="10">
                  <c:v>2015</c:v>
                </c:pt>
                <c:pt idx="11">
                  <c:v>2014</c:v>
                </c:pt>
                <c:pt idx="12">
                  <c:v>2013</c:v>
                </c:pt>
                <c:pt idx="13">
                  <c:v>2012</c:v>
                </c:pt>
                <c:pt idx="14">
                  <c:v>2018</c:v>
                </c:pt>
                <c:pt idx="15">
                  <c:v>2017</c:v>
                </c:pt>
                <c:pt idx="16">
                  <c:v>2016</c:v>
                </c:pt>
              </c:numCache>
            </c:numRef>
          </c:cat>
          <c:val>
            <c:numRef>
              <c:f>Sheet1!$F$2:$F$18</c:f>
              <c:numCache>
                <c:formatCode>#,##0.0</c:formatCode>
                <c:ptCount val="17"/>
                <c:pt idx="0" formatCode="General">
                  <c:v>14.6</c:v>
                </c:pt>
                <c:pt idx="1">
                  <c:v>6.3</c:v>
                </c:pt>
                <c:pt idx="2" formatCode="General">
                  <c:v>4.8</c:v>
                </c:pt>
                <c:pt idx="3" formatCode="General">
                  <c:v>6.6</c:v>
                </c:pt>
                <c:pt idx="4" formatCode="General">
                  <c:v>2.5</c:v>
                </c:pt>
                <c:pt idx="5" formatCode="0.0">
                  <c:v>9.4</c:v>
                </c:pt>
                <c:pt idx="6" formatCode="0.0">
                  <c:v>2.2999999999999998</c:v>
                </c:pt>
                <c:pt idx="7" formatCode="0.0">
                  <c:v>15.5</c:v>
                </c:pt>
                <c:pt idx="8">
                  <c:v>8</c:v>
                </c:pt>
                <c:pt idx="9" formatCode="General">
                  <c:v>5.7</c:v>
                </c:pt>
                <c:pt idx="10" formatCode="General">
                  <c:v>11.1</c:v>
                </c:pt>
                <c:pt idx="11" formatCode="General">
                  <c:v>2.8</c:v>
                </c:pt>
                <c:pt idx="12" formatCode="0.0">
                  <c:v>8.1999999999999993</c:v>
                </c:pt>
                <c:pt idx="13" formatCode="0.0">
                  <c:v>4.4000000000000004</c:v>
                </c:pt>
                <c:pt idx="14" formatCode="0.0">
                  <c:v>12.3</c:v>
                </c:pt>
                <c:pt idx="15">
                  <c:v>10.8</c:v>
                </c:pt>
                <c:pt idx="16" formatCode="General">
                  <c:v>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198-9040-A3A4-9F937C46F5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532168368"/>
        <c:axId val="532169152"/>
      </c:barChart>
      <c:catAx>
        <c:axId val="53216836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0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tr-TR"/>
          </a:p>
        </c:txPr>
        <c:crossAx val="5321691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32169152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532168368"/>
        <c:crosses val="autoZero"/>
        <c:crossBetween val="between"/>
        <c:majorUnit val="2"/>
      </c:valAx>
      <c:spPr>
        <a:noFill/>
        <a:ln w="25553">
          <a:noFill/>
        </a:ln>
      </c:spPr>
    </c:plotArea>
    <c:legend>
      <c:legendPos val="r"/>
      <c:layout>
        <c:manualLayout>
          <c:xMode val="edge"/>
          <c:yMode val="edge"/>
          <c:x val="0.17270613182557501"/>
          <c:y val="0.93490072756155995"/>
          <c:w val="0.82569326548657795"/>
          <c:h val="6.5099272438440395E-2"/>
        </c:manualLayout>
      </c:layout>
      <c:overlay val="0"/>
      <c:spPr>
        <a:noFill/>
        <a:ln w="23217">
          <a:noFill/>
        </a:ln>
      </c:spPr>
      <c:txPr>
        <a:bodyPr/>
        <a:lstStyle/>
        <a:p>
          <a:pPr>
            <a:defRPr b="0"/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tr-TR"/>
    </a:p>
  </c:txPr>
  <c:externalData r:id="rId1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307225171523798"/>
          <c:y val="2.5252525252525198E-3"/>
          <c:w val="0.60109508905820197"/>
          <c:h val="0.946929407773726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 w="25785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numFmt formatCode="0.0" sourceLinked="0"/>
            <c:spPr>
              <a:noFill/>
              <a:ln w="2578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Kesinlikle temsil etmektedir</c:v>
                </c:pt>
                <c:pt idx="1">
                  <c:v>Temsil etmektedir</c:v>
                </c:pt>
                <c:pt idx="2">
                  <c:v>Ne temsil etmektedir ne temsil etmemektedir</c:v>
                </c:pt>
                <c:pt idx="3">
                  <c:v>Temsil etmemektedir</c:v>
                </c:pt>
                <c:pt idx="4">
                  <c:v>Kesinlikle temsil etmemektedir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4.0999999999999996</c:v>
                </c:pt>
                <c:pt idx="1">
                  <c:v>18.600000000000001</c:v>
                </c:pt>
                <c:pt idx="2">
                  <c:v>35</c:v>
                </c:pt>
                <c:pt idx="3">
                  <c:v>21.9</c:v>
                </c:pt>
                <c:pt idx="4">
                  <c:v>20.399999999999999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2C-914E-92A0-432ECD3F7C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99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Kesinlikle temsil etmektedir</c:v>
                </c:pt>
                <c:pt idx="1">
                  <c:v>Temsil etmektedir</c:v>
                </c:pt>
                <c:pt idx="2">
                  <c:v>Ne temsil etmektedir ne temsil etmemektedir</c:v>
                </c:pt>
                <c:pt idx="3">
                  <c:v>Temsil etmemektedir</c:v>
                </c:pt>
                <c:pt idx="4">
                  <c:v>Kesinlikle temsil etmemektedir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 formatCode="General">
                  <c:v>3.4</c:v>
                </c:pt>
                <c:pt idx="1">
                  <c:v>19</c:v>
                </c:pt>
                <c:pt idx="2" formatCode="General">
                  <c:v>37.6</c:v>
                </c:pt>
                <c:pt idx="3" formatCode="General">
                  <c:v>21.5</c:v>
                </c:pt>
                <c:pt idx="4" formatCode="General">
                  <c:v>18.5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2C-914E-92A0-432ECD3F7CE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Kesinlikle temsil etmektedir</c:v>
                </c:pt>
                <c:pt idx="1">
                  <c:v>Temsil etmektedir</c:v>
                </c:pt>
                <c:pt idx="2">
                  <c:v>Ne temsil etmektedir ne temsil etmemektedir</c:v>
                </c:pt>
                <c:pt idx="3">
                  <c:v>Temsil etmemektedir</c:v>
                </c:pt>
                <c:pt idx="4">
                  <c:v>Kesinlikle temsil etmemektedir</c:v>
                </c:pt>
              </c:strCache>
            </c:strRef>
          </c:cat>
          <c:val>
            <c:numRef>
              <c:f>Sheet1!$D$2:$D$6</c:f>
              <c:numCache>
                <c:formatCode>0.0</c:formatCode>
                <c:ptCount val="5"/>
                <c:pt idx="0">
                  <c:v>7</c:v>
                </c:pt>
                <c:pt idx="1">
                  <c:v>15</c:v>
                </c:pt>
                <c:pt idx="2">
                  <c:v>28.9</c:v>
                </c:pt>
                <c:pt idx="3">
                  <c:v>26.4</c:v>
                </c:pt>
                <c:pt idx="4">
                  <c:v>22.7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2C-914E-92A0-432ECD3F7CE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72BFC5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Kesinlikle temsil etmektedir</c:v>
                </c:pt>
                <c:pt idx="1">
                  <c:v>Temsil etmektedir</c:v>
                </c:pt>
                <c:pt idx="2">
                  <c:v>Ne temsil etmektedir ne temsil etmemektedir</c:v>
                </c:pt>
                <c:pt idx="3">
                  <c:v>Temsil etmemektedir</c:v>
                </c:pt>
                <c:pt idx="4">
                  <c:v>Kesinlikle temsil etmemektedir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6.6</c:v>
                </c:pt>
                <c:pt idx="1">
                  <c:v>25.6</c:v>
                </c:pt>
                <c:pt idx="2">
                  <c:v>32.5</c:v>
                </c:pt>
                <c:pt idx="3">
                  <c:v>16.8</c:v>
                </c:pt>
                <c:pt idx="4">
                  <c:v>18.5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E2C-914E-92A0-432ECD3F7CE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Kesinlikle temsil etmektedir</c:v>
                </c:pt>
                <c:pt idx="1">
                  <c:v>Temsil etmektedir</c:v>
                </c:pt>
                <c:pt idx="2">
                  <c:v>Ne temsil etmektedir ne temsil etmemektedir</c:v>
                </c:pt>
                <c:pt idx="3">
                  <c:v>Temsil etmemektedir</c:v>
                </c:pt>
                <c:pt idx="4">
                  <c:v>Kesinlikle temsil etmemektedir</c:v>
                </c:pt>
              </c:strCache>
            </c:strRef>
          </c:cat>
          <c:val>
            <c:numRef>
              <c:f>Sheet1!$F$2:$F$6</c:f>
              <c:numCache>
                <c:formatCode>0.0</c:formatCode>
                <c:ptCount val="5"/>
                <c:pt idx="0">
                  <c:v>4.7</c:v>
                </c:pt>
                <c:pt idx="1">
                  <c:v>26.6</c:v>
                </c:pt>
                <c:pt idx="2">
                  <c:v>31</c:v>
                </c:pt>
                <c:pt idx="3">
                  <c:v>25.2</c:v>
                </c:pt>
                <c:pt idx="4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2C-914E-92A0-432ECD3F7CE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Kesinlikle temsil etmektedir</c:v>
                </c:pt>
                <c:pt idx="1">
                  <c:v>Temsil etmektedir</c:v>
                </c:pt>
                <c:pt idx="2">
                  <c:v>Ne temsil etmektedir ne temsil etmemektedir</c:v>
                </c:pt>
                <c:pt idx="3">
                  <c:v>Temsil etmemektedir</c:v>
                </c:pt>
                <c:pt idx="4">
                  <c:v>Kesinlikle temsil etmemektedir</c:v>
                </c:pt>
              </c:strCache>
            </c:strRef>
          </c:cat>
          <c:val>
            <c:numRef>
              <c:f>Sheet1!$G$2:$G$6</c:f>
              <c:numCache>
                <c:formatCode>0.0</c:formatCode>
                <c:ptCount val="5"/>
                <c:pt idx="0">
                  <c:v>5</c:v>
                </c:pt>
                <c:pt idx="1">
                  <c:v>19.7</c:v>
                </c:pt>
                <c:pt idx="2">
                  <c:v>23.3</c:v>
                </c:pt>
                <c:pt idx="3">
                  <c:v>29.6</c:v>
                </c:pt>
                <c:pt idx="4">
                  <c:v>22.4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E2C-914E-92A0-432ECD3F7CE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532157000"/>
        <c:axId val="532156608"/>
      </c:barChart>
      <c:catAx>
        <c:axId val="53215700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22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tr-TR"/>
          </a:p>
        </c:txPr>
        <c:crossAx val="5321566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32156608"/>
        <c:scaling>
          <c:orientation val="minMax"/>
          <c:max val="70"/>
          <c:min val="0"/>
        </c:scaling>
        <c:delete val="1"/>
        <c:axPos val="t"/>
        <c:numFmt formatCode="0.0" sourceLinked="1"/>
        <c:majorTickMark val="out"/>
        <c:minorTickMark val="none"/>
        <c:tickLblPos val="none"/>
        <c:crossAx val="532157000"/>
        <c:crosses val="autoZero"/>
        <c:crossBetween val="between"/>
        <c:majorUnit val="10"/>
      </c:valAx>
      <c:spPr>
        <a:noFill/>
        <a:ln w="25785">
          <a:noFill/>
        </a:ln>
      </c:spPr>
    </c:plotArea>
    <c:legend>
      <c:legendPos val="b"/>
      <c:layout>
        <c:manualLayout>
          <c:xMode val="edge"/>
          <c:yMode val="edge"/>
          <c:x val="0"/>
          <c:y val="0.95787356948771996"/>
          <c:w val="0.99004483409221611"/>
          <c:h val="4.2126318017879791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tr-TR"/>
    </a:p>
  </c:txPr>
  <c:externalData r:id="rId1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Sütun3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1931921278881773E-3"/>
                  <c:y val="5.44652848398229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DA-7F49-812A-6658E5BF5F35}"/>
                </c:ext>
              </c:extLst>
            </c:dLbl>
            <c:dLbl>
              <c:idx val="3"/>
              <c:layout>
                <c:manualLayout>
                  <c:x val="-2.8951091865090407E-2"/>
                  <c:y val="2.45462076980764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DA-7F49-812A-6658E5BF5F35}"/>
                </c:ext>
              </c:extLst>
            </c:dLbl>
            <c:dLbl>
              <c:idx val="4"/>
              <c:layout>
                <c:manualLayout>
                  <c:x val="-8.3972488791843269E-2"/>
                  <c:y val="4.94787719828652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FDA-7F49-812A-6658E5BF5F35}"/>
                </c:ext>
              </c:extLst>
            </c:dLbl>
            <c:dLbl>
              <c:idx val="5"/>
              <c:layout>
                <c:manualLayout>
                  <c:x val="-3.4137731375295369E-2"/>
                  <c:y val="-8.01705622980364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DA-7F49-812A-6658E5BF5F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Sayfa1!$A$3:$A$8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xVal>
          <c:yVal>
            <c:numRef>
              <c:f>Sayfa1!$B$3:$B$8</c:f>
              <c:numCache>
                <c:formatCode>0.0</c:formatCode>
                <c:ptCount val="6"/>
                <c:pt idx="0">
                  <c:v>-27.3</c:v>
                </c:pt>
                <c:pt idx="1">
                  <c:v>-6.4</c:v>
                </c:pt>
                <c:pt idx="2">
                  <c:v>-3.1</c:v>
                </c:pt>
                <c:pt idx="3">
                  <c:v>-27.1</c:v>
                </c:pt>
                <c:pt idx="4">
                  <c:v>-17.600000000000001</c:v>
                </c:pt>
                <c:pt idx="5">
                  <c:v>-19.600000000000001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6FDA-7F49-812A-6658E5BF5F3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532157784"/>
        <c:axId val="532158568"/>
      </c:scatterChart>
      <c:valAx>
        <c:axId val="532157784"/>
        <c:scaling>
          <c:orientation val="minMax"/>
          <c:max val="2018"/>
          <c:min val="2013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r-TR"/>
                  <a:t>Yıllar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</c:title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32158568"/>
        <c:crosses val="autoZero"/>
        <c:crossBetween val="midCat"/>
      </c:valAx>
      <c:valAx>
        <c:axId val="53215856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r-TR"/>
                  <a:t>Net Skor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32157784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</a:defRPr>
      </a:pPr>
      <a:endParaRPr lang="tr-TR"/>
    </a:p>
  </c:txPr>
  <c:externalData r:id="rId3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131429841128765"/>
          <c:y val="3.2344889910643999E-2"/>
          <c:w val="0.5395056867319753"/>
          <c:h val="0.8658535153562461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 w="25785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numFmt formatCode="0.0" sourceLinked="0"/>
            <c:spPr>
              <a:noFill/>
              <a:ln w="2578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Herhangi bir etkisi olmamıştır</c:v>
                </c:pt>
                <c:pt idx="1">
                  <c:v>Bağımsızlık yönünde teşvik etmiştir</c:v>
                </c:pt>
                <c:pt idx="2">
                  <c:v>Kürt gruplar arasında ayrışma yaratmıştır</c:v>
                </c:pt>
                <c:pt idx="3">
                  <c:v>Siyasi beklentilerini zayıflatmıştır</c:v>
                </c:pt>
                <c:pt idx="4">
                  <c:v>Özerklik yönünde teşvik etmiştir</c:v>
                </c:pt>
                <c:pt idx="5">
                  <c:v>Ülke içi entegrasyonlarını güçlendirmiştir</c:v>
                </c:pt>
              </c:strCache>
            </c:strRef>
          </c:cat>
          <c:val>
            <c:numRef>
              <c:f>Sheet1!$B$2:$B$7</c:f>
              <c:numCache>
                <c:formatCode>###0.0</c:formatCode>
                <c:ptCount val="6"/>
                <c:pt idx="0">
                  <c:v>29.799999999999997</c:v>
                </c:pt>
                <c:pt idx="1">
                  <c:v>28.9</c:v>
                </c:pt>
                <c:pt idx="2">
                  <c:v>16.900000000000002</c:v>
                </c:pt>
                <c:pt idx="3">
                  <c:v>10.8</c:v>
                </c:pt>
                <c:pt idx="4">
                  <c:v>10.6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12-1A4C-958A-2F301EC1555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Herhangi bir etkisi olmamıştır</c:v>
                </c:pt>
                <c:pt idx="1">
                  <c:v>Bağımsızlık yönünde teşvik etmiştir</c:v>
                </c:pt>
                <c:pt idx="2">
                  <c:v>Kürt gruplar arasında ayrışma yaratmıştır</c:v>
                </c:pt>
                <c:pt idx="3">
                  <c:v>Siyasi beklentilerini zayıflatmıştır</c:v>
                </c:pt>
                <c:pt idx="4">
                  <c:v>Özerklik yönünde teşvik etmiştir</c:v>
                </c:pt>
                <c:pt idx="5">
                  <c:v>Ülke içi entegrasyonlarını güçlendirmiştir</c:v>
                </c:pt>
              </c:strCache>
            </c:strRef>
          </c:cat>
          <c:val>
            <c:numRef>
              <c:f>Sheet1!$C$2:$C$7</c:f>
              <c:numCache>
                <c:formatCode>#,##0.0</c:formatCode>
                <c:ptCount val="6"/>
                <c:pt idx="0">
                  <c:v>29.4</c:v>
                </c:pt>
                <c:pt idx="1">
                  <c:v>21.4</c:v>
                </c:pt>
                <c:pt idx="2">
                  <c:v>18.100000000000001</c:v>
                </c:pt>
                <c:pt idx="3">
                  <c:v>5.4</c:v>
                </c:pt>
                <c:pt idx="4">
                  <c:v>22.2</c:v>
                </c:pt>
                <c:pt idx="5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12-1A4C-958A-2F301EC1555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532146024"/>
        <c:axId val="532146416"/>
      </c:barChart>
      <c:catAx>
        <c:axId val="53214602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22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tr-TR"/>
          </a:p>
        </c:txPr>
        <c:crossAx val="5321464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32146416"/>
        <c:scaling>
          <c:orientation val="minMax"/>
          <c:max val="70"/>
          <c:min val="0"/>
        </c:scaling>
        <c:delete val="1"/>
        <c:axPos val="t"/>
        <c:numFmt formatCode="###0.0" sourceLinked="1"/>
        <c:majorTickMark val="out"/>
        <c:minorTickMark val="none"/>
        <c:tickLblPos val="none"/>
        <c:crossAx val="532146024"/>
        <c:crosses val="autoZero"/>
        <c:crossBetween val="between"/>
        <c:majorUnit val="10"/>
      </c:valAx>
      <c:spPr>
        <a:noFill/>
        <a:ln w="25785">
          <a:noFill/>
        </a:ln>
      </c:spPr>
    </c:plotArea>
    <c:legend>
      <c:legendPos val="b"/>
      <c:layout>
        <c:manualLayout>
          <c:xMode val="edge"/>
          <c:yMode val="edge"/>
          <c:x val="0.14419129465948968"/>
          <c:y val="0.89967466504725779"/>
          <c:w val="0.54338161772874904"/>
          <c:h val="5.972886766030315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0" i="0" u="none" strike="noStrike" baseline="0">
          <a:solidFill>
            <a:schemeClr val="tx1"/>
          </a:solidFill>
          <a:latin typeface="Arial" panose="020B0604020202020204" pitchFamily="34" charset="0"/>
          <a:ea typeface="Verdana"/>
          <a:cs typeface="Arial" panose="020B0604020202020204" pitchFamily="34" charset="0"/>
        </a:defRPr>
      </a:pPr>
      <a:endParaRPr lang="tr-T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90227829423681"/>
          <c:y val="6.2918162277658368E-2"/>
          <c:w val="0.74295300401251674"/>
          <c:h val="0.86773169169367148"/>
        </c:manualLayout>
      </c:layout>
      <c:pieChart>
        <c:varyColors val="1"/>
        <c:ser>
          <c:idx val="0"/>
          <c:order val="0"/>
          <c:spPr>
            <a:solidFill>
              <a:srgbClr val="FF0000"/>
            </a:solidFill>
            <a:ln w="27026">
              <a:noFill/>
            </a:ln>
          </c:spPr>
          <c:explosion val="3"/>
          <c:dPt>
            <c:idx val="0"/>
            <c:bubble3D val="0"/>
            <c:spPr>
              <a:solidFill>
                <a:srgbClr val="FF0000"/>
              </a:solidFill>
              <a:ln w="27026">
                <a:noFill/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1-CC01-BA45-BA22-517DD6B35956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27026">
                <a:noFill/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3-CC01-BA45-BA22-517DD6B35956}"/>
              </c:ext>
            </c:extLst>
          </c:dPt>
          <c:dLbls>
            <c:dLbl>
              <c:idx val="0"/>
              <c:layout>
                <c:manualLayout>
                  <c:x val="-1.2368668271241763E-2"/>
                  <c:y val="1.5138904906521023E-2"/>
                </c:manualLayout>
              </c:layout>
              <c:spPr/>
              <c:txPr>
                <a:bodyPr/>
                <a:lstStyle/>
                <a:p>
                  <a:pPr>
                    <a:defRPr b="0">
                      <a:solidFill>
                        <a:schemeClr val="tx1"/>
                      </a:solidFill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01-BA45-BA22-517DD6B35956}"/>
                </c:ext>
              </c:extLst>
            </c:dLbl>
            <c:dLbl>
              <c:idx val="1"/>
              <c:layout>
                <c:manualLayout>
                  <c:x val="-1.3933746134276878E-2"/>
                  <c:y val="-0.3749638001512064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01-BA45-BA22-517DD6B359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0">
                    <a:solidFill>
                      <a:schemeClr val="tx1"/>
                    </a:solidFill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Evet</c:v>
                </c:pt>
                <c:pt idx="1">
                  <c:v>Hayır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18</c:v>
                </c:pt>
                <c:pt idx="1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01-BA45-BA22-517DD6B3595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246"/>
      </c:pieChart>
      <c:spPr>
        <a:noFill/>
        <a:ln w="27026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tr-TR"/>
    </a:p>
  </c:txPr>
  <c:externalData r:id="rId1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1"/>
          <c:order val="0"/>
          <c:tx>
            <c:strRef>
              <c:f>Sayfa1!$B$1</c:f>
              <c:strCache>
                <c:ptCount val="1"/>
                <c:pt idx="0">
                  <c:v>Evet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2017</c:v>
                </c:pt>
              </c:numCache>
            </c:numRef>
          </c:cat>
          <c:val>
            <c:numRef>
              <c:f>Sayfa1!$B$2:$B$3</c:f>
              <c:numCache>
                <c:formatCode>0.0</c:formatCode>
                <c:ptCount val="2"/>
                <c:pt idx="0">
                  <c:v>26.8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B1-7142-ACA1-F80899FAA975}"/>
            </c:ext>
          </c:extLst>
        </c:ser>
        <c:ser>
          <c:idx val="2"/>
          <c:order val="1"/>
          <c:tx>
            <c:strRef>
              <c:f>Sayfa1!$C$1</c:f>
              <c:strCache>
                <c:ptCount val="1"/>
                <c:pt idx="0">
                  <c:v>Hayır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2017</c:v>
                </c:pt>
              </c:numCache>
            </c:numRef>
          </c:cat>
          <c:val>
            <c:numRef>
              <c:f>Sayfa1!$C$2:$C$3</c:f>
              <c:numCache>
                <c:formatCode>0.0</c:formatCode>
                <c:ptCount val="2"/>
                <c:pt idx="0">
                  <c:v>43.3</c:v>
                </c:pt>
                <c:pt idx="1">
                  <c:v>31.1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B1-7142-ACA1-F80899FAA975}"/>
            </c:ext>
          </c:extLst>
        </c:ser>
        <c:ser>
          <c:idx val="3"/>
          <c:order val="2"/>
          <c:tx>
            <c:strRef>
              <c:f>Sayfa1!$D$1</c:f>
              <c:strCache>
                <c:ptCount val="1"/>
                <c:pt idx="0">
                  <c:v>Fikrim Yok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2017</c:v>
                </c:pt>
              </c:numCache>
            </c:numRef>
          </c:cat>
          <c:val>
            <c:numRef>
              <c:f>Sayfa1!$D$2:$D$3</c:f>
              <c:numCache>
                <c:formatCode>0.0</c:formatCode>
                <c:ptCount val="2"/>
                <c:pt idx="0">
                  <c:v>29.9</c:v>
                </c:pt>
                <c:pt idx="1">
                  <c:v>28.9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B1-7142-ACA1-F80899FAA97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532166016"/>
        <c:axId val="532166408"/>
      </c:barChart>
      <c:catAx>
        <c:axId val="5321660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b="0"/>
            </a:pPr>
            <a:endParaRPr lang="tr-TR"/>
          </a:p>
        </c:txPr>
        <c:crossAx val="532166408"/>
        <c:crosses val="autoZero"/>
        <c:auto val="1"/>
        <c:lblAlgn val="ctr"/>
        <c:lblOffset val="100"/>
        <c:noMultiLvlLbl val="0"/>
      </c:catAx>
      <c:valAx>
        <c:axId val="532166408"/>
        <c:scaling>
          <c:orientation val="minMax"/>
          <c:max val="100"/>
        </c:scaling>
        <c:delete val="1"/>
        <c:axPos val="t"/>
        <c:numFmt formatCode="0.0" sourceLinked="1"/>
        <c:majorTickMark val="none"/>
        <c:minorTickMark val="none"/>
        <c:tickLblPos val="nextTo"/>
        <c:crossAx val="532166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b="0"/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tr-TR"/>
    </a:p>
  </c:txPr>
  <c:externalData r:id="rId1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212011450782499"/>
          <c:y val="5.7602254572724004E-3"/>
          <c:w val="0.49348417146953499"/>
          <c:h val="0.914141414141440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 w="25785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numFmt formatCode="0.0" sourceLinked="0"/>
            <c:spPr>
              <a:noFill/>
              <a:ln w="2578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Kesinlikle Başarılı</c:v>
                </c:pt>
                <c:pt idx="1">
                  <c:v>Başarılı</c:v>
                </c:pt>
                <c:pt idx="2">
                  <c:v>Ne Başarılı Ne Başarısız</c:v>
                </c:pt>
                <c:pt idx="3">
                  <c:v>Başarısız</c:v>
                </c:pt>
                <c:pt idx="4">
                  <c:v>Kesinlikle Başarısız</c:v>
                </c:pt>
              </c:strCache>
            </c:strRef>
          </c:cat>
          <c:val>
            <c:numRef>
              <c:f>Sheet1!$B$2:$B$6</c:f>
              <c:numCache>
                <c:formatCode>#,##0.0</c:formatCode>
                <c:ptCount val="5"/>
                <c:pt idx="0">
                  <c:v>4.3</c:v>
                </c:pt>
                <c:pt idx="1">
                  <c:v>33.9</c:v>
                </c:pt>
                <c:pt idx="2">
                  <c:v>35.9</c:v>
                </c:pt>
                <c:pt idx="3">
                  <c:v>18.600000000000001</c:v>
                </c:pt>
                <c:pt idx="4">
                  <c:v>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BA-6949-801C-DFE3404AF5D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9900"/>
            </a:solidFill>
            <a:ln w="25785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 w="2578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Kesinlikle Başarılı</c:v>
                </c:pt>
                <c:pt idx="1">
                  <c:v>Başarılı</c:v>
                </c:pt>
                <c:pt idx="2">
                  <c:v>Ne Başarılı Ne Başarısız</c:v>
                </c:pt>
                <c:pt idx="3">
                  <c:v>Başarısız</c:v>
                </c:pt>
                <c:pt idx="4">
                  <c:v>Kesinlikle Başarısız</c:v>
                </c:pt>
              </c:strCache>
            </c:strRef>
          </c:cat>
          <c:val>
            <c:numRef>
              <c:f>Sheet1!$C$2:$C$6</c:f>
              <c:numCache>
                <c:formatCode>#,##0.0</c:formatCode>
                <c:ptCount val="5"/>
                <c:pt idx="0">
                  <c:v>13.8</c:v>
                </c:pt>
                <c:pt idx="1">
                  <c:v>28.6</c:v>
                </c:pt>
                <c:pt idx="2">
                  <c:v>32.700000000000003</c:v>
                </c:pt>
                <c:pt idx="3">
                  <c:v>17.5</c:v>
                </c:pt>
                <c:pt idx="4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BA-6949-801C-DFE3404AF5D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808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Kesinlikle Başarılı</c:v>
                </c:pt>
                <c:pt idx="1">
                  <c:v>Başarılı</c:v>
                </c:pt>
                <c:pt idx="2">
                  <c:v>Ne Başarılı Ne Başarısız</c:v>
                </c:pt>
                <c:pt idx="3">
                  <c:v>Başarısız</c:v>
                </c:pt>
                <c:pt idx="4">
                  <c:v>Kesinlikle Başarısız</c:v>
                </c:pt>
              </c:strCache>
            </c:strRef>
          </c:cat>
          <c:val>
            <c:numRef>
              <c:f>Sheet1!$D$2:$D$6</c:f>
              <c:numCache>
                <c:formatCode>0.0</c:formatCode>
                <c:ptCount val="5"/>
                <c:pt idx="0">
                  <c:v>8.3000000000000007</c:v>
                </c:pt>
                <c:pt idx="1">
                  <c:v>27.3</c:v>
                </c:pt>
                <c:pt idx="2">
                  <c:v>36</c:v>
                </c:pt>
                <c:pt idx="3">
                  <c:v>19.2</c:v>
                </c:pt>
                <c:pt idx="4">
                  <c:v>9.1999999999999993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BA-6949-801C-DFE3404AF5D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Kesinlikle Başarılı</c:v>
                </c:pt>
                <c:pt idx="1">
                  <c:v>Başarılı</c:v>
                </c:pt>
                <c:pt idx="2">
                  <c:v>Ne Başarılı Ne Başarısız</c:v>
                </c:pt>
                <c:pt idx="3">
                  <c:v>Başarısız</c:v>
                </c:pt>
                <c:pt idx="4">
                  <c:v>Kesinlikle Başarısız</c:v>
                </c:pt>
              </c:strCache>
            </c:strRef>
          </c:cat>
          <c:val>
            <c:numRef>
              <c:f>Sheet1!$E$2:$E$6</c:f>
              <c:numCache>
                <c:formatCode>0.0</c:formatCode>
                <c:ptCount val="5"/>
                <c:pt idx="0">
                  <c:v>5.4</c:v>
                </c:pt>
                <c:pt idx="1">
                  <c:v>22.6</c:v>
                </c:pt>
                <c:pt idx="2">
                  <c:v>26.2</c:v>
                </c:pt>
                <c:pt idx="3">
                  <c:v>21.5</c:v>
                </c:pt>
                <c:pt idx="4">
                  <c:v>24.3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4BA-6949-801C-DFE3404AF5D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Kesinlikle Başarılı</c:v>
                </c:pt>
                <c:pt idx="1">
                  <c:v>Başarılı</c:v>
                </c:pt>
                <c:pt idx="2">
                  <c:v>Ne Başarılı Ne Başarısız</c:v>
                </c:pt>
                <c:pt idx="3">
                  <c:v>Başarısız</c:v>
                </c:pt>
                <c:pt idx="4">
                  <c:v>Kesinlikle Başarısız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2.8</c:v>
                </c:pt>
                <c:pt idx="1">
                  <c:v>22.8</c:v>
                </c:pt>
                <c:pt idx="2">
                  <c:v>30.8</c:v>
                </c:pt>
                <c:pt idx="3">
                  <c:v>31.7</c:v>
                </c:pt>
                <c:pt idx="4">
                  <c:v>11.9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BA-6949-801C-DFE3404AF5DF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Kesinlikle Başarılı</c:v>
                </c:pt>
                <c:pt idx="1">
                  <c:v>Başarılı</c:v>
                </c:pt>
                <c:pt idx="2">
                  <c:v>Ne Başarılı Ne Başarısız</c:v>
                </c:pt>
                <c:pt idx="3">
                  <c:v>Başarısız</c:v>
                </c:pt>
                <c:pt idx="4">
                  <c:v>Kesinlikle Başarısız</c:v>
                </c:pt>
              </c:strCache>
            </c:strRef>
          </c:cat>
          <c:val>
            <c:numRef>
              <c:f>Sheet1!$G$2:$G$6</c:f>
              <c:numCache>
                <c:formatCode>0.0</c:formatCode>
                <c:ptCount val="5"/>
                <c:pt idx="0">
                  <c:v>8.5</c:v>
                </c:pt>
                <c:pt idx="1">
                  <c:v>24.8</c:v>
                </c:pt>
                <c:pt idx="2">
                  <c:v>20.6</c:v>
                </c:pt>
                <c:pt idx="3">
                  <c:v>26.7</c:v>
                </c:pt>
                <c:pt idx="4">
                  <c:v>19.399999999999999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4BA-6949-801C-DFE3404AF5D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536332392"/>
        <c:axId val="536329256"/>
      </c:barChart>
      <c:catAx>
        <c:axId val="5363323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22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tr-TR"/>
          </a:p>
        </c:txPr>
        <c:crossAx val="5363292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36329256"/>
        <c:scaling>
          <c:orientation val="minMax"/>
          <c:max val="70"/>
          <c:min val="0"/>
        </c:scaling>
        <c:delete val="1"/>
        <c:axPos val="t"/>
        <c:numFmt formatCode="#,##0.0" sourceLinked="1"/>
        <c:majorTickMark val="out"/>
        <c:minorTickMark val="none"/>
        <c:tickLblPos val="none"/>
        <c:crossAx val="536332392"/>
        <c:crosses val="autoZero"/>
        <c:crossBetween val="between"/>
        <c:majorUnit val="10"/>
      </c:valAx>
      <c:spPr>
        <a:noFill/>
        <a:ln w="25785">
          <a:noFill/>
        </a:ln>
      </c:spPr>
    </c:plotArea>
    <c:legend>
      <c:legendPos val="b"/>
      <c:layout>
        <c:manualLayout>
          <c:xMode val="edge"/>
          <c:yMode val="edge"/>
          <c:x val="6.83057666347575E-2"/>
          <c:y val="0.92919346403348302"/>
          <c:w val="0.93169423336524249"/>
          <c:h val="5.6684580819497073E-2"/>
        </c:manualLayout>
      </c:layout>
      <c:overlay val="0"/>
      <c:spPr>
        <a:noFill/>
        <a:ln w="25785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anose="020B0604020202020204" pitchFamily="34" charset="0"/>
          <a:ea typeface="Verdana"/>
          <a:cs typeface="Arial" panose="020B0604020202020204" pitchFamily="34" charset="0"/>
        </a:defRPr>
      </a:pPr>
      <a:endParaRPr lang="tr-TR"/>
    </a:p>
  </c:txPr>
  <c:externalData r:id="rId1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51976601015396"/>
          <c:y val="4.1304122222356916E-2"/>
          <c:w val="0.83803856238908947"/>
          <c:h val="0.890337407668138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Sütun3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0902850409079881E-2"/>
                  <c:y val="-1.03593823006278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F1-084A-A10F-F78751361514}"/>
                </c:ext>
              </c:extLst>
            </c:dLbl>
            <c:dLbl>
              <c:idx val="4"/>
              <c:layout>
                <c:manualLayout>
                  <c:x val="-9.1020018715939857E-2"/>
                  <c:y val="-9.01435880119519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5F1-084A-A10F-F787513615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Sayfa1!$A$3:$A$8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xVal>
          <c:yVal>
            <c:numRef>
              <c:f>Sayfa1!$B$3:$B$8</c:f>
              <c:numCache>
                <c:formatCode>0.0</c:formatCode>
                <c:ptCount val="6"/>
                <c:pt idx="0">
                  <c:v>-12.8</c:v>
                </c:pt>
                <c:pt idx="1">
                  <c:v>-18</c:v>
                </c:pt>
                <c:pt idx="2">
                  <c:v>-17.8</c:v>
                </c:pt>
                <c:pt idx="3">
                  <c:v>7.2</c:v>
                </c:pt>
                <c:pt idx="4">
                  <c:v>17.5</c:v>
                </c:pt>
                <c:pt idx="5">
                  <c:v>12.3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25F1-084A-A10F-F7875136151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536335528"/>
        <c:axId val="536335136"/>
      </c:scatterChart>
      <c:valAx>
        <c:axId val="536335528"/>
        <c:scaling>
          <c:orientation val="minMax"/>
          <c:max val="2018"/>
          <c:min val="2013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r-TR"/>
                  <a:t>Yıllar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36335136"/>
        <c:crosses val="autoZero"/>
        <c:crossBetween val="midCat"/>
        <c:majorUnit val="1"/>
      </c:valAx>
      <c:valAx>
        <c:axId val="53633513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r-TR"/>
                  <a:t>Net Skor</a:t>
                </a:r>
              </a:p>
            </c:rich>
          </c:tx>
          <c:layout>
            <c:manualLayout>
              <c:xMode val="edge"/>
              <c:yMode val="edge"/>
              <c:x val="4.0638897947627573E-4"/>
              <c:y val="0.3472194572429803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36335528"/>
        <c:crosses val="autoZero"/>
        <c:crossBetween val="midCat"/>
        <c:min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</a:defRPr>
      </a:pPr>
      <a:endParaRPr lang="tr-TR"/>
    </a:p>
  </c:txPr>
  <c:externalData r:id="rId3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212011450782499"/>
          <c:y val="5.7602254572724004E-3"/>
          <c:w val="0.49348417146953499"/>
          <c:h val="0.914141414141440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AK Parti</c:v>
                </c:pt>
              </c:strCache>
            </c:strRef>
          </c:tx>
          <c:spPr>
            <a:solidFill>
              <a:srgbClr val="FF0000"/>
            </a:solidFill>
            <a:ln w="25785"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numFmt formatCode="0.0" sourceLinked="0"/>
            <c:spPr>
              <a:noFill/>
              <a:ln w="2578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Sheet1!$B$2:$B$6</c:f>
              <c:numCache>
                <c:formatCode>General</c:formatCode>
                <c:ptCount val="5"/>
              </c:numCache>
            </c:numRef>
          </c:cat>
          <c:val>
            <c:numRef>
              <c:f>Sheet1!$C$2:$C$6</c:f>
              <c:numCache>
                <c:formatCode>###0.0</c:formatCode>
                <c:ptCount val="5"/>
                <c:pt idx="0">
                  <c:v>9.5108695652173925</c:v>
                </c:pt>
                <c:pt idx="1">
                  <c:v>54.076086956521742</c:v>
                </c:pt>
                <c:pt idx="2">
                  <c:v>26.630434782608699</c:v>
                </c:pt>
                <c:pt idx="3">
                  <c:v>5.9782608695652177</c:v>
                </c:pt>
                <c:pt idx="4">
                  <c:v>3.804347826086957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40-9645-93F8-F0E1430CDA8A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CHP</c:v>
                </c:pt>
              </c:strCache>
            </c:strRef>
          </c:tx>
          <c:spPr>
            <a:solidFill>
              <a:srgbClr val="FF9900"/>
            </a:solidFill>
            <a:ln w="25785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 w="2578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Sheet1!$B$2:$B$6</c:f>
              <c:numCache>
                <c:formatCode>General</c:formatCode>
                <c:ptCount val="5"/>
              </c:numCache>
            </c:numRef>
          </c:cat>
          <c:val>
            <c:numRef>
              <c:f>Sheet1!$D$2:$D$6</c:f>
              <c:numCache>
                <c:formatCode>0.0</c:formatCode>
                <c:ptCount val="5"/>
                <c:pt idx="0">
                  <c:v>0.46082949308755761</c:v>
                </c:pt>
                <c:pt idx="1">
                  <c:v>19.815668202764979</c:v>
                </c:pt>
                <c:pt idx="2">
                  <c:v>42.857142857142854</c:v>
                </c:pt>
                <c:pt idx="3">
                  <c:v>27.649769585253459</c:v>
                </c:pt>
                <c:pt idx="4">
                  <c:v>9.216589861751153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40-9645-93F8-F0E1430CDA8A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MHP</c:v>
                </c:pt>
              </c:strCache>
            </c:strRef>
          </c:tx>
          <c:spPr>
            <a:solidFill>
              <a:srgbClr val="00808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Sheet1!$B$2:$B$6</c:f>
              <c:numCache>
                <c:formatCode>General</c:formatCode>
                <c:ptCount val="5"/>
              </c:numCache>
            </c:numRef>
          </c:cat>
          <c:val>
            <c:numRef>
              <c:f>Sheet1!$E$2:$E$6</c:f>
              <c:numCache>
                <c:formatCode>###0.0</c:formatCode>
                <c:ptCount val="5"/>
                <c:pt idx="0">
                  <c:v>4.2105263157894735</c:v>
                </c:pt>
                <c:pt idx="1">
                  <c:v>35.789473684210527</c:v>
                </c:pt>
                <c:pt idx="2">
                  <c:v>35.789473684210527</c:v>
                </c:pt>
                <c:pt idx="3">
                  <c:v>20</c:v>
                </c:pt>
                <c:pt idx="4">
                  <c:v>4.2105263157894735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40-9645-93F8-F0E1430CDA8A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HDP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Sheet1!$B$2:$B$6</c:f>
              <c:numCache>
                <c:formatCode>General</c:formatCode>
                <c:ptCount val="5"/>
              </c:numCache>
            </c:numRef>
          </c:cat>
          <c:val>
            <c:numRef>
              <c:f>Sheet1!$F$2:$F$6</c:f>
              <c:numCache>
                <c:formatCode>###0.0</c:formatCode>
                <c:ptCount val="5"/>
                <c:pt idx="0">
                  <c:v>1</c:v>
                </c:pt>
                <c:pt idx="1">
                  <c:v>9</c:v>
                </c:pt>
                <c:pt idx="2">
                  <c:v>41</c:v>
                </c:pt>
                <c:pt idx="3">
                  <c:v>35</c:v>
                </c:pt>
                <c:pt idx="4">
                  <c:v>14.000000000000002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40-9645-93F8-F0E1430CDA8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536336704"/>
        <c:axId val="536326120"/>
      </c:barChart>
      <c:catAx>
        <c:axId val="536336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22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tr-TR"/>
          </a:p>
        </c:txPr>
        <c:crossAx val="5363261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36326120"/>
        <c:scaling>
          <c:orientation val="minMax"/>
          <c:max val="70"/>
          <c:min val="0"/>
        </c:scaling>
        <c:delete val="1"/>
        <c:axPos val="t"/>
        <c:numFmt formatCode="###0.0" sourceLinked="1"/>
        <c:majorTickMark val="out"/>
        <c:minorTickMark val="none"/>
        <c:tickLblPos val="none"/>
        <c:crossAx val="536336704"/>
        <c:crosses val="autoZero"/>
        <c:crossBetween val="between"/>
        <c:majorUnit val="10"/>
      </c:valAx>
      <c:spPr>
        <a:noFill/>
        <a:ln w="25785">
          <a:noFill/>
        </a:ln>
      </c:spPr>
    </c:plotArea>
    <c:legend>
      <c:legendPos val="b"/>
      <c:layout>
        <c:manualLayout>
          <c:xMode val="edge"/>
          <c:yMode val="edge"/>
          <c:x val="0.31957160772090798"/>
          <c:y val="0.92919346403348302"/>
          <c:w val="0.58003486674996496"/>
          <c:h val="5.66845808194971E-2"/>
        </c:manualLayout>
      </c:layout>
      <c:overlay val="0"/>
      <c:spPr>
        <a:noFill/>
        <a:ln w="25785">
          <a:noFill/>
        </a:ln>
      </c:spPr>
      <c:txPr>
        <a:bodyPr/>
        <a:lstStyle/>
        <a:p>
          <a:pPr>
            <a:defRPr sz="1200"/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tr-TR"/>
    </a:p>
  </c:txPr>
  <c:externalData r:id="rId1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086660410691374"/>
          <c:y val="2.5252525252525198E-3"/>
          <c:w val="0.45091153323264155"/>
          <c:h val="0.946929407773726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Genel</c:v>
                </c:pt>
              </c:strCache>
            </c:strRef>
          </c:tx>
          <c:spPr>
            <a:solidFill>
              <a:srgbClr val="FF0000"/>
            </a:solidFill>
            <a:ln w="25785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numFmt formatCode="0.0" sourceLinked="0"/>
            <c:spPr>
              <a:noFill/>
              <a:ln w="2578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Kesinlikle başarılı</c:v>
                </c:pt>
                <c:pt idx="1">
                  <c:v>Başarılı</c:v>
                </c:pt>
                <c:pt idx="2">
                  <c:v>Ne başarılı ne başarısız</c:v>
                </c:pt>
                <c:pt idx="3">
                  <c:v>Başarısız</c:v>
                </c:pt>
                <c:pt idx="4">
                  <c:v>Kesinlikle başarısız</c:v>
                </c:pt>
              </c:strCache>
            </c:strRef>
          </c:cat>
          <c:val>
            <c:numRef>
              <c:f>Sheet1!$B$2:$B$6</c:f>
              <c:numCache>
                <c:formatCode>#,##0.0</c:formatCode>
                <c:ptCount val="5"/>
                <c:pt idx="0">
                  <c:v>3.3</c:v>
                </c:pt>
                <c:pt idx="1">
                  <c:v>32.299999999999997</c:v>
                </c:pt>
                <c:pt idx="2">
                  <c:v>42.2</c:v>
                </c:pt>
                <c:pt idx="3">
                  <c:v>15.4</c:v>
                </c:pt>
                <c:pt idx="4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56-1E4D-8273-70C34AA2DD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AK Parti</c:v>
                </c:pt>
              </c:strCache>
            </c:strRef>
          </c:tx>
          <c:spPr>
            <a:solidFill>
              <a:srgbClr val="FF99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Kesinlikle başarılı</c:v>
                </c:pt>
                <c:pt idx="1">
                  <c:v>Başarılı</c:v>
                </c:pt>
                <c:pt idx="2">
                  <c:v>Ne başarılı ne başarısız</c:v>
                </c:pt>
                <c:pt idx="3">
                  <c:v>Başarısız</c:v>
                </c:pt>
                <c:pt idx="4">
                  <c:v>Kesinlikle başarısız</c:v>
                </c:pt>
              </c:strCache>
            </c:strRef>
          </c:cat>
          <c:val>
            <c:numRef>
              <c:f>Sheet1!$C$2:$C$6</c:f>
              <c:numCache>
                <c:formatCode>###0.0</c:formatCode>
                <c:ptCount val="5"/>
                <c:pt idx="0">
                  <c:v>8.1521739130434785</c:v>
                </c:pt>
                <c:pt idx="1">
                  <c:v>55.434782608695656</c:v>
                </c:pt>
                <c:pt idx="2">
                  <c:v>29.891304347826086</c:v>
                </c:pt>
                <c:pt idx="3">
                  <c:v>2.7173913043478262</c:v>
                </c:pt>
                <c:pt idx="4">
                  <c:v>3.804347826086957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56-1E4D-8273-70C34AA2DD3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CHP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Kesinlikle başarılı</c:v>
                </c:pt>
                <c:pt idx="1">
                  <c:v>Başarılı</c:v>
                </c:pt>
                <c:pt idx="2">
                  <c:v>Ne başarılı ne başarısız</c:v>
                </c:pt>
                <c:pt idx="3">
                  <c:v>Başarısız</c:v>
                </c:pt>
                <c:pt idx="4">
                  <c:v>Kesinlikle başarısız</c:v>
                </c:pt>
              </c:strCache>
            </c:strRef>
          </c:cat>
          <c:val>
            <c:numRef>
              <c:f>Sheet1!$D$2:$D$6</c:f>
              <c:numCache>
                <c:formatCode>###0.0</c:formatCode>
                <c:ptCount val="5"/>
                <c:pt idx="1">
                  <c:v>14.746543778801843</c:v>
                </c:pt>
                <c:pt idx="2">
                  <c:v>51.612903225806448</c:v>
                </c:pt>
                <c:pt idx="3">
                  <c:v>24.88479262672811</c:v>
                </c:pt>
                <c:pt idx="4">
                  <c:v>8.7557603686635943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56-1E4D-8273-70C34AA2DD3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MHP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Kesinlikle başarılı</c:v>
                </c:pt>
                <c:pt idx="1">
                  <c:v>Başarılı</c:v>
                </c:pt>
                <c:pt idx="2">
                  <c:v>Ne başarılı ne başarısız</c:v>
                </c:pt>
                <c:pt idx="3">
                  <c:v>Başarısız</c:v>
                </c:pt>
                <c:pt idx="4">
                  <c:v>Kesinlikle başarısız</c:v>
                </c:pt>
              </c:strCache>
            </c:strRef>
          </c:cat>
          <c:val>
            <c:numRef>
              <c:f>Sheet1!$E$2:$E$6</c:f>
              <c:numCache>
                <c:formatCode>###0.0</c:formatCode>
                <c:ptCount val="5"/>
                <c:pt idx="1">
                  <c:v>34.736842105263158</c:v>
                </c:pt>
                <c:pt idx="2">
                  <c:v>51.578947368421055</c:v>
                </c:pt>
                <c:pt idx="3">
                  <c:v>7.3684210526315779</c:v>
                </c:pt>
                <c:pt idx="4">
                  <c:v>6.3157894736842106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56-1E4D-8273-70C34AA2DD3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HDP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Kesinlikle başarılı</c:v>
                </c:pt>
                <c:pt idx="1">
                  <c:v>Başarılı</c:v>
                </c:pt>
                <c:pt idx="2">
                  <c:v>Ne başarılı ne başarısız</c:v>
                </c:pt>
                <c:pt idx="3">
                  <c:v>Başarısız</c:v>
                </c:pt>
                <c:pt idx="4">
                  <c:v>Kesinlikle başarısız</c:v>
                </c:pt>
              </c:strCache>
            </c:strRef>
          </c:cat>
          <c:val>
            <c:numRef>
              <c:f>Sheet1!$F$2:$F$6</c:f>
              <c:numCache>
                <c:formatCode>###0.0</c:formatCode>
                <c:ptCount val="5"/>
                <c:pt idx="1">
                  <c:v>8</c:v>
                </c:pt>
                <c:pt idx="2">
                  <c:v>41</c:v>
                </c:pt>
                <c:pt idx="3">
                  <c:v>41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56-1E4D-8273-70C34AA2DD3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536336312"/>
        <c:axId val="536335920"/>
      </c:barChart>
      <c:catAx>
        <c:axId val="53633631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22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tr-TR"/>
          </a:p>
        </c:txPr>
        <c:crossAx val="5363359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36335920"/>
        <c:scaling>
          <c:orientation val="minMax"/>
          <c:max val="70"/>
          <c:min val="0"/>
        </c:scaling>
        <c:delete val="1"/>
        <c:axPos val="t"/>
        <c:numFmt formatCode="#,##0.0" sourceLinked="1"/>
        <c:majorTickMark val="out"/>
        <c:minorTickMark val="none"/>
        <c:tickLblPos val="none"/>
        <c:crossAx val="536336312"/>
        <c:crosses val="autoZero"/>
        <c:crossBetween val="between"/>
        <c:majorUnit val="10"/>
      </c:valAx>
      <c:spPr>
        <a:noFill/>
        <a:ln w="25785">
          <a:noFill/>
        </a:ln>
      </c:spPr>
    </c:plotArea>
    <c:legend>
      <c:legendPos val="b"/>
      <c:layout>
        <c:manualLayout>
          <c:xMode val="edge"/>
          <c:yMode val="edge"/>
          <c:x val="9.903565231530613E-2"/>
          <c:y val="0.95787356948771996"/>
          <c:w val="0.81122523783987521"/>
          <c:h val="4.2126430512279399E-2"/>
        </c:manualLayout>
      </c:layout>
      <c:overlay val="0"/>
      <c:txPr>
        <a:bodyPr/>
        <a:lstStyle/>
        <a:p>
          <a:pPr>
            <a:defRPr sz="1200"/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tr-TR"/>
    </a:p>
  </c:txPr>
  <c:externalData r:id="rId1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231803833712898"/>
          <c:y val="2.5252525252525198E-3"/>
          <c:w val="0.50083570633431396"/>
          <c:h val="0.90120171538260896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Genel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Kesinlikle inanıyorum</c:v>
                </c:pt>
                <c:pt idx="1">
                  <c:v>İnanıyorum</c:v>
                </c:pt>
                <c:pt idx="2">
                  <c:v>Ne inanıyorum ne inanmıyorum</c:v>
                </c:pt>
                <c:pt idx="3">
                  <c:v>İnanmıyorum</c:v>
                </c:pt>
                <c:pt idx="4">
                  <c:v>Kesinlikle inanmıyorum</c:v>
                </c:pt>
              </c:strCache>
            </c:strRef>
          </c:cat>
          <c:val>
            <c:numRef>
              <c:f>Sheet1!$B$2:$B$6</c:f>
              <c:numCache>
                <c:formatCode>#,##0.0</c:formatCode>
                <c:ptCount val="5"/>
                <c:pt idx="0">
                  <c:v>6.3</c:v>
                </c:pt>
                <c:pt idx="1">
                  <c:v>32.700000000000003</c:v>
                </c:pt>
                <c:pt idx="2">
                  <c:v>44.5</c:v>
                </c:pt>
                <c:pt idx="3">
                  <c:v>12</c:v>
                </c:pt>
                <c:pt idx="4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43-2B45-BD2B-E73CF264E721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AK Parti</c:v>
                </c:pt>
              </c:strCache>
            </c:strRef>
          </c:tx>
          <c:spPr>
            <a:solidFill>
              <a:srgbClr val="FF99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Kesinlikle inanıyorum</c:v>
                </c:pt>
                <c:pt idx="1">
                  <c:v>İnanıyorum</c:v>
                </c:pt>
                <c:pt idx="2">
                  <c:v>Ne inanıyorum ne inanmıyorum</c:v>
                </c:pt>
                <c:pt idx="3">
                  <c:v>İnanmıyorum</c:v>
                </c:pt>
                <c:pt idx="4">
                  <c:v>Kesinlikle inanmıyorum</c:v>
                </c:pt>
              </c:strCache>
            </c:strRef>
          </c:cat>
          <c:val>
            <c:numRef>
              <c:f>Sheet1!$C$2:$C$6</c:f>
              <c:numCache>
                <c:formatCode>###0.0</c:formatCode>
                <c:ptCount val="5"/>
                <c:pt idx="0">
                  <c:v>5.7065217391304346</c:v>
                </c:pt>
                <c:pt idx="1">
                  <c:v>41.032608695652172</c:v>
                </c:pt>
                <c:pt idx="2">
                  <c:v>38.586956521739133</c:v>
                </c:pt>
                <c:pt idx="3">
                  <c:v>11.141304347826086</c:v>
                </c:pt>
                <c:pt idx="4">
                  <c:v>3.5326086956521738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43-2B45-BD2B-E73CF264E72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CHP</c:v>
                </c:pt>
              </c:strCache>
            </c:strRef>
          </c:tx>
          <c:spPr>
            <a:solidFill>
              <a:srgbClr val="00808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Kesinlikle inanıyorum</c:v>
                </c:pt>
                <c:pt idx="1">
                  <c:v>İnanıyorum</c:v>
                </c:pt>
                <c:pt idx="2">
                  <c:v>Ne inanıyorum ne inanmıyorum</c:v>
                </c:pt>
                <c:pt idx="3">
                  <c:v>İnanmıyorum</c:v>
                </c:pt>
                <c:pt idx="4">
                  <c:v>Kesinlikle inanmıyorum</c:v>
                </c:pt>
              </c:strCache>
            </c:strRef>
          </c:cat>
          <c:val>
            <c:numRef>
              <c:f>Sheet1!$D$2:$D$6</c:f>
              <c:numCache>
                <c:formatCode>###0.0</c:formatCode>
                <c:ptCount val="5"/>
                <c:pt idx="0">
                  <c:v>5.9907834101382482</c:v>
                </c:pt>
                <c:pt idx="1">
                  <c:v>24.88479262672811</c:v>
                </c:pt>
                <c:pt idx="2">
                  <c:v>49.769585253456221</c:v>
                </c:pt>
                <c:pt idx="3">
                  <c:v>11.981566820276496</c:v>
                </c:pt>
                <c:pt idx="4">
                  <c:v>7.3732718894009217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43-2B45-BD2B-E73CF264E72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MHP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Kesinlikle inanıyorum</c:v>
                </c:pt>
                <c:pt idx="1">
                  <c:v>İnanıyorum</c:v>
                </c:pt>
                <c:pt idx="2">
                  <c:v>Ne inanıyorum ne inanmıyorum</c:v>
                </c:pt>
                <c:pt idx="3">
                  <c:v>İnanmıyorum</c:v>
                </c:pt>
                <c:pt idx="4">
                  <c:v>Kesinlikle inanmıyorum</c:v>
                </c:pt>
              </c:strCache>
            </c:strRef>
          </c:cat>
          <c:val>
            <c:numRef>
              <c:f>Sheet1!$E$2:$E$6</c:f>
              <c:numCache>
                <c:formatCode>###0.0</c:formatCode>
                <c:ptCount val="5"/>
                <c:pt idx="0">
                  <c:v>6.3157894736842106</c:v>
                </c:pt>
                <c:pt idx="1">
                  <c:v>37.894736842105267</c:v>
                </c:pt>
                <c:pt idx="2">
                  <c:v>43.15789473684211</c:v>
                </c:pt>
                <c:pt idx="3">
                  <c:v>7.3684210526315779</c:v>
                </c:pt>
                <c:pt idx="4">
                  <c:v>5.2631578947368416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43-2B45-BD2B-E73CF264E72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HDP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Kesinlikle inanıyorum</c:v>
                </c:pt>
                <c:pt idx="1">
                  <c:v>İnanıyorum</c:v>
                </c:pt>
                <c:pt idx="2">
                  <c:v>Ne inanıyorum ne inanmıyorum</c:v>
                </c:pt>
                <c:pt idx="3">
                  <c:v>İnanmıyorum</c:v>
                </c:pt>
                <c:pt idx="4">
                  <c:v>Kesinlikle inanmıyorum</c:v>
                </c:pt>
              </c:strCache>
            </c:strRef>
          </c:cat>
          <c:val>
            <c:numRef>
              <c:f>Sheet1!$F$2:$F$6</c:f>
              <c:numCache>
                <c:formatCode>###0.0</c:formatCode>
                <c:ptCount val="5"/>
                <c:pt idx="0">
                  <c:v>7.0000000000000009</c:v>
                </c:pt>
                <c:pt idx="1">
                  <c:v>25</c:v>
                </c:pt>
                <c:pt idx="2">
                  <c:v>45</c:v>
                </c:pt>
                <c:pt idx="3">
                  <c:v>17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43-2B45-BD2B-E73CF264E7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536334744"/>
        <c:axId val="536331216"/>
      </c:barChart>
      <c:catAx>
        <c:axId val="53633474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22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tr-TR"/>
          </a:p>
        </c:txPr>
        <c:crossAx val="5363312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36331216"/>
        <c:scaling>
          <c:orientation val="minMax"/>
          <c:max val="70"/>
          <c:min val="0"/>
        </c:scaling>
        <c:delete val="1"/>
        <c:axPos val="t"/>
        <c:numFmt formatCode="#,##0.0" sourceLinked="1"/>
        <c:majorTickMark val="out"/>
        <c:minorTickMark val="none"/>
        <c:tickLblPos val="none"/>
        <c:crossAx val="536334744"/>
        <c:crosses val="autoZero"/>
        <c:crossBetween val="between"/>
        <c:majorUnit val="10"/>
      </c:valAx>
      <c:spPr>
        <a:noFill/>
        <a:ln w="25785">
          <a:noFill/>
        </a:ln>
      </c:spPr>
    </c:plotArea>
    <c:legend>
      <c:legendPos val="b"/>
      <c:layout>
        <c:manualLayout>
          <c:xMode val="edge"/>
          <c:yMode val="edge"/>
          <c:x val="5.2727937636558898E-2"/>
          <c:y val="0.93225923464347504"/>
          <c:w val="0.94462252510663802"/>
          <c:h val="6.1703030942675756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tr-TR"/>
    </a:p>
  </c:txPr>
  <c:externalData r:id="rId1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056672610764529"/>
          <c:y val="3.1481728451004762E-2"/>
          <c:w val="0.45634242146352855"/>
          <c:h val="0.9210115996535522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Genel</c:v>
                </c:pt>
              </c:strCache>
            </c:strRef>
          </c:tx>
          <c:spPr>
            <a:solidFill>
              <a:srgbClr val="FF0000"/>
            </a:solidFill>
            <a:ln w="25785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numFmt formatCode="0.0" sourceLinked="0"/>
            <c:spPr>
              <a:noFill/>
              <a:ln w="2578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Hepsinde benzer oranlarda</c:v>
                </c:pt>
                <c:pt idx="1">
                  <c:v>Ak Parti</c:v>
                </c:pt>
                <c:pt idx="2">
                  <c:v>HDP</c:v>
                </c:pt>
                <c:pt idx="3">
                  <c:v>CHP</c:v>
                </c:pt>
                <c:pt idx="4">
                  <c:v>İYİ Parti</c:v>
                </c:pt>
                <c:pt idx="5">
                  <c:v>MHP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38.974358974358978</c:v>
                </c:pt>
                <c:pt idx="1">
                  <c:v>30.76923076923077</c:v>
                </c:pt>
                <c:pt idx="2">
                  <c:v>13.846153846153847</c:v>
                </c:pt>
                <c:pt idx="3">
                  <c:v>10.76923076923077</c:v>
                </c:pt>
                <c:pt idx="4">
                  <c:v>5.1282051282051277</c:v>
                </c:pt>
                <c:pt idx="5">
                  <c:v>0.51282051282051277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9E-AC4E-B04E-45AF33DFB8C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536328472"/>
        <c:axId val="536328864"/>
      </c:barChart>
      <c:catAx>
        <c:axId val="53632847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22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tr-TR"/>
          </a:p>
        </c:txPr>
        <c:crossAx val="5363288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36328864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extTo"/>
        <c:crossAx val="536328472"/>
        <c:crosses val="autoZero"/>
        <c:crossBetween val="between"/>
        <c:majorUnit val="10"/>
      </c:valAx>
      <c:spPr>
        <a:noFill/>
        <a:ln w="2578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tr-TR"/>
    </a:p>
  </c:txPr>
  <c:externalData r:id="rId2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14436779751745"/>
          <c:y val="3.875014285127823E-2"/>
          <c:w val="0.76858177374231151"/>
          <c:h val="0.8406445449673632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Sayfa1!$C$1</c:f>
              <c:strCache>
                <c:ptCount val="1"/>
                <c:pt idx="0">
                  <c:v>Evet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Sayfa1!$A$2:$B$16</c:f>
              <c:multiLvlStrCache>
                <c:ptCount val="15"/>
                <c:lvl>
                  <c:pt idx="0">
                    <c:v>2018</c:v>
                  </c:pt>
                  <c:pt idx="1">
                    <c:v>2017</c:v>
                  </c:pt>
                  <c:pt idx="2">
                    <c:v>2016</c:v>
                  </c:pt>
                  <c:pt idx="3">
                    <c:v>2018</c:v>
                  </c:pt>
                  <c:pt idx="4">
                    <c:v>2017</c:v>
                  </c:pt>
                  <c:pt idx="5">
                    <c:v>2016</c:v>
                  </c:pt>
                  <c:pt idx="6">
                    <c:v>2018</c:v>
                  </c:pt>
                  <c:pt idx="7">
                    <c:v>2017</c:v>
                  </c:pt>
                  <c:pt idx="8">
                    <c:v>2016</c:v>
                  </c:pt>
                  <c:pt idx="9">
                    <c:v>2018</c:v>
                  </c:pt>
                  <c:pt idx="10">
                    <c:v>2017</c:v>
                  </c:pt>
                  <c:pt idx="11">
                    <c:v>2016</c:v>
                  </c:pt>
                  <c:pt idx="12">
                    <c:v>2018</c:v>
                  </c:pt>
                  <c:pt idx="13">
                    <c:v>2017</c:v>
                  </c:pt>
                  <c:pt idx="14">
                    <c:v>2016</c:v>
                  </c:pt>
                </c:lvl>
                <c:lvl>
                  <c:pt idx="0">
                    <c:v>Genel</c:v>
                  </c:pt>
                  <c:pt idx="3">
                    <c:v>AK Parti</c:v>
                  </c:pt>
                  <c:pt idx="6">
                    <c:v>CHP</c:v>
                  </c:pt>
                  <c:pt idx="9">
                    <c:v>MHP</c:v>
                  </c:pt>
                  <c:pt idx="12">
                    <c:v>HDP</c:v>
                  </c:pt>
                </c:lvl>
              </c:multiLvlStrCache>
            </c:multiLvlStrRef>
          </c:cat>
          <c:val>
            <c:numRef>
              <c:f>Sayfa1!$C$2:$C$16</c:f>
              <c:numCache>
                <c:formatCode>#,##0.0</c:formatCode>
                <c:ptCount val="15"/>
                <c:pt idx="0" formatCode="General">
                  <c:v>32.299999999999997</c:v>
                </c:pt>
                <c:pt idx="1">
                  <c:v>47.9</c:v>
                </c:pt>
                <c:pt idx="2" formatCode="0.0">
                  <c:v>60.6</c:v>
                </c:pt>
                <c:pt idx="3" formatCode="###0.0">
                  <c:v>33.695652173913047</c:v>
                </c:pt>
                <c:pt idx="4">
                  <c:v>54.694835680751176</c:v>
                </c:pt>
                <c:pt idx="5" formatCode="0.0">
                  <c:v>65.8</c:v>
                </c:pt>
                <c:pt idx="6" formatCode="###0.0">
                  <c:v>31.797235023041477</c:v>
                </c:pt>
                <c:pt idx="7">
                  <c:v>46.739130434782609</c:v>
                </c:pt>
                <c:pt idx="8" formatCode="0.0">
                  <c:v>68.7</c:v>
                </c:pt>
                <c:pt idx="9" formatCode="###0.0">
                  <c:v>37.894736842105267</c:v>
                </c:pt>
                <c:pt idx="10">
                  <c:v>47.5</c:v>
                </c:pt>
                <c:pt idx="11" formatCode="0.0">
                  <c:v>60</c:v>
                </c:pt>
                <c:pt idx="12" formatCode="###0.0">
                  <c:v>32</c:v>
                </c:pt>
                <c:pt idx="13">
                  <c:v>58.333333333333336</c:v>
                </c:pt>
                <c:pt idx="14" formatCode="0.0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C5-8740-9082-8EAD66056FA2}"/>
            </c:ext>
          </c:extLst>
        </c:ser>
        <c:ser>
          <c:idx val="1"/>
          <c:order val="1"/>
          <c:tx>
            <c:strRef>
              <c:f>Sayfa1!$D$1</c:f>
              <c:strCache>
                <c:ptCount val="1"/>
                <c:pt idx="0">
                  <c:v>Hayır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Sayfa1!$A$2:$B$16</c:f>
              <c:multiLvlStrCache>
                <c:ptCount val="15"/>
                <c:lvl>
                  <c:pt idx="0">
                    <c:v>2018</c:v>
                  </c:pt>
                  <c:pt idx="1">
                    <c:v>2017</c:v>
                  </c:pt>
                  <c:pt idx="2">
                    <c:v>2016</c:v>
                  </c:pt>
                  <c:pt idx="3">
                    <c:v>2018</c:v>
                  </c:pt>
                  <c:pt idx="4">
                    <c:v>2017</c:v>
                  </c:pt>
                  <c:pt idx="5">
                    <c:v>2016</c:v>
                  </c:pt>
                  <c:pt idx="6">
                    <c:v>2018</c:v>
                  </c:pt>
                  <c:pt idx="7">
                    <c:v>2017</c:v>
                  </c:pt>
                  <c:pt idx="8">
                    <c:v>2016</c:v>
                  </c:pt>
                  <c:pt idx="9">
                    <c:v>2018</c:v>
                  </c:pt>
                  <c:pt idx="10">
                    <c:v>2017</c:v>
                  </c:pt>
                  <c:pt idx="11">
                    <c:v>2016</c:v>
                  </c:pt>
                  <c:pt idx="12">
                    <c:v>2018</c:v>
                  </c:pt>
                  <c:pt idx="13">
                    <c:v>2017</c:v>
                  </c:pt>
                  <c:pt idx="14">
                    <c:v>2016</c:v>
                  </c:pt>
                </c:lvl>
                <c:lvl>
                  <c:pt idx="0">
                    <c:v>Genel</c:v>
                  </c:pt>
                  <c:pt idx="3">
                    <c:v>AK Parti</c:v>
                  </c:pt>
                  <c:pt idx="6">
                    <c:v>CHP</c:v>
                  </c:pt>
                  <c:pt idx="9">
                    <c:v>MHP</c:v>
                  </c:pt>
                  <c:pt idx="12">
                    <c:v>HDP</c:v>
                  </c:pt>
                </c:lvl>
              </c:multiLvlStrCache>
            </c:multiLvlStrRef>
          </c:cat>
          <c:val>
            <c:numRef>
              <c:f>Sayfa1!$D$2:$D$16</c:f>
              <c:numCache>
                <c:formatCode>#,##0.0</c:formatCode>
                <c:ptCount val="15"/>
                <c:pt idx="0" formatCode="General">
                  <c:v>49.5</c:v>
                </c:pt>
                <c:pt idx="1">
                  <c:v>37.1</c:v>
                </c:pt>
                <c:pt idx="2" formatCode="0.0">
                  <c:v>28</c:v>
                </c:pt>
                <c:pt idx="3" formatCode="###0.0">
                  <c:v>49.728260869565219</c:v>
                </c:pt>
                <c:pt idx="4">
                  <c:v>33.098591549295776</c:v>
                </c:pt>
                <c:pt idx="5" formatCode="General">
                  <c:v>27.6</c:v>
                </c:pt>
                <c:pt idx="6" formatCode="###0.0">
                  <c:v>54.377880184331794</c:v>
                </c:pt>
                <c:pt idx="7">
                  <c:v>42.028985507246375</c:v>
                </c:pt>
                <c:pt idx="8" formatCode="0.0">
                  <c:v>24.3</c:v>
                </c:pt>
                <c:pt idx="9" formatCode="###0.0">
                  <c:v>40</c:v>
                </c:pt>
                <c:pt idx="10">
                  <c:v>37.5</c:v>
                </c:pt>
                <c:pt idx="11" formatCode="General">
                  <c:v>29.1</c:v>
                </c:pt>
                <c:pt idx="12" formatCode="###0.0">
                  <c:v>52</c:v>
                </c:pt>
                <c:pt idx="13">
                  <c:v>19.444444444444443</c:v>
                </c:pt>
                <c:pt idx="14" formatCode="General">
                  <c:v>32.799999999999997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C5-8740-9082-8EAD66056FA2}"/>
            </c:ext>
          </c:extLst>
        </c:ser>
        <c:ser>
          <c:idx val="2"/>
          <c:order val="2"/>
          <c:tx>
            <c:strRef>
              <c:f>Sayfa1!$E$1</c:f>
              <c:strCache>
                <c:ptCount val="1"/>
                <c:pt idx="0">
                  <c:v>Fikrim yok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Sayfa1!$A$2:$B$16</c:f>
              <c:multiLvlStrCache>
                <c:ptCount val="15"/>
                <c:lvl>
                  <c:pt idx="0">
                    <c:v>2018</c:v>
                  </c:pt>
                  <c:pt idx="1">
                    <c:v>2017</c:v>
                  </c:pt>
                  <c:pt idx="2">
                    <c:v>2016</c:v>
                  </c:pt>
                  <c:pt idx="3">
                    <c:v>2018</c:v>
                  </c:pt>
                  <c:pt idx="4">
                    <c:v>2017</c:v>
                  </c:pt>
                  <c:pt idx="5">
                    <c:v>2016</c:v>
                  </c:pt>
                  <c:pt idx="6">
                    <c:v>2018</c:v>
                  </c:pt>
                  <c:pt idx="7">
                    <c:v>2017</c:v>
                  </c:pt>
                  <c:pt idx="8">
                    <c:v>2016</c:v>
                  </c:pt>
                  <c:pt idx="9">
                    <c:v>2018</c:v>
                  </c:pt>
                  <c:pt idx="10">
                    <c:v>2017</c:v>
                  </c:pt>
                  <c:pt idx="11">
                    <c:v>2016</c:v>
                  </c:pt>
                  <c:pt idx="12">
                    <c:v>2018</c:v>
                  </c:pt>
                  <c:pt idx="13">
                    <c:v>2017</c:v>
                  </c:pt>
                  <c:pt idx="14">
                    <c:v>2016</c:v>
                  </c:pt>
                </c:lvl>
                <c:lvl>
                  <c:pt idx="0">
                    <c:v>Genel</c:v>
                  </c:pt>
                  <c:pt idx="3">
                    <c:v>AK Parti</c:v>
                  </c:pt>
                  <c:pt idx="6">
                    <c:v>CHP</c:v>
                  </c:pt>
                  <c:pt idx="9">
                    <c:v>MHP</c:v>
                  </c:pt>
                  <c:pt idx="12">
                    <c:v>HDP</c:v>
                  </c:pt>
                </c:lvl>
              </c:multiLvlStrCache>
            </c:multiLvlStrRef>
          </c:cat>
          <c:val>
            <c:numRef>
              <c:f>Sayfa1!$E$2:$E$16</c:f>
              <c:numCache>
                <c:formatCode>#,##0.0</c:formatCode>
                <c:ptCount val="15"/>
                <c:pt idx="0" formatCode="General">
                  <c:v>18.2</c:v>
                </c:pt>
                <c:pt idx="1">
                  <c:v>15</c:v>
                </c:pt>
                <c:pt idx="2" formatCode="0.0">
                  <c:v>11.4</c:v>
                </c:pt>
                <c:pt idx="3" formatCode="###0.0">
                  <c:v>16.576086956521738</c:v>
                </c:pt>
                <c:pt idx="4">
                  <c:v>12.206572769953052</c:v>
                </c:pt>
                <c:pt idx="5" formatCode="0.0">
                  <c:v>6.8</c:v>
                </c:pt>
                <c:pt idx="6" formatCode="###0.0">
                  <c:v>13.82488479262673</c:v>
                </c:pt>
                <c:pt idx="7">
                  <c:v>11.231884057971014</c:v>
                </c:pt>
                <c:pt idx="8" formatCode="0.0">
                  <c:v>7</c:v>
                </c:pt>
                <c:pt idx="9" formatCode="###0.0">
                  <c:v>22.105263157894736</c:v>
                </c:pt>
                <c:pt idx="10">
                  <c:v>15</c:v>
                </c:pt>
                <c:pt idx="11" formatCode="0.0">
                  <c:v>10.9</c:v>
                </c:pt>
                <c:pt idx="12" formatCode="###0.0">
                  <c:v>16</c:v>
                </c:pt>
                <c:pt idx="13">
                  <c:v>22.222222222222221</c:v>
                </c:pt>
                <c:pt idx="14" formatCode="0.0">
                  <c:v>26.2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C5-8740-9082-8EAD66056FA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536337488"/>
        <c:axId val="536329648"/>
      </c:barChart>
      <c:catAx>
        <c:axId val="5363374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36329648"/>
        <c:crosses val="autoZero"/>
        <c:auto val="1"/>
        <c:lblAlgn val="ctr"/>
        <c:lblOffset val="100"/>
        <c:noMultiLvlLbl val="0"/>
      </c:catAx>
      <c:valAx>
        <c:axId val="536329648"/>
        <c:scaling>
          <c:orientation val="minMax"/>
          <c:max val="100"/>
        </c:scaling>
        <c:delete val="1"/>
        <c:axPos val="t"/>
        <c:numFmt formatCode="General" sourceLinked="1"/>
        <c:majorTickMark val="none"/>
        <c:minorTickMark val="none"/>
        <c:tickLblPos val="nextTo"/>
        <c:crossAx val="536337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8035369807395139E-2"/>
          <c:y val="0.89953838233548244"/>
          <c:w val="0.92643014412540015"/>
          <c:h val="6.77642082932517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tr-TR"/>
    </a:p>
  </c:txPr>
  <c:externalData r:id="rId1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39439207609701"/>
          <c:y val="3.3446790523672713E-2"/>
          <c:w val="0.73360198225838302"/>
          <c:h val="0.8824250942227251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Evet</c:v>
                </c:pt>
              </c:strCache>
            </c:strRef>
          </c:tx>
          <c:spPr>
            <a:solidFill>
              <a:srgbClr val="FF0000"/>
            </a:solidFill>
            <a:ln w="24368"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numFmt formatCode="0.0" sourceLinked="0"/>
            <c:spPr>
              <a:noFill/>
              <a:ln w="24368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2015</c:v>
                </c:pt>
                <c:pt idx="4">
                  <c:v>2014</c:v>
                </c:pt>
                <c:pt idx="5">
                  <c:v>2013</c:v>
                </c:pt>
                <c:pt idx="6">
                  <c:v>2012</c:v>
                </c:pt>
              </c:strCache>
            </c:strRef>
          </c:cat>
          <c:val>
            <c:numRef>
              <c:f>Sheet1!$B$2:$B$8</c:f>
              <c:numCache>
                <c:formatCode>#,##0.0</c:formatCode>
                <c:ptCount val="7"/>
                <c:pt idx="0" formatCode="General">
                  <c:v>18.8</c:v>
                </c:pt>
                <c:pt idx="1">
                  <c:v>28.8</c:v>
                </c:pt>
                <c:pt idx="2" formatCode="General">
                  <c:v>37.5</c:v>
                </c:pt>
                <c:pt idx="3" formatCode="General">
                  <c:v>54.2</c:v>
                </c:pt>
                <c:pt idx="4" formatCode="General">
                  <c:v>46.2</c:v>
                </c:pt>
                <c:pt idx="5" formatCode="General">
                  <c:v>41.5</c:v>
                </c:pt>
                <c:pt idx="6" formatCode="General">
                  <c:v>46.9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22-2547-BC63-AE03811766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Hayır</c:v>
                </c:pt>
              </c:strCache>
            </c:strRef>
          </c:tx>
          <c:spPr>
            <a:solidFill>
              <a:srgbClr val="FF99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2015</c:v>
                </c:pt>
                <c:pt idx="4">
                  <c:v>2014</c:v>
                </c:pt>
                <c:pt idx="5">
                  <c:v>2013</c:v>
                </c:pt>
                <c:pt idx="6">
                  <c:v>2012</c:v>
                </c:pt>
              </c:strCache>
            </c:strRef>
          </c:cat>
          <c:val>
            <c:numRef>
              <c:f>Sheet1!$C$2:$C$8</c:f>
              <c:numCache>
                <c:formatCode>#,##0.0</c:formatCode>
                <c:ptCount val="7"/>
                <c:pt idx="0" formatCode="General">
                  <c:v>63.6</c:v>
                </c:pt>
                <c:pt idx="1">
                  <c:v>56.8</c:v>
                </c:pt>
                <c:pt idx="2" formatCode="0.0">
                  <c:v>50</c:v>
                </c:pt>
                <c:pt idx="3" formatCode="General">
                  <c:v>37.5</c:v>
                </c:pt>
                <c:pt idx="4" formatCode="General">
                  <c:v>43.7</c:v>
                </c:pt>
                <c:pt idx="5" formatCode="General">
                  <c:v>43.6</c:v>
                </c:pt>
                <c:pt idx="6" formatCode="General">
                  <c:v>34.9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22-2547-BC63-AE03811766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Fikrim Yok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2015</c:v>
                </c:pt>
                <c:pt idx="4">
                  <c:v>2014</c:v>
                </c:pt>
                <c:pt idx="5">
                  <c:v>2013</c:v>
                </c:pt>
                <c:pt idx="6">
                  <c:v>2012</c:v>
                </c:pt>
              </c:strCache>
            </c:strRef>
          </c:cat>
          <c:val>
            <c:numRef>
              <c:f>Sheet1!$D$2:$D$8</c:f>
              <c:numCache>
                <c:formatCode>#,##0.0</c:formatCode>
                <c:ptCount val="7"/>
                <c:pt idx="0" formatCode="General">
                  <c:v>17.600000000000001</c:v>
                </c:pt>
                <c:pt idx="1">
                  <c:v>14.4</c:v>
                </c:pt>
                <c:pt idx="2" formatCode="General">
                  <c:v>12.5</c:v>
                </c:pt>
                <c:pt idx="3" formatCode="General">
                  <c:v>8.3000000000000007</c:v>
                </c:pt>
                <c:pt idx="4" formatCode="General">
                  <c:v>10.1</c:v>
                </c:pt>
                <c:pt idx="5" formatCode="General">
                  <c:v>14.9</c:v>
                </c:pt>
                <c:pt idx="6" formatCode="General">
                  <c:v>18.2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22-2547-BC63-AE03811766D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"/>
        <c:overlap val="100"/>
        <c:axId val="536325728"/>
        <c:axId val="536326904"/>
      </c:barChart>
      <c:catAx>
        <c:axId val="5363257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tr-TR"/>
          </a:p>
        </c:txPr>
        <c:crossAx val="5363269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36326904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536325728"/>
        <c:crosses val="autoZero"/>
        <c:crossBetween val="between"/>
      </c:valAx>
      <c:spPr>
        <a:noFill/>
        <a:ln w="24368">
          <a:noFill/>
        </a:ln>
      </c:spPr>
    </c:plotArea>
    <c:legend>
      <c:legendPos val="b"/>
      <c:layout>
        <c:manualLayout>
          <c:xMode val="edge"/>
          <c:yMode val="edge"/>
          <c:x val="5.5396622597489502E-2"/>
          <c:y val="0.91351078693703602"/>
          <c:w val="0.92685214463350296"/>
          <c:h val="7.7310603510974907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0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tr-TR"/>
    </a:p>
  </c:txPr>
  <c:externalData r:id="rId1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4649306491661527E-2"/>
          <c:y val="2.5004580027631E-2"/>
          <c:w val="0.93940804043731596"/>
          <c:h val="0.5174611013088941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 w="25785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25785">
                <a:noFill/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1-42C3-B04D-94ED-7C563CC3F872}"/>
              </c:ext>
            </c:extLst>
          </c:dPt>
          <c:dPt>
            <c:idx val="1"/>
            <c:invertIfNegative val="0"/>
            <c:bubble3D val="0"/>
            <c:spPr>
              <a:solidFill>
                <a:srgbClr val="FF9900"/>
              </a:solidFill>
              <a:ln w="25785">
                <a:noFill/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3-42C3-B04D-94ED-7C563CC3F872}"/>
              </c:ext>
            </c:extLst>
          </c:dPt>
          <c:dPt>
            <c:idx val="2"/>
            <c:invertIfNegative val="0"/>
            <c:bubble3D val="0"/>
            <c:spPr>
              <a:solidFill>
                <a:srgbClr val="008080"/>
              </a:solidFill>
              <a:ln w="25785">
                <a:noFill/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5-42C3-B04D-94ED-7C563CC3F872}"/>
              </c:ext>
            </c:extLst>
          </c:dPt>
          <c:dPt>
            <c:idx val="3"/>
            <c:invertIfNegative val="0"/>
            <c:bubble3D val="0"/>
            <c:spPr>
              <a:solidFill>
                <a:srgbClr val="BBE0E3">
                  <a:lumMod val="75000"/>
                </a:srgbClr>
              </a:solidFill>
              <a:ln w="25785">
                <a:noFill/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7-42C3-B04D-94ED-7C563CC3F872}"/>
              </c:ext>
            </c:extLst>
          </c:dPt>
          <c:dPt>
            <c:idx val="4"/>
            <c:invertIfNegative val="0"/>
            <c:bubble3D val="0"/>
            <c:spPr>
              <a:solidFill>
                <a:srgbClr val="FFFFFF">
                  <a:lumMod val="50000"/>
                </a:srgbClr>
              </a:solidFill>
              <a:ln w="25785">
                <a:noFill/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9-42C3-B04D-94ED-7C563CC3F872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 w="25785">
                <a:noFill/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B-42C3-B04D-94ED-7C563CC3F872}"/>
              </c:ext>
            </c:extLst>
          </c:dPt>
          <c:dPt>
            <c:idx val="6"/>
            <c:invertIfNegative val="0"/>
            <c:bubble3D val="0"/>
            <c:spPr>
              <a:solidFill>
                <a:srgbClr val="FF9900"/>
              </a:solidFill>
              <a:ln w="25785">
                <a:noFill/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D-42C3-B04D-94ED-7C563CC3F872}"/>
              </c:ext>
            </c:extLst>
          </c:dPt>
          <c:dPt>
            <c:idx val="7"/>
            <c:invertIfNegative val="0"/>
            <c:bubble3D val="0"/>
            <c:spPr>
              <a:solidFill>
                <a:srgbClr val="008080"/>
              </a:solidFill>
              <a:ln w="25785">
                <a:noFill/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F-42C3-B04D-94ED-7C563CC3F872}"/>
              </c:ext>
            </c:extLst>
          </c:dPt>
          <c:dPt>
            <c:idx val="8"/>
            <c:invertIfNegative val="0"/>
            <c:bubble3D val="0"/>
            <c:spPr>
              <a:solidFill>
                <a:srgbClr val="BBE0E3">
                  <a:lumMod val="75000"/>
                </a:srgbClr>
              </a:solidFill>
              <a:ln w="25785">
                <a:noFill/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11-42C3-B04D-94ED-7C563CC3F872}"/>
              </c:ext>
            </c:extLst>
          </c:dPt>
          <c:dPt>
            <c:idx val="9"/>
            <c:invertIfNegative val="0"/>
            <c:bubble3D val="0"/>
            <c:spPr>
              <a:solidFill>
                <a:srgbClr val="FFFFFF">
                  <a:lumMod val="50000"/>
                </a:srgbClr>
              </a:solidFill>
              <a:ln w="25785">
                <a:noFill/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13-42C3-B04D-94ED-7C563CC3F872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 w="25785">
                <a:noFill/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15-42C3-B04D-94ED-7C563CC3F872}"/>
              </c:ext>
            </c:extLst>
          </c:dPt>
          <c:dPt>
            <c:idx val="11"/>
            <c:invertIfNegative val="0"/>
            <c:bubble3D val="0"/>
            <c:spPr>
              <a:solidFill>
                <a:srgbClr val="FF9900"/>
              </a:solidFill>
              <a:ln w="25785">
                <a:noFill/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17-42C3-B04D-94ED-7C563CC3F872}"/>
              </c:ext>
            </c:extLst>
          </c:dPt>
          <c:dPt>
            <c:idx val="12"/>
            <c:invertIfNegative val="0"/>
            <c:bubble3D val="0"/>
            <c:spPr>
              <a:solidFill>
                <a:srgbClr val="008080"/>
              </a:solidFill>
              <a:ln w="25785">
                <a:noFill/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19-42C3-B04D-94ED-7C563CC3F872}"/>
              </c:ext>
            </c:extLst>
          </c:dPt>
          <c:dPt>
            <c:idx val="13"/>
            <c:invertIfNegative val="0"/>
            <c:bubble3D val="0"/>
            <c:spPr>
              <a:solidFill>
                <a:srgbClr val="BBE0E3">
                  <a:lumMod val="75000"/>
                </a:srgbClr>
              </a:solidFill>
              <a:ln w="25785">
                <a:noFill/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1B-42C3-B04D-94ED-7C563CC3F872}"/>
              </c:ext>
            </c:extLst>
          </c:dPt>
          <c:dPt>
            <c:idx val="14"/>
            <c:invertIfNegative val="0"/>
            <c:bubble3D val="0"/>
            <c:spPr>
              <a:solidFill>
                <a:srgbClr val="FFFFFF">
                  <a:lumMod val="50000"/>
                </a:srgbClr>
              </a:solidFill>
              <a:ln w="25785">
                <a:noFill/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1D-42C3-B04D-94ED-7C563CC3F872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  <a:ln w="25785">
                <a:noFill/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1F-42C3-B04D-94ED-7C563CC3F872}"/>
              </c:ext>
            </c:extLst>
          </c:dPt>
          <c:dPt>
            <c:idx val="16"/>
            <c:invertIfNegative val="0"/>
            <c:bubble3D val="0"/>
            <c:spPr>
              <a:solidFill>
                <a:srgbClr val="FF9900"/>
              </a:solidFill>
              <a:ln w="25785">
                <a:noFill/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21-42C3-B04D-94ED-7C563CC3F872}"/>
              </c:ext>
            </c:extLst>
          </c:dPt>
          <c:dPt>
            <c:idx val="17"/>
            <c:invertIfNegative val="0"/>
            <c:bubble3D val="0"/>
            <c:spPr>
              <a:solidFill>
                <a:srgbClr val="008080"/>
              </a:solidFill>
              <a:ln w="25785">
                <a:noFill/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23-42C3-B04D-94ED-7C563CC3F872}"/>
              </c:ext>
            </c:extLst>
          </c:dPt>
          <c:dPt>
            <c:idx val="18"/>
            <c:invertIfNegative val="0"/>
            <c:bubble3D val="0"/>
            <c:spPr>
              <a:solidFill>
                <a:srgbClr val="BBE0E3">
                  <a:lumMod val="75000"/>
                </a:srgbClr>
              </a:solidFill>
              <a:ln w="25785">
                <a:noFill/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25-42C3-B04D-94ED-7C563CC3F872}"/>
              </c:ext>
            </c:extLst>
          </c:dPt>
          <c:dPt>
            <c:idx val="19"/>
            <c:invertIfNegative val="0"/>
            <c:bubble3D val="0"/>
            <c:spPr>
              <a:solidFill>
                <a:srgbClr val="FFFFFF">
                  <a:lumMod val="50000"/>
                </a:srgbClr>
              </a:solidFill>
              <a:ln w="25785">
                <a:noFill/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27-42C3-B04D-94ED-7C563CC3F872}"/>
              </c:ext>
            </c:extLst>
          </c:dPt>
          <c:dPt>
            <c:idx val="20"/>
            <c:invertIfNegative val="0"/>
            <c:bubble3D val="0"/>
            <c:spPr>
              <a:solidFill>
                <a:srgbClr val="FF0000"/>
              </a:solidFill>
              <a:ln w="25785">
                <a:noFill/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29-42C3-B04D-94ED-7C563CC3F872}"/>
              </c:ext>
            </c:extLst>
          </c:dPt>
          <c:dPt>
            <c:idx val="21"/>
            <c:invertIfNegative val="0"/>
            <c:bubble3D val="0"/>
            <c:spPr>
              <a:solidFill>
                <a:srgbClr val="FF9900"/>
              </a:solidFill>
              <a:ln w="25785">
                <a:noFill/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2B-42C3-B04D-94ED-7C563CC3F872}"/>
              </c:ext>
            </c:extLst>
          </c:dPt>
          <c:dPt>
            <c:idx val="22"/>
            <c:invertIfNegative val="0"/>
            <c:bubble3D val="0"/>
            <c:spPr>
              <a:solidFill>
                <a:srgbClr val="008080"/>
              </a:solidFill>
              <a:ln w="25785">
                <a:noFill/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2D-42C3-B04D-94ED-7C563CC3F872}"/>
              </c:ext>
            </c:extLst>
          </c:dPt>
          <c:dPt>
            <c:idx val="23"/>
            <c:invertIfNegative val="0"/>
            <c:bubble3D val="0"/>
            <c:spPr>
              <a:solidFill>
                <a:srgbClr val="BBE0E3">
                  <a:lumMod val="75000"/>
                </a:srgbClr>
              </a:solidFill>
              <a:ln w="25785">
                <a:noFill/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2F-42C3-B04D-94ED-7C563CC3F872}"/>
              </c:ext>
            </c:extLst>
          </c:dPt>
          <c:dPt>
            <c:idx val="24"/>
            <c:invertIfNegative val="0"/>
            <c:bubble3D val="0"/>
            <c:spPr>
              <a:solidFill>
                <a:srgbClr val="FFFFFF">
                  <a:lumMod val="50000"/>
                </a:srgbClr>
              </a:solidFill>
              <a:ln w="25785">
                <a:noFill/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31-42C3-B04D-94ED-7C563CC3F872}"/>
              </c:ext>
            </c:extLst>
          </c:dPt>
          <c:dPt>
            <c:idx val="25"/>
            <c:invertIfNegative val="0"/>
            <c:bubble3D val="0"/>
            <c:spPr>
              <a:solidFill>
                <a:srgbClr val="FF0000"/>
              </a:solidFill>
              <a:ln w="25785">
                <a:noFill/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33-42C3-B04D-94ED-7C563CC3F872}"/>
              </c:ext>
            </c:extLst>
          </c:dPt>
          <c:dPt>
            <c:idx val="26"/>
            <c:invertIfNegative val="0"/>
            <c:bubble3D val="0"/>
            <c:spPr>
              <a:solidFill>
                <a:srgbClr val="FF9900"/>
              </a:solidFill>
              <a:ln w="25785">
                <a:noFill/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35-42C3-B04D-94ED-7C563CC3F872}"/>
              </c:ext>
            </c:extLst>
          </c:dPt>
          <c:dPt>
            <c:idx val="27"/>
            <c:invertIfNegative val="0"/>
            <c:bubble3D val="0"/>
            <c:spPr>
              <a:solidFill>
                <a:srgbClr val="008080"/>
              </a:solidFill>
              <a:ln w="25785">
                <a:noFill/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37-42C3-B04D-94ED-7C563CC3F872}"/>
              </c:ext>
            </c:extLst>
          </c:dPt>
          <c:dPt>
            <c:idx val="28"/>
            <c:invertIfNegative val="0"/>
            <c:bubble3D val="0"/>
            <c:spPr>
              <a:solidFill>
                <a:srgbClr val="BBE0E3">
                  <a:lumMod val="75000"/>
                </a:srgbClr>
              </a:solidFill>
              <a:ln w="25785">
                <a:noFill/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39-42C3-B04D-94ED-7C563CC3F872}"/>
              </c:ext>
            </c:extLst>
          </c:dPt>
          <c:dPt>
            <c:idx val="29"/>
            <c:invertIfNegative val="0"/>
            <c:bubble3D val="0"/>
            <c:spPr>
              <a:solidFill>
                <a:srgbClr val="FFFFFF">
                  <a:lumMod val="50000"/>
                </a:srgbClr>
              </a:solidFill>
              <a:ln w="25785">
                <a:noFill/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3B-42C3-B04D-94ED-7C563CC3F872}"/>
              </c:ext>
            </c:extLst>
          </c:dPt>
          <c:dLbls>
            <c:dLbl>
              <c:idx val="0"/>
              <c:layout>
                <c:manualLayout>
                  <c:x val="-6.2537008244296964E-3"/>
                  <c:y val="-5.480338428824990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C3-B04D-94ED-7C563CC3F872}"/>
                </c:ext>
              </c:extLst>
            </c:dLbl>
            <c:dLbl>
              <c:idx val="2"/>
              <c:layout>
                <c:manualLayout>
                  <c:x val="1.4587164857015921E-3"/>
                  <c:y val="-1.1957240155990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C3-B04D-94ED-7C563CC3F872}"/>
                </c:ext>
              </c:extLst>
            </c:dLbl>
            <c:dLbl>
              <c:idx val="5"/>
              <c:layout>
                <c:manualLayout>
                  <c:x val="8.3054952032345455E-4"/>
                  <c:y val="1.1957240155990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2C3-B04D-94ED-7C563CC3F872}"/>
                </c:ext>
              </c:extLst>
            </c:dLbl>
            <c:dLbl>
              <c:idx val="6"/>
              <c:layout>
                <c:manualLayout>
                  <c:x val="-1.4587164857015654E-3"/>
                  <c:y val="8.96793011699262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2C3-B04D-94ED-7C563CC3F872}"/>
                </c:ext>
              </c:extLst>
            </c:dLbl>
            <c:dLbl>
              <c:idx val="8"/>
              <c:layout>
                <c:manualLayout>
                  <c:x val="1.4587164857015921E-3"/>
                  <c:y val="2.98931003899749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2C3-B04D-94ED-7C563CC3F872}"/>
                </c:ext>
              </c:extLst>
            </c:dLbl>
            <c:dLbl>
              <c:idx val="15"/>
              <c:layout>
                <c:manualLayout>
                  <c:x val="-3.3359812291903182E-3"/>
                  <c:y val="-1.4946550194987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42C3-B04D-94ED-7C563CC3F872}"/>
                </c:ext>
              </c:extLst>
            </c:dLbl>
            <c:dLbl>
              <c:idx val="16"/>
              <c:layout>
                <c:manualLayout>
                  <c:x val="-4.3761494571048836E-3"/>
                  <c:y val="-2.0925170272982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42C3-B04D-94ED-7C563CC3F872}"/>
                </c:ext>
              </c:extLst>
            </c:dLbl>
            <c:dLbl>
              <c:idx val="20"/>
              <c:layout>
                <c:manualLayout>
                  <c:x val="-2.9173755416203894E-3"/>
                  <c:y val="-1.4946432505616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5198387739246726E-2"/>
                      <c:h val="5.19243153773874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9-42C3-B04D-94ED-7C563CC3F872}"/>
                </c:ext>
              </c:extLst>
            </c:dLbl>
            <c:dLbl>
              <c:idx val="25"/>
              <c:layout>
                <c:manualLayout>
                  <c:x val="-1.4587739154844938E-3"/>
                  <c:y val="-1.7935742544613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5198387739246726E-2"/>
                      <c:h val="4.893500533838988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33-42C3-B04D-94ED-7C563CC3F872}"/>
                </c:ext>
              </c:extLst>
            </c:dLbl>
            <c:numFmt formatCode="0.0" sourceLinked="0"/>
            <c:spPr>
              <a:noFill/>
              <a:ln w="25785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Sheet1!$B$2:$B$31</c:f>
              <c:strCache>
                <c:ptCount val="30"/>
                <c:pt idx="0">
                  <c:v> Askeri yöntemler</c:v>
                </c:pt>
                <c:pt idx="1">
                  <c:v> Siyasi  yöntemler</c:v>
                </c:pt>
                <c:pt idx="2">
                  <c:v> Ekonomik önlemler</c:v>
                </c:pt>
                <c:pt idx="3">
                  <c:v> Kültürel politikalar</c:v>
                </c:pt>
                <c:pt idx="4">
                  <c:v> Sosyal politikalar</c:v>
                </c:pt>
                <c:pt idx="5">
                  <c:v>Askeri yöntemler</c:v>
                </c:pt>
                <c:pt idx="6">
                  <c:v>Siyasi yöntemler</c:v>
                </c:pt>
                <c:pt idx="7">
                  <c:v>Ekonomik önlemler</c:v>
                </c:pt>
                <c:pt idx="8">
                  <c:v>Kültürel politikalar</c:v>
                </c:pt>
                <c:pt idx="9">
                  <c:v>Sosyal politikalar</c:v>
                </c:pt>
                <c:pt idx="10">
                  <c:v>Askeri yöntemler</c:v>
                </c:pt>
                <c:pt idx="11">
                  <c:v>Siyasi yöntemler</c:v>
                </c:pt>
                <c:pt idx="12">
                  <c:v>Ekonomik önlemler</c:v>
                </c:pt>
                <c:pt idx="13">
                  <c:v>Kültürel politikalar</c:v>
                </c:pt>
                <c:pt idx="14">
                  <c:v>Sosyal politikalar</c:v>
                </c:pt>
                <c:pt idx="15">
                  <c:v>Askeri yöntemler</c:v>
                </c:pt>
                <c:pt idx="16">
                  <c:v>Siyasi yöntemler</c:v>
                </c:pt>
                <c:pt idx="17">
                  <c:v>Kültürel politikalar</c:v>
                </c:pt>
                <c:pt idx="18">
                  <c:v>Ekonomik önlemler</c:v>
                </c:pt>
                <c:pt idx="19">
                  <c:v>Sosyal politikalar</c:v>
                </c:pt>
                <c:pt idx="20">
                  <c:v>Askeri yöntemler</c:v>
                </c:pt>
                <c:pt idx="21">
                  <c:v>Siyasi yöntemler</c:v>
                </c:pt>
                <c:pt idx="22">
                  <c:v>Kültürel politikalar</c:v>
                </c:pt>
                <c:pt idx="23">
                  <c:v>Ekonomik önlemler</c:v>
                </c:pt>
                <c:pt idx="24">
                  <c:v>Sosyal politikalar</c:v>
                </c:pt>
                <c:pt idx="25">
                  <c:v>Askeri yöntemler</c:v>
                </c:pt>
                <c:pt idx="26">
                  <c:v>Siyasi yöntemler</c:v>
                </c:pt>
                <c:pt idx="27">
                  <c:v>Ekonomik önlemler</c:v>
                </c:pt>
                <c:pt idx="28">
                  <c:v>Sosyal politikalar</c:v>
                </c:pt>
                <c:pt idx="29">
                  <c:v>Kültürel politikalar</c:v>
                </c:pt>
              </c:strCache>
            </c:strRef>
          </c:cat>
          <c:val>
            <c:numRef>
              <c:f>Sheet1!$C$2:$C$31</c:f>
              <c:numCache>
                <c:formatCode>###0.0</c:formatCode>
                <c:ptCount val="30"/>
                <c:pt idx="0">
                  <c:v>45.5</c:v>
                </c:pt>
                <c:pt idx="1">
                  <c:v>30.5</c:v>
                </c:pt>
                <c:pt idx="2">
                  <c:v>14.499999999999998</c:v>
                </c:pt>
                <c:pt idx="3">
                  <c:v>5.3</c:v>
                </c:pt>
                <c:pt idx="4">
                  <c:v>3.8</c:v>
                </c:pt>
                <c:pt idx="5" formatCode="#,##0.0">
                  <c:v>38.5</c:v>
                </c:pt>
                <c:pt idx="6" formatCode="#,##0.0">
                  <c:v>32.200000000000003</c:v>
                </c:pt>
                <c:pt idx="7" formatCode="#,##0.0">
                  <c:v>17.600000000000001</c:v>
                </c:pt>
                <c:pt idx="8" formatCode="#,##0.0">
                  <c:v>5.8</c:v>
                </c:pt>
                <c:pt idx="9" formatCode="#,##0.0">
                  <c:v>5.4</c:v>
                </c:pt>
                <c:pt idx="10" formatCode="0.0">
                  <c:v>34.6</c:v>
                </c:pt>
                <c:pt idx="11" formatCode="0.0">
                  <c:v>31.9</c:v>
                </c:pt>
                <c:pt idx="12" formatCode="0.0">
                  <c:v>12</c:v>
                </c:pt>
                <c:pt idx="13" formatCode="0.0">
                  <c:v>10.8</c:v>
                </c:pt>
                <c:pt idx="14" formatCode="0.0">
                  <c:v>9.8000000000000007</c:v>
                </c:pt>
                <c:pt idx="15" formatCode="0.0">
                  <c:v>31.6</c:v>
                </c:pt>
                <c:pt idx="16" formatCode="0.0">
                  <c:v>30.9</c:v>
                </c:pt>
                <c:pt idx="17" formatCode="0.0">
                  <c:v>14</c:v>
                </c:pt>
                <c:pt idx="18" formatCode="0.0">
                  <c:v>13.6</c:v>
                </c:pt>
                <c:pt idx="19" formatCode="0.0">
                  <c:v>8.1999999999999993</c:v>
                </c:pt>
                <c:pt idx="20" formatCode="0.0">
                  <c:v>39.200000000000003</c:v>
                </c:pt>
                <c:pt idx="21" formatCode="General">
                  <c:v>30.9</c:v>
                </c:pt>
                <c:pt idx="22" formatCode="General">
                  <c:v>11.8</c:v>
                </c:pt>
                <c:pt idx="23" formatCode="General">
                  <c:v>9.1</c:v>
                </c:pt>
                <c:pt idx="24" formatCode="0.0">
                  <c:v>8.3000000000000007</c:v>
                </c:pt>
                <c:pt idx="25" formatCode="General">
                  <c:v>35.9</c:v>
                </c:pt>
                <c:pt idx="26" formatCode="General">
                  <c:v>35.799999999999997</c:v>
                </c:pt>
                <c:pt idx="27" formatCode="General">
                  <c:v>13.2</c:v>
                </c:pt>
                <c:pt idx="28" formatCode="General">
                  <c:v>8.3000000000000007</c:v>
                </c:pt>
                <c:pt idx="29" formatCode="General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C-42C3-B04D-94ED-7C563CC3F87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525859400"/>
        <c:axId val="525877824"/>
      </c:barChart>
      <c:catAx>
        <c:axId val="525859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23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tr-TR"/>
          </a:p>
        </c:txPr>
        <c:crossAx val="525877824"/>
        <c:crosses val="autoZero"/>
        <c:auto val="1"/>
        <c:lblAlgn val="ctr"/>
        <c:lblOffset val="100"/>
        <c:noMultiLvlLbl val="0"/>
      </c:catAx>
      <c:valAx>
        <c:axId val="525877824"/>
        <c:scaling>
          <c:orientation val="minMax"/>
          <c:max val="58"/>
        </c:scaling>
        <c:delete val="1"/>
        <c:axPos val="l"/>
        <c:numFmt formatCode="###0.0" sourceLinked="1"/>
        <c:majorTickMark val="out"/>
        <c:minorTickMark val="none"/>
        <c:tickLblPos val="nextTo"/>
        <c:crossAx val="525859400"/>
        <c:crosses val="autoZero"/>
        <c:crossBetween val="between"/>
      </c:valAx>
      <c:spPr>
        <a:noFill/>
        <a:ln w="25785">
          <a:noFill/>
        </a:ln>
        <a:scene3d>
          <a:camera prst="orthographicFront"/>
          <a:lightRig rig="threePt" dir="t"/>
        </a:scene3d>
        <a:sp3d>
          <a:bevelT w="190500" h="38100"/>
        </a:sp3d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tr-TR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0.51525</cdr:x>
      <cdr:y>0.964</cdr:y>
    </cdr:from>
    <cdr:to>
      <cdr:x>0.5275</cdr:x>
      <cdr:y>1</cdr:y>
    </cdr:to>
    <cdr:sp macro="" textlink="">
      <cdr:nvSpPr>
        <cdr:cNvPr id="1028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812144" y="4130964"/>
          <a:ext cx="66859" cy="1519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69F58-672A-2044-8A24-875E0AAD11A1}" type="datetimeFigureOut">
              <a:rPr lang="en-US" smtClean="0"/>
              <a:t>1/30/19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FD888-7865-C443-9D3E-A9B009AD8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9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8463" y="682625"/>
            <a:ext cx="6061075" cy="34099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/>
            <a:endParaRPr lang="tr-T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075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dirty="0">
              <a:solidFill>
                <a:srgbClr val="FFFFFF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FD888-7865-C443-9D3E-A9B009AD813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37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FD888-7865-C443-9D3E-A9B009AD813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40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FD888-7865-C443-9D3E-A9B009AD813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57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FD888-7865-C443-9D3E-A9B009AD813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42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FD888-7865-C443-9D3E-A9B009AD813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3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FD888-7865-C443-9D3E-A9B009AD813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857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PDT: Pozitif</a:t>
            </a:r>
            <a:r>
              <a:rPr lang="tr-TR" baseline="0" dirty="0"/>
              <a:t> değerler </a:t>
            </a:r>
            <a:r>
              <a:rPr lang="tr-TR" dirty="0"/>
              <a:t>toplamı</a:t>
            </a:r>
          </a:p>
          <a:p>
            <a:r>
              <a:rPr lang="tr-TR" dirty="0"/>
              <a:t>NDT: Negatif değerler toplamı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BEC7A5-31EB-4CE8-B702-9E27EE9ECBB7}" type="slidenum">
              <a:rPr lang="tr-TR" smtClean="0"/>
              <a:pPr>
                <a:defRPr/>
              </a:pPr>
              <a:t>32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382489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FC716E-1913-4745-B22F-BA2C986CAD69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324341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FC716E-1913-4745-B22F-BA2C986CAD69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99335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FD888-7865-C443-9D3E-A9B009AD813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785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8463" y="682625"/>
            <a:ext cx="6061075" cy="34099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/>
            <a:endParaRPr lang="tr-T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392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 txBox="1">
            <a:spLocks noGrp="1" noChangeArrowheads="1"/>
          </p:cNvSpPr>
          <p:nvPr/>
        </p:nvSpPr>
        <p:spPr bwMode="auto">
          <a:xfrm>
            <a:off x="3849688" y="9376902"/>
            <a:ext cx="2946400" cy="49418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2876A6D-E2B8-4984-BED1-4B9874D621B7}" type="slidenum">
              <a:rPr lang="tr-TR" sz="1200">
                <a:solidFill>
                  <a:prstClr val="black"/>
                </a:solidFill>
              </a:rPr>
              <a:pPr algn="r">
                <a:defRPr/>
              </a:pPr>
              <a:t>42</a:t>
            </a:fld>
            <a:endParaRPr lang="tr-TR" sz="1200" dirty="0">
              <a:solidFill>
                <a:prstClr val="black"/>
              </a:solidFill>
            </a:endParaRPr>
          </a:p>
        </p:txBody>
      </p:sp>
      <p:sp>
        <p:nvSpPr>
          <p:cNvPr id="325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ln/>
        </p:spPr>
      </p:sp>
      <p:sp>
        <p:nvSpPr>
          <p:cNvPr id="325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627644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75FF54-58F4-4EDE-B5B0-4ED86C406816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907051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BEC7A5-31EB-4CE8-B702-9E27EE9ECBB7}" type="slidenum">
              <a:rPr lang="tr-TR" smtClean="0">
                <a:solidFill>
                  <a:srgbClr val="000000"/>
                </a:solidFill>
              </a:rPr>
              <a:pPr>
                <a:defRPr/>
              </a:pPr>
              <a:t>46</a:t>
            </a:fld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0839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75FF54-58F4-4EDE-B5B0-4ED86C406816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3786917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75FF54-58F4-4EDE-B5B0-4ED86C406816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796924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BEC7A5-31EB-4CE8-B702-9E27EE9ECBB7}" type="slidenum">
              <a:rPr lang="tr-TR" smtClean="0">
                <a:solidFill>
                  <a:srgbClr val="000000"/>
                </a:solidFill>
              </a:rPr>
              <a:pPr>
                <a:defRPr/>
              </a:pPr>
              <a:t>50</a:t>
            </a:fld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3681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FC716E-1913-4745-B22F-BA2C986CAD69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52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605602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FC716E-1913-4745-B22F-BA2C986CAD69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53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625679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FC716E-1913-4745-B22F-BA2C986CAD69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54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325705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FC716E-1913-4745-B22F-BA2C986CAD69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55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05215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FC716E-1913-4745-B22F-BA2C986CAD69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6961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FC716E-1913-4745-B22F-BA2C986CAD69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56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772790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FC716E-1913-4745-B22F-BA2C986CAD69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57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140872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FC716E-1913-4745-B22F-BA2C986CAD69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58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573911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FC716E-1913-4745-B22F-BA2C986CAD69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59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368875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FC716E-1913-4745-B22F-BA2C986CAD69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60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 sz="12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9966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FC716E-1913-4745-B22F-BA2C986CAD69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61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717461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FC716E-1913-4745-B22F-BA2C986CAD69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62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265420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FC716E-1913-4745-B22F-BA2C986CAD69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64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711098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FD888-7865-C443-9D3E-A9B009AD8135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3951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 txBox="1">
            <a:spLocks noGrp="1" noChangeArrowheads="1"/>
          </p:cNvSpPr>
          <p:nvPr/>
        </p:nvSpPr>
        <p:spPr bwMode="auto">
          <a:xfrm>
            <a:off x="3849688" y="9376902"/>
            <a:ext cx="2946400" cy="49418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2876A6D-E2B8-4984-BED1-4B9874D621B7}" type="slidenum">
              <a:rPr lang="tr-TR" sz="1200">
                <a:solidFill>
                  <a:prstClr val="black"/>
                </a:solidFill>
              </a:rPr>
              <a:pPr algn="r">
                <a:defRPr/>
              </a:pPr>
              <a:t>71</a:t>
            </a:fld>
            <a:endParaRPr lang="tr-TR" sz="1200" dirty="0">
              <a:solidFill>
                <a:prstClr val="black"/>
              </a:solidFill>
            </a:endParaRPr>
          </a:p>
        </p:txBody>
      </p:sp>
      <p:sp>
        <p:nvSpPr>
          <p:cNvPr id="325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ln/>
        </p:spPr>
      </p:sp>
      <p:sp>
        <p:nvSpPr>
          <p:cNvPr id="325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22116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FC716E-1913-4745-B22F-BA2C986CAD69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240679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BEC7A5-31EB-4CE8-B702-9E27EE9ECBB7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72</a:t>
            </a:fld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32572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BEC7A5-31EB-4CE8-B702-9E27EE9ECBB7}" type="slidenum">
              <a:rPr lang="tr-TR" smtClean="0"/>
              <a:pPr>
                <a:defRPr/>
              </a:pPr>
              <a:t>73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949586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BEC7A5-31EB-4CE8-B702-9E27EE9ECBB7}" type="slidenum">
              <a:rPr lang="tr-TR" smtClean="0"/>
              <a:pPr>
                <a:defRPr/>
              </a:pPr>
              <a:t>74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8214409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BEC7A5-31EB-4CE8-B702-9E27EE9ECBB7}" type="slidenum">
              <a:rPr lang="tr-TR" smtClean="0"/>
              <a:pPr>
                <a:defRPr/>
              </a:pPr>
              <a:t>75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571667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BEC7A5-31EB-4CE8-B702-9E27EE9ECBB7}" type="slidenum">
              <a:rPr lang="tr-TR" smtClean="0"/>
              <a:pPr>
                <a:defRPr/>
              </a:pPr>
              <a:t>76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7098106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FC716E-1913-4745-B22F-BA2C986CAD69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77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8302556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75FF54-58F4-4EDE-B5B0-4ED86C406816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79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3978122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75FF54-58F4-4EDE-B5B0-4ED86C406816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80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1710133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BEC7A5-31EB-4CE8-B702-9E27EE9ECBB7}" type="slidenum">
              <a:rPr lang="tr-TR" smtClean="0"/>
              <a:pPr>
                <a:defRPr/>
              </a:pPr>
              <a:t>81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0167658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FD888-7865-C443-9D3E-A9B009AD8135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48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8463" y="682625"/>
            <a:ext cx="6061075" cy="34099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/>
            <a:endParaRPr lang="tr-T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34520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FD888-7865-C443-9D3E-A9B009AD8135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123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BEC7A5-31EB-4CE8-B702-9E27EE9ECBB7}" type="slidenum">
              <a:rPr lang="tr-TR" smtClean="0"/>
              <a:pPr>
                <a:defRPr/>
              </a:pPr>
              <a:t>84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7725457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75FF54-58F4-4EDE-B5B0-4ED86C406816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86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235342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FC716E-1913-4745-B22F-BA2C986CAD69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91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8138720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FC716E-1913-4745-B22F-BA2C986CAD69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95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233901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FC716E-1913-4745-B22F-BA2C986CAD69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96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6263607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FC716E-1913-4745-B22F-BA2C986CAD69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97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9955962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FC716E-1913-4745-B22F-BA2C986CAD69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98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0871079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FC716E-1913-4745-B22F-BA2C986CAD69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99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7746452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FC716E-1913-4745-B22F-BA2C986CAD69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100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7153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8463" y="682625"/>
            <a:ext cx="6061075" cy="34099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/>
            <a:endParaRPr lang="tr-TR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82378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FD888-7865-C443-9D3E-A9B009AD8135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4953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FC716E-1913-4745-B22F-BA2C986CAD69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106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0688165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BEC7A5-31EB-4CE8-B702-9E27EE9ECBB7}" type="slidenum">
              <a:rPr lang="tr-TR" smtClean="0"/>
              <a:pPr>
                <a:defRPr/>
              </a:pPr>
              <a:t>109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4198525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346556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 txBox="1">
            <a:spLocks noGrp="1" noChangeArrowheads="1"/>
          </p:cNvSpPr>
          <p:nvPr/>
        </p:nvSpPr>
        <p:spPr bwMode="auto">
          <a:xfrm>
            <a:off x="3849688" y="9376902"/>
            <a:ext cx="2946400" cy="49418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2876A6D-E2B8-4984-BED1-4B9874D621B7}" type="slidenum">
              <a:rPr lang="tr-TR" sz="1200">
                <a:solidFill>
                  <a:prstClr val="black"/>
                </a:solidFill>
              </a:rPr>
              <a:pPr algn="r">
                <a:defRPr/>
              </a:pPr>
              <a:t>111</a:t>
            </a:fld>
            <a:endParaRPr lang="tr-TR" sz="1200" dirty="0">
              <a:solidFill>
                <a:prstClr val="black"/>
              </a:solidFill>
            </a:endParaRPr>
          </a:p>
        </p:txBody>
      </p:sp>
      <p:sp>
        <p:nvSpPr>
          <p:cNvPr id="325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ln/>
        </p:spPr>
      </p:sp>
      <p:sp>
        <p:nvSpPr>
          <p:cNvPr id="325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3435265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666209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078997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4398232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6720273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FC716E-1913-4745-B22F-BA2C986CAD69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119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17089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 txBox="1">
            <a:spLocks noGrp="1" noChangeArrowheads="1"/>
          </p:cNvSpPr>
          <p:nvPr/>
        </p:nvSpPr>
        <p:spPr bwMode="auto">
          <a:xfrm>
            <a:off x="3849688" y="9376902"/>
            <a:ext cx="2946400" cy="49418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2876A6D-E2B8-4984-BED1-4B9874D621B7}" type="slidenum">
              <a:rPr lang="tr-TR" sz="1200">
                <a:solidFill>
                  <a:prstClr val="black"/>
                </a:solidFill>
              </a:rPr>
              <a:pPr algn="r">
                <a:defRPr/>
              </a:pPr>
              <a:t>17</a:t>
            </a:fld>
            <a:endParaRPr lang="tr-TR" sz="1200" dirty="0">
              <a:solidFill>
                <a:prstClr val="black"/>
              </a:solidFill>
            </a:endParaRPr>
          </a:p>
        </p:txBody>
      </p:sp>
      <p:sp>
        <p:nvSpPr>
          <p:cNvPr id="325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ln/>
        </p:spPr>
      </p:sp>
      <p:sp>
        <p:nvSpPr>
          <p:cNvPr id="325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dirty="0"/>
          </a:p>
          <a:p>
            <a:pPr eaLnBrk="1" hangingPunct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6480453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FC716E-1913-4745-B22F-BA2C986CAD69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120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4497441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FC716E-1913-4745-B22F-BA2C986CAD69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121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8233122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FC716E-1913-4745-B22F-BA2C986CAD69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122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2987145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FC716E-1913-4745-B22F-BA2C986CAD69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124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72376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FC716E-1913-4745-B22F-BA2C986CAD69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316205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FD888-7865-C443-9D3E-A9B009AD813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003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962E69-2D50-9D45-ABAE-23F4F7B56A73}" type="datetimeFigureOut">
              <a:rPr lang="en-US" smtClean="0"/>
              <a:t>1/30/19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904101-73EB-2D40-8E1F-60C8F530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6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962E69-2D50-9D45-ABAE-23F4F7B56A73}" type="datetimeFigureOut">
              <a:rPr lang="en-US" smtClean="0"/>
              <a:t>1/30/19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904101-73EB-2D40-8E1F-60C8F530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10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962E69-2D50-9D45-ABAE-23F4F7B56A73}" type="datetimeFigureOut">
              <a:rPr lang="en-US" smtClean="0"/>
              <a:t>1/30/19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904101-73EB-2D40-8E1F-60C8F530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69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Başlık ve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371475"/>
            <a:ext cx="11582400" cy="75565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Grafik Yer Tutucusu"/>
          <p:cNvSpPr>
            <a:spLocks noGrp="1"/>
          </p:cNvSpPr>
          <p:nvPr>
            <p:ph type="chart" idx="1"/>
          </p:nvPr>
        </p:nvSpPr>
        <p:spPr>
          <a:xfrm>
            <a:off x="304800" y="1311276"/>
            <a:ext cx="11582400" cy="4873625"/>
          </a:xfrm>
          <a:prstGeom prst="rect">
            <a:avLst/>
          </a:prstGeom>
        </p:spPr>
        <p:txBody>
          <a:bodyPr/>
          <a:lstStyle/>
          <a:p>
            <a:pPr lvl="0"/>
            <a:endParaRPr lang="tr-TR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698067" y="6461126"/>
            <a:ext cx="793751" cy="2952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7ED6C-105E-4912-93BF-E9652230E5A3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272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962E69-2D50-9D45-ABAE-23F4F7B56A73}" type="datetimeFigureOut">
              <a:rPr lang="en-US" smtClean="0"/>
              <a:t>1/30/19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904101-73EB-2D40-8E1F-60C8F530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85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962E69-2D50-9D45-ABAE-23F4F7B56A73}" type="datetimeFigureOut">
              <a:rPr lang="en-US" smtClean="0"/>
              <a:t>1/30/19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904101-73EB-2D40-8E1F-60C8F530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85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962E69-2D50-9D45-ABAE-23F4F7B56A73}" type="datetimeFigureOut">
              <a:rPr lang="en-US" smtClean="0"/>
              <a:t>1/30/19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904101-73EB-2D40-8E1F-60C8F530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464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962E69-2D50-9D45-ABAE-23F4F7B56A73}" type="datetimeFigureOut">
              <a:rPr lang="en-US" smtClean="0"/>
              <a:t>1/30/19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904101-73EB-2D40-8E1F-60C8F530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44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962E69-2D50-9D45-ABAE-23F4F7B56A73}" type="datetimeFigureOut">
              <a:rPr lang="en-US" smtClean="0"/>
              <a:t>1/30/19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904101-73EB-2D40-8E1F-60C8F530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43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962E69-2D50-9D45-ABAE-23F4F7B56A73}" type="datetimeFigureOut">
              <a:rPr lang="en-US" smtClean="0"/>
              <a:t>1/30/19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904101-73EB-2D40-8E1F-60C8F530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76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962E69-2D50-9D45-ABAE-23F4F7B56A73}" type="datetimeFigureOut">
              <a:rPr lang="en-US" smtClean="0"/>
              <a:t>1/30/19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904101-73EB-2D40-8E1F-60C8F530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6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962E69-2D50-9D45-ABAE-23F4F7B56A73}" type="datetimeFigureOut">
              <a:rPr lang="en-US" smtClean="0"/>
              <a:t>1/30/19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904101-73EB-2D40-8E1F-60C8F530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68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5" y="87936"/>
            <a:ext cx="1231754" cy="11992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638" y="236901"/>
            <a:ext cx="1734312" cy="963168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1359257" y="377601"/>
            <a:ext cx="0" cy="676894"/>
          </a:xfrm>
          <a:prstGeom prst="line">
            <a:avLst/>
          </a:prstGeom>
          <a:ln>
            <a:solidFill>
              <a:srgbClr val="0E5B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3526014" y="933959"/>
            <a:ext cx="8676000" cy="0"/>
          </a:xfrm>
          <a:prstGeom prst="line">
            <a:avLst/>
          </a:prstGeom>
          <a:ln w="116839">
            <a:solidFill>
              <a:srgbClr val="0E5B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 userDrawn="1"/>
        </p:nvSpPr>
        <p:spPr>
          <a:xfrm>
            <a:off x="4963887" y="0"/>
            <a:ext cx="7239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600" noProof="0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Türkiye Sosyal-Siyasal Eğilimler Araştırması |</a:t>
            </a:r>
            <a:r>
              <a:rPr lang="tr-TR" sz="1600" baseline="0" noProof="0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fld id="{3D59E780-16C2-A246-B1FB-C66D626BA6BD}" type="slidenum">
              <a:rPr lang="tr-TR" sz="1600" baseline="0" noProof="0" smtClean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tr-TR" sz="1600" noProof="0" dirty="0">
              <a:solidFill>
                <a:srgbClr val="0E5B9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44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2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chart" Target="../charts/chart113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4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15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16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17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18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9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20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21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2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3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chart" Target="../charts/chart124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5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6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27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8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29.xml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0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31.xml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2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chart" Target="../charts/chart1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4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chart" Target="../charts/chart135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6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chart" Target="../charts/chart137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8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chart" Target="../charts/chart139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40.xml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1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chart" Target="../charts/chart14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3.xml"/><Relationship Id="rId3" Type="http://schemas.openxmlformats.org/officeDocument/2006/relationships/chart" Target="../charts/chart18.xml"/><Relationship Id="rId7" Type="http://schemas.openxmlformats.org/officeDocument/2006/relationships/chart" Target="../charts/chart2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21.xml"/><Relationship Id="rId5" Type="http://schemas.openxmlformats.org/officeDocument/2006/relationships/chart" Target="../charts/chart20.xml"/><Relationship Id="rId10" Type="http://schemas.openxmlformats.org/officeDocument/2006/relationships/image" Target="../media/image6.jpeg"/><Relationship Id="rId4" Type="http://schemas.openxmlformats.org/officeDocument/2006/relationships/chart" Target="../charts/chart19.xml"/><Relationship Id="rId9" Type="http://schemas.openxmlformats.org/officeDocument/2006/relationships/chart" Target="../charts/char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9.emf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chart" Target="../charts/chart3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chart" Target="../charts/chart5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chart" Target="../charts/chart6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4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chart" Target="../charts/chart6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7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chart" Target="../charts/chart6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0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chart" Target="../charts/chart7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5.xml"/><Relationship Id="rId2" Type="http://schemas.openxmlformats.org/officeDocument/2006/relationships/chart" Target="../charts/chart7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6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chart" Target="../charts/chart7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78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9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chart" Target="../charts/chart80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1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2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chart" Target="../charts/chart8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5.xml"/><Relationship Id="rId4" Type="http://schemas.openxmlformats.org/officeDocument/2006/relationships/chart" Target="../charts/chart8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6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7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chart" Target="../charts/chart88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9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chart" Target="../charts/chart90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1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chart" Target="../charts/chart9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3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4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5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6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chart" Target="../charts/chart9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8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9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00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01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02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03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4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chart" Target="../charts/chart10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6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chart" Target="../charts/chart10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8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chart" Target="../charts/chart109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0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chart" Target="../charts/chart1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96980" y="3024333"/>
            <a:ext cx="9762185" cy="912303"/>
          </a:xfrm>
        </p:spPr>
        <p:txBody>
          <a:bodyPr>
            <a:noAutofit/>
          </a:bodyPr>
          <a:lstStyle/>
          <a:p>
            <a:pPr eaLnBrk="1" hangingPunct="1"/>
            <a:r>
              <a:rPr lang="tr-TR" sz="3000" b="1" dirty="0">
                <a:solidFill>
                  <a:srgbClr val="0E5B9A"/>
                </a:solidFill>
                <a:latin typeface="Arial" charset="0"/>
              </a:rPr>
              <a:t>Türkiye Sosyal-Siyasal Eğilimler Araştırması-2018</a:t>
            </a:r>
            <a:br>
              <a:rPr lang="tr-TR" sz="3000" b="1" dirty="0">
                <a:solidFill>
                  <a:srgbClr val="0E5B9A"/>
                </a:solidFill>
                <a:latin typeface="Arial" charset="0"/>
              </a:rPr>
            </a:br>
            <a:r>
              <a:rPr lang="tr-TR" sz="1200" b="1" dirty="0">
                <a:solidFill>
                  <a:srgbClr val="0E5B9A"/>
                </a:solidFill>
                <a:latin typeface="Arial" charset="0"/>
              </a:rPr>
              <a:t> </a:t>
            </a:r>
            <a:br>
              <a:rPr lang="tr-TR" sz="3000" b="1" dirty="0">
                <a:solidFill>
                  <a:srgbClr val="0E5B9A"/>
                </a:solidFill>
                <a:latin typeface="Arial" charset="0"/>
              </a:rPr>
            </a:br>
            <a:r>
              <a:rPr lang="tr-TR" sz="3000" b="1" dirty="0">
                <a:solidFill>
                  <a:srgbClr val="0E5B9A"/>
                </a:solidFill>
                <a:latin typeface="Arial" charset="0"/>
              </a:rPr>
              <a:t>30 Ocak 2019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16177" y="2751306"/>
            <a:ext cx="5904962" cy="17536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79917" tIns="39958" rIns="79917" bIns="39958" anchor="ctr" anchorCtr="1"/>
          <a:lstStyle/>
          <a:p>
            <a:pPr algn="ctr"/>
            <a:br>
              <a:rPr lang="tr-TR" sz="4190" dirty="0">
                <a:solidFill>
                  <a:schemeClr val="bg1"/>
                </a:solidFill>
                <a:latin typeface="Times New Roman" pitchFamily="18" charset="0"/>
              </a:rPr>
            </a:br>
            <a:br>
              <a:rPr lang="tr-TR" sz="4190" dirty="0">
                <a:solidFill>
                  <a:schemeClr val="bg1"/>
                </a:solidFill>
                <a:latin typeface="Times New Roman" pitchFamily="18" charset="0"/>
              </a:rPr>
            </a:br>
            <a:endParaRPr lang="tr-TR" sz="419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" name="Dikdörtgen 3"/>
          <p:cNvSpPr/>
          <p:nvPr/>
        </p:nvSpPr>
        <p:spPr>
          <a:xfrm>
            <a:off x="4800854" y="1644056"/>
            <a:ext cx="2657331" cy="923330"/>
          </a:xfrm>
          <a:prstGeom prst="rect">
            <a:avLst/>
          </a:prstGeom>
          <a:solidFill>
            <a:srgbClr val="0E5B9A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#TSSEA</a:t>
            </a:r>
            <a:endParaRPr lang="tr-TR" sz="5400" dirty="0">
              <a:ln w="0"/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59135" y="6291747"/>
            <a:ext cx="18549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http://ctrs.khas.edu.tr</a:t>
            </a:r>
          </a:p>
        </p:txBody>
      </p:sp>
      <p:pic>
        <p:nvPicPr>
          <p:cNvPr id="15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943" y="6305376"/>
            <a:ext cx="253469" cy="307721"/>
          </a:xfrm>
          <a:prstGeom prst="rect">
            <a:avLst/>
          </a:prstGeom>
        </p:spPr>
      </p:pic>
      <p:pic>
        <p:nvPicPr>
          <p:cNvPr id="16" name="Resi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790" y="6254021"/>
            <a:ext cx="338905" cy="338905"/>
          </a:xfrm>
          <a:prstGeom prst="rect">
            <a:avLst/>
          </a:prstGeom>
        </p:spPr>
      </p:pic>
      <p:sp>
        <p:nvSpPr>
          <p:cNvPr id="17" name="Metin kutusu 15"/>
          <p:cNvSpPr txBox="1"/>
          <p:nvPr/>
        </p:nvSpPr>
        <p:spPr>
          <a:xfrm>
            <a:off x="1991185" y="6286418"/>
            <a:ext cx="2427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/centerforturkishstudies</a:t>
            </a:r>
          </a:p>
        </p:txBody>
      </p:sp>
      <p:pic>
        <p:nvPicPr>
          <p:cNvPr id="18" name="Resi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455" y="6239820"/>
            <a:ext cx="396063" cy="396063"/>
          </a:xfrm>
          <a:prstGeom prst="rect">
            <a:avLst/>
          </a:prstGeom>
        </p:spPr>
      </p:pic>
      <p:sp>
        <p:nvSpPr>
          <p:cNvPr id="19" name="Metin kutusu 13"/>
          <p:cNvSpPr txBox="1"/>
          <p:nvPr/>
        </p:nvSpPr>
        <p:spPr>
          <a:xfrm>
            <a:off x="9346042" y="6282639"/>
            <a:ext cx="1130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/ctrs_khas</a:t>
            </a:r>
            <a:endParaRPr lang="en-GB" sz="1400" dirty="0">
              <a:solidFill>
                <a:srgbClr val="0E5B9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8F4A56-FD4E-B142-A15B-DF8987170ED2}"/>
              </a:ext>
            </a:extLst>
          </p:cNvPr>
          <p:cNvSpPr txBox="1"/>
          <p:nvPr/>
        </p:nvSpPr>
        <p:spPr>
          <a:xfrm>
            <a:off x="1469230" y="4347174"/>
            <a:ext cx="948162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tr-TR" b="1" dirty="0">
                <a:solidFill>
                  <a:srgbClr val="0E5B9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 Ekibi</a:t>
            </a:r>
          </a:p>
          <a:p>
            <a:pPr algn="ctr">
              <a:spcAft>
                <a:spcPts val="600"/>
              </a:spcAft>
            </a:pPr>
            <a:r>
              <a:rPr lang="tr-TR" sz="1600" dirty="0">
                <a:solidFill>
                  <a:srgbClr val="0E5B9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Prof. Dr. Mustafa Aydın (Koordinatör)</a:t>
            </a:r>
          </a:p>
          <a:p>
            <a:pPr algn="ctr"/>
            <a:r>
              <a:rPr lang="tr-TR" sz="1600" dirty="0">
                <a:solidFill>
                  <a:srgbClr val="0E5B9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Prof. Dr. Murat Güvenç, Prof. Dr. Osman Z. Zaim, Prof. Dr. Banu Baybars </a:t>
            </a:r>
            <a:r>
              <a:rPr lang="tr-TR" sz="1600" dirty="0" err="1">
                <a:solidFill>
                  <a:srgbClr val="0E5B9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Hawks</a:t>
            </a:r>
            <a:r>
              <a:rPr lang="tr-TR" sz="1600" dirty="0">
                <a:solidFill>
                  <a:srgbClr val="0E5B9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Prof. Dr. Mitat Çelikpala, Dr. Emrah Karaoğuz, Dr. Cihan Dizdaroğlu, Mustafa </a:t>
            </a:r>
            <a:r>
              <a:rPr lang="tr-TR" sz="1600" dirty="0" err="1">
                <a:solidFill>
                  <a:srgbClr val="0E5B9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Gökcan</a:t>
            </a:r>
            <a:r>
              <a:rPr lang="tr-TR" sz="1600" dirty="0">
                <a:solidFill>
                  <a:srgbClr val="0E5B9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Kösen, Basri Alp Akıncı</a:t>
            </a:r>
          </a:p>
          <a:p>
            <a:pPr algn="ctr"/>
            <a:br>
              <a:rPr lang="tr-T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tr-T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9" descr="beyaz logo küçük">
            <a:extLst>
              <a:ext uri="{FF2B5EF4-FFF2-40B4-BE49-F238E27FC236}">
                <a16:creationId xmlns:a16="http://schemas.microsoft.com/office/drawing/2014/main" id="{0662B16D-F244-974F-A4AC-EE23C086C1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4796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4293291" y="3232097"/>
            <a:ext cx="7704855" cy="819360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48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SİYASİ VE ETNİK YAPI</a:t>
            </a:r>
          </a:p>
        </p:txBody>
      </p:sp>
      <p:sp>
        <p:nvSpPr>
          <p:cNvPr id="7" name="Rectangle 6"/>
          <p:cNvSpPr/>
          <p:nvPr/>
        </p:nvSpPr>
        <p:spPr>
          <a:xfrm>
            <a:off x="5559135" y="6291747"/>
            <a:ext cx="18549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http://ctrs.khas.edu.tr</a:t>
            </a:r>
          </a:p>
        </p:txBody>
      </p:sp>
      <p:pic>
        <p:nvPicPr>
          <p:cNvPr id="8" name="Resim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943" y="6305376"/>
            <a:ext cx="253469" cy="307721"/>
          </a:xfrm>
          <a:prstGeom prst="rect">
            <a:avLst/>
          </a:prstGeom>
        </p:spPr>
      </p:pic>
      <p:pic>
        <p:nvPicPr>
          <p:cNvPr id="9" name="Resi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790" y="6254021"/>
            <a:ext cx="338905" cy="338905"/>
          </a:xfrm>
          <a:prstGeom prst="rect">
            <a:avLst/>
          </a:prstGeom>
        </p:spPr>
      </p:pic>
      <p:sp>
        <p:nvSpPr>
          <p:cNvPr id="10" name="Metin kutusu 15"/>
          <p:cNvSpPr txBox="1"/>
          <p:nvPr/>
        </p:nvSpPr>
        <p:spPr>
          <a:xfrm>
            <a:off x="1991185" y="6286418"/>
            <a:ext cx="2427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/centerforturkishstudies</a:t>
            </a:r>
          </a:p>
        </p:txBody>
      </p:sp>
      <p:pic>
        <p:nvPicPr>
          <p:cNvPr id="14" name="Resi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455" y="6239820"/>
            <a:ext cx="396063" cy="396063"/>
          </a:xfrm>
          <a:prstGeom prst="rect">
            <a:avLst/>
          </a:prstGeom>
        </p:spPr>
      </p:pic>
      <p:sp>
        <p:nvSpPr>
          <p:cNvPr id="15" name="Metin kutusu 13"/>
          <p:cNvSpPr txBox="1"/>
          <p:nvPr/>
        </p:nvSpPr>
        <p:spPr>
          <a:xfrm>
            <a:off x="9346042" y="6282639"/>
            <a:ext cx="1130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/ctrs_khas</a:t>
            </a:r>
            <a:endParaRPr lang="en-GB" sz="1400" dirty="0">
              <a:solidFill>
                <a:srgbClr val="0E5B9A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Picture 9" descr="beyaz logo küçük">
            <a:extLst>
              <a:ext uri="{FF2B5EF4-FFF2-40B4-BE49-F238E27FC236}">
                <a16:creationId xmlns:a16="http://schemas.microsoft.com/office/drawing/2014/main" id="{41E5D967-38BE-B347-BD0D-F32E96117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7376568"/>
      </p:ext>
    </p:extLst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0" y="1222163"/>
            <a:ext cx="1219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Türkiye’yi Modern veya Geri Kalmış Olarak Değerlendirme </a:t>
            </a:r>
          </a:p>
          <a:p>
            <a:pPr algn="ctr">
              <a:defRPr/>
            </a:pPr>
            <a:r>
              <a:rPr lang="tr-TR" sz="1600" i="1" dirty="0">
                <a:solidFill>
                  <a:srgbClr val="FFFFFF">
                    <a:lumMod val="50000"/>
                  </a:srgbClr>
                </a:solidFill>
                <a:latin typeface="Arial" charset="0"/>
                <a:ea typeface="Arial" charset="0"/>
                <a:cs typeface="Arial" charset="0"/>
              </a:rPr>
              <a:t>Size göre kartta görmüş olduğunuz hangi ifade Türkiye’nin şu anki durumunu en iyi açıklar?</a:t>
            </a:r>
          </a:p>
        </p:txBody>
      </p:sp>
      <p:graphicFrame>
        <p:nvGraphicFramePr>
          <p:cNvPr id="20" name="İçerik Yer Tutucusu 6">
            <a:extLst>
              <a:ext uri="{FF2B5EF4-FFF2-40B4-BE49-F238E27FC236}">
                <a16:creationId xmlns:a16="http://schemas.microsoft.com/office/drawing/2014/main" id="{666780CC-0CF4-7C46-882B-6CD1D82AC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774666"/>
              </p:ext>
            </p:extLst>
          </p:nvPr>
        </p:nvGraphicFramePr>
        <p:xfrm>
          <a:off x="3026252" y="1854267"/>
          <a:ext cx="2806148" cy="4362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Grafik 8">
            <a:extLst>
              <a:ext uri="{FF2B5EF4-FFF2-40B4-BE49-F238E27FC236}">
                <a16:creationId xmlns:a16="http://schemas.microsoft.com/office/drawing/2014/main" id="{4802A214-4D5F-8C42-82A6-950744C1B9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0873707"/>
              </p:ext>
            </p:extLst>
          </p:nvPr>
        </p:nvGraphicFramePr>
        <p:xfrm>
          <a:off x="7145311" y="1930049"/>
          <a:ext cx="3330137" cy="4172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Tablo 17">
            <a:extLst>
              <a:ext uri="{FF2B5EF4-FFF2-40B4-BE49-F238E27FC236}">
                <a16:creationId xmlns:a16="http://schemas.microsoft.com/office/drawing/2014/main" id="{78D4607A-3F30-8242-90DA-56178B7222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552940"/>
              </p:ext>
            </p:extLst>
          </p:nvPr>
        </p:nvGraphicFramePr>
        <p:xfrm>
          <a:off x="1716552" y="1930049"/>
          <a:ext cx="1290289" cy="38090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0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3827"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Genel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069">
                <a:tc>
                  <a:txBody>
                    <a:bodyPr/>
                    <a:lstStyle/>
                    <a:p>
                      <a:pPr algn="r" fontAlgn="ctr"/>
                      <a:endParaRPr lang="tr-TR" sz="1100" u="none" strike="noStrike" dirty="0">
                        <a:effectLst/>
                        <a:latin typeface="+mj-lt"/>
                      </a:endParaRPr>
                    </a:p>
                    <a:p>
                      <a:pPr algn="r" fontAlgn="ctr"/>
                      <a:r>
                        <a:rPr lang="tr-TR" sz="1100" u="none" strike="noStrike" dirty="0">
                          <a:effectLst/>
                          <a:latin typeface="+mj-lt"/>
                        </a:rPr>
                        <a:t>Muhafazakar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069">
                <a:tc>
                  <a:txBody>
                    <a:bodyPr/>
                    <a:lstStyle/>
                    <a:p>
                      <a:pPr algn="r" fontAlgn="ctr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Milliyetçi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069">
                <a:tc>
                  <a:txBody>
                    <a:bodyPr/>
                    <a:lstStyle/>
                    <a:p>
                      <a:pPr algn="r" fontAlgn="ctr"/>
                      <a:endParaRPr lang="tr-T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fontAlgn="ctr"/>
                      <a:r>
                        <a:rPr lang="tr-T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Cumhuriyetçi/</a:t>
                      </a:r>
                    </a:p>
                    <a:p>
                      <a:pPr algn="r" fontAlgn="ctr"/>
                      <a:r>
                        <a:rPr lang="tr-T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Kemalist</a:t>
                      </a:r>
                      <a:endParaRPr lang="tr-T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4758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Sosyalist</a:t>
                      </a:r>
                    </a:p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fontAlgn="ctr"/>
                      <a:endParaRPr lang="tr-T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0069"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Dindar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780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Sosyal</a:t>
                      </a:r>
                      <a:r>
                        <a:rPr lang="tr-TR" sz="11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Demokrat</a:t>
                      </a:r>
                      <a:endParaRPr lang="tr-T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fontAlgn="ctr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29" name="17 Düz Bağlayıcı">
            <a:extLst>
              <a:ext uri="{FF2B5EF4-FFF2-40B4-BE49-F238E27FC236}">
                <a16:creationId xmlns:a16="http://schemas.microsoft.com/office/drawing/2014/main" id="{C98EFCFE-A5D9-D842-85D8-2DA281BD47F4}"/>
              </a:ext>
            </a:extLst>
          </p:cNvPr>
          <p:cNvCxnSpPr/>
          <p:nvPr/>
        </p:nvCxnSpPr>
        <p:spPr bwMode="auto">
          <a:xfrm>
            <a:off x="1932712" y="2529995"/>
            <a:ext cx="3780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17 Düz Bağlayıcı">
            <a:extLst>
              <a:ext uri="{FF2B5EF4-FFF2-40B4-BE49-F238E27FC236}">
                <a16:creationId xmlns:a16="http://schemas.microsoft.com/office/drawing/2014/main" id="{073A91C0-5EEE-234D-B83A-C8816A7FE682}"/>
              </a:ext>
            </a:extLst>
          </p:cNvPr>
          <p:cNvCxnSpPr/>
          <p:nvPr/>
        </p:nvCxnSpPr>
        <p:spPr bwMode="auto">
          <a:xfrm>
            <a:off x="1884136" y="3071050"/>
            <a:ext cx="3780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17 Düz Bağlayıcı">
            <a:extLst>
              <a:ext uri="{FF2B5EF4-FFF2-40B4-BE49-F238E27FC236}">
                <a16:creationId xmlns:a16="http://schemas.microsoft.com/office/drawing/2014/main" id="{F471A8F3-EF69-0C4E-A10F-2E8B29763DFC}"/>
              </a:ext>
            </a:extLst>
          </p:cNvPr>
          <p:cNvCxnSpPr/>
          <p:nvPr/>
        </p:nvCxnSpPr>
        <p:spPr bwMode="auto">
          <a:xfrm>
            <a:off x="1906954" y="3579742"/>
            <a:ext cx="3780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17 Düz Bağlayıcı">
            <a:extLst>
              <a:ext uri="{FF2B5EF4-FFF2-40B4-BE49-F238E27FC236}">
                <a16:creationId xmlns:a16="http://schemas.microsoft.com/office/drawing/2014/main" id="{CAE24EEA-219C-B248-B7E7-04D5CC007BF8}"/>
              </a:ext>
            </a:extLst>
          </p:cNvPr>
          <p:cNvCxnSpPr/>
          <p:nvPr/>
        </p:nvCxnSpPr>
        <p:spPr bwMode="auto">
          <a:xfrm>
            <a:off x="1950373" y="4672261"/>
            <a:ext cx="3780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17 Düz Bağlayıcı">
            <a:extLst>
              <a:ext uri="{FF2B5EF4-FFF2-40B4-BE49-F238E27FC236}">
                <a16:creationId xmlns:a16="http://schemas.microsoft.com/office/drawing/2014/main" id="{FFDC30FF-E7F7-314D-80DE-EEB626388348}"/>
              </a:ext>
            </a:extLst>
          </p:cNvPr>
          <p:cNvCxnSpPr/>
          <p:nvPr/>
        </p:nvCxnSpPr>
        <p:spPr bwMode="auto">
          <a:xfrm>
            <a:off x="1932712" y="4129239"/>
            <a:ext cx="3780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17 Düz Bağlayıcı">
            <a:extLst>
              <a:ext uri="{FF2B5EF4-FFF2-40B4-BE49-F238E27FC236}">
                <a16:creationId xmlns:a16="http://schemas.microsoft.com/office/drawing/2014/main" id="{8BA55C72-22C8-A94B-98FE-FC27E272E2AB}"/>
              </a:ext>
            </a:extLst>
          </p:cNvPr>
          <p:cNvCxnSpPr/>
          <p:nvPr/>
        </p:nvCxnSpPr>
        <p:spPr bwMode="auto">
          <a:xfrm>
            <a:off x="1949707" y="5211363"/>
            <a:ext cx="3780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48" name="27 Tablo">
            <a:extLst>
              <a:ext uri="{FF2B5EF4-FFF2-40B4-BE49-F238E27FC236}">
                <a16:creationId xmlns:a16="http://schemas.microsoft.com/office/drawing/2014/main" id="{E4C90747-785C-7F43-981C-816A41A1E1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71639"/>
              </p:ext>
            </p:extLst>
          </p:nvPr>
        </p:nvGraphicFramePr>
        <p:xfrm>
          <a:off x="1884136" y="6238201"/>
          <a:ext cx="4350704" cy="575615"/>
        </p:xfrm>
        <a:graphic>
          <a:graphicData uri="http://schemas.openxmlformats.org/drawingml/2006/table">
            <a:tbl>
              <a:tblPr/>
              <a:tblGrid>
                <a:gridCol w="216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24489">
                <a:tc rowSpan="3"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Genel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Cumhuriyetçi/Kemalist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Dindar</a:t>
                      </a:r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Muhafazakar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Milliyetçi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Sosyal Demokrat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Sosyalist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042">
                <a:tc vMerge="1"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042">
                <a:tc vMerge="1"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276</a:t>
                      </a:r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042"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0" name="Picture 49" descr="beyaz logo küçük">
            <a:extLst>
              <a:ext uri="{FF2B5EF4-FFF2-40B4-BE49-F238E27FC236}">
                <a16:creationId xmlns:a16="http://schemas.microsoft.com/office/drawing/2014/main" id="{FD8D3F5D-0252-A64C-BC21-36C8707832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25 Metin kutusu">
            <a:extLst>
              <a:ext uri="{FF2B5EF4-FFF2-40B4-BE49-F238E27FC236}">
                <a16:creationId xmlns:a16="http://schemas.microsoft.com/office/drawing/2014/main" id="{607357A8-AEAA-B045-A1D0-F42487BA9FA7}"/>
              </a:ext>
            </a:extLst>
          </p:cNvPr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Sosyo-Kültürel Göstergeler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(5) </a:t>
            </a:r>
          </a:p>
        </p:txBody>
      </p:sp>
    </p:spTree>
    <p:extLst>
      <p:ext uri="{BB962C8B-B14F-4D97-AF65-F5344CB8AC3E}">
        <p14:creationId xmlns:p14="http://schemas.microsoft.com/office/powerpoint/2010/main" val="392794186"/>
      </p:ext>
    </p:extLst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etin kutusu"/>
          <p:cNvSpPr txBox="1"/>
          <p:nvPr/>
        </p:nvSpPr>
        <p:spPr>
          <a:xfrm>
            <a:off x="2538893" y="1032143"/>
            <a:ext cx="8593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Farklı Kimliklerle ‘Komşu Olma’ İsteği</a:t>
            </a:r>
          </a:p>
          <a:p>
            <a:pPr algn="ctr"/>
            <a:r>
              <a:rPr lang="tr-TR" sz="1600" i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Lütfen kartta görmüş olduğunuz kişilerle komşu olmak isteyip, istemediğinizi belirtiniz.</a:t>
            </a:r>
          </a:p>
        </p:txBody>
      </p:sp>
      <p:sp>
        <p:nvSpPr>
          <p:cNvPr id="10" name="Metin kutusu 1"/>
          <p:cNvSpPr txBox="1"/>
          <p:nvPr/>
        </p:nvSpPr>
        <p:spPr>
          <a:xfrm>
            <a:off x="11435062" y="6590741"/>
            <a:ext cx="756938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tr-TR" sz="1000">
                <a:latin typeface="Arial" charset="0"/>
                <a:ea typeface="Arial" charset="0"/>
                <a:cs typeface="Arial" charset="0"/>
              </a:rPr>
              <a:t>Baz: 1000</a:t>
            </a:r>
          </a:p>
        </p:txBody>
      </p:sp>
      <p:graphicFrame>
        <p:nvGraphicFramePr>
          <p:cNvPr id="6" name="Grafik 33">
            <a:extLst>
              <a:ext uri="{FF2B5EF4-FFF2-40B4-BE49-F238E27FC236}">
                <a16:creationId xmlns:a16="http://schemas.microsoft.com/office/drawing/2014/main" id="{88A051AF-11B2-7D47-AD30-64084FEC8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6777140"/>
              </p:ext>
            </p:extLst>
          </p:nvPr>
        </p:nvGraphicFramePr>
        <p:xfrm>
          <a:off x="552070" y="1970745"/>
          <a:ext cx="10374957" cy="4738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12 Metin kutusu">
            <a:extLst>
              <a:ext uri="{FF2B5EF4-FFF2-40B4-BE49-F238E27FC236}">
                <a16:creationId xmlns:a16="http://schemas.microsoft.com/office/drawing/2014/main" id="{613B22EF-07F9-CF43-A2DE-DD25F5F55F39}"/>
              </a:ext>
            </a:extLst>
          </p:cNvPr>
          <p:cNvSpPr txBox="1"/>
          <p:nvPr/>
        </p:nvSpPr>
        <p:spPr>
          <a:xfrm>
            <a:off x="10765628" y="1582429"/>
            <a:ext cx="800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«İsterim» yanıtını verenler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2017 (%)</a:t>
            </a:r>
          </a:p>
        </p:txBody>
      </p:sp>
      <p:graphicFrame>
        <p:nvGraphicFramePr>
          <p:cNvPr id="9" name="Tablo 6">
            <a:extLst>
              <a:ext uri="{FF2B5EF4-FFF2-40B4-BE49-F238E27FC236}">
                <a16:creationId xmlns:a16="http://schemas.microsoft.com/office/drawing/2014/main" id="{103EC462-EC4A-0D4B-AB1C-FCD0553A31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081483"/>
              </p:ext>
            </p:extLst>
          </p:nvPr>
        </p:nvGraphicFramePr>
        <p:xfrm>
          <a:off x="10861852" y="2114042"/>
          <a:ext cx="581530" cy="4020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2023">
                <a:tc>
                  <a:txBody>
                    <a:bodyPr/>
                    <a:lstStyle/>
                    <a:p>
                      <a:pPr algn="ctr"/>
                      <a:r>
                        <a:rPr lang="tr-TR" sz="1600" b="0" dirty="0">
                          <a:solidFill>
                            <a:schemeClr val="tx1"/>
                          </a:solidFill>
                        </a:rPr>
                        <a:t>46,0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023">
                <a:tc>
                  <a:txBody>
                    <a:bodyPr/>
                    <a:lstStyle/>
                    <a:p>
                      <a:pPr algn="ctr"/>
                      <a:r>
                        <a:rPr lang="tr-TR" sz="1600" b="0" dirty="0">
                          <a:solidFill>
                            <a:schemeClr val="tx1"/>
                          </a:solidFill>
                        </a:rPr>
                        <a:t>32,6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023">
                <a:tc>
                  <a:txBody>
                    <a:bodyPr/>
                    <a:lstStyle/>
                    <a:p>
                      <a:pPr algn="ctr"/>
                      <a:r>
                        <a:rPr lang="tr-TR" sz="1600" b="0" dirty="0">
                          <a:solidFill>
                            <a:schemeClr val="tx1"/>
                          </a:solidFill>
                        </a:rPr>
                        <a:t>24,6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023">
                <a:tc>
                  <a:txBody>
                    <a:bodyPr/>
                    <a:lstStyle/>
                    <a:p>
                      <a:pPr algn="ctr"/>
                      <a:r>
                        <a:rPr lang="tr-TR" sz="1600" b="0" dirty="0">
                          <a:solidFill>
                            <a:schemeClr val="tx1"/>
                          </a:solidFill>
                        </a:rPr>
                        <a:t>22,0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023">
                <a:tc>
                  <a:txBody>
                    <a:bodyPr/>
                    <a:lstStyle/>
                    <a:p>
                      <a:pPr algn="ctr"/>
                      <a:r>
                        <a:rPr lang="tr-TR" sz="16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023">
                <a:tc>
                  <a:txBody>
                    <a:bodyPr/>
                    <a:lstStyle/>
                    <a:p>
                      <a:pPr algn="ctr"/>
                      <a:r>
                        <a:rPr lang="tr-TR" sz="16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023">
                <a:tc>
                  <a:txBody>
                    <a:bodyPr/>
                    <a:lstStyle/>
                    <a:p>
                      <a:pPr algn="ctr"/>
                      <a:r>
                        <a:rPr lang="tr-TR" sz="1600" b="0" dirty="0">
                          <a:solidFill>
                            <a:schemeClr val="tx1"/>
                          </a:solidFill>
                        </a:rPr>
                        <a:t>16,0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023">
                <a:tc>
                  <a:txBody>
                    <a:bodyPr/>
                    <a:lstStyle/>
                    <a:p>
                      <a:pPr algn="ctr"/>
                      <a:r>
                        <a:rPr lang="tr-TR" sz="1600" b="0" dirty="0">
                          <a:solidFill>
                            <a:schemeClr val="tx1"/>
                          </a:solidFill>
                        </a:rPr>
                        <a:t>17,4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2023">
                <a:tc>
                  <a:txBody>
                    <a:bodyPr/>
                    <a:lstStyle/>
                    <a:p>
                      <a:pPr algn="ctr"/>
                      <a:r>
                        <a:rPr lang="tr-TR" sz="1600" b="0" dirty="0">
                          <a:solidFill>
                            <a:schemeClr val="tx1"/>
                          </a:solidFill>
                        </a:rPr>
                        <a:t>22,2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2023">
                <a:tc>
                  <a:txBody>
                    <a:bodyPr/>
                    <a:lstStyle/>
                    <a:p>
                      <a:pPr algn="ctr"/>
                      <a:r>
                        <a:rPr lang="tr-TR" sz="1600" b="0" dirty="0">
                          <a:solidFill>
                            <a:schemeClr val="tx1"/>
                          </a:solidFill>
                        </a:rPr>
                        <a:t>12,0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4" name="Picture 13" descr="beyaz logo küçük">
            <a:extLst>
              <a:ext uri="{FF2B5EF4-FFF2-40B4-BE49-F238E27FC236}">
                <a16:creationId xmlns:a16="http://schemas.microsoft.com/office/drawing/2014/main" id="{45A983A9-3997-9F4A-AAC4-276C2BD45D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25 Metin kutusu">
            <a:extLst>
              <a:ext uri="{FF2B5EF4-FFF2-40B4-BE49-F238E27FC236}">
                <a16:creationId xmlns:a16="http://schemas.microsoft.com/office/drawing/2014/main" id="{8F43C12A-9332-5D44-A26F-442A9BEF5CFF}"/>
              </a:ext>
            </a:extLst>
          </p:cNvPr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Sosyo-Kültürel Göstergeler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(6) </a:t>
            </a:r>
          </a:p>
        </p:txBody>
      </p:sp>
    </p:spTree>
    <p:extLst>
      <p:ext uri="{BB962C8B-B14F-4D97-AF65-F5344CB8AC3E}">
        <p14:creationId xmlns:p14="http://schemas.microsoft.com/office/powerpoint/2010/main" val="60401875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2 Metin kutusu">
            <a:extLst>
              <a:ext uri="{FF2B5EF4-FFF2-40B4-BE49-F238E27FC236}">
                <a16:creationId xmlns:a16="http://schemas.microsoft.com/office/drawing/2014/main" id="{AEBCABDD-F42B-E54A-9312-0BBE45AFEFEB}"/>
              </a:ext>
            </a:extLst>
          </p:cNvPr>
          <p:cNvSpPr txBox="1"/>
          <p:nvPr/>
        </p:nvSpPr>
        <p:spPr>
          <a:xfrm>
            <a:off x="2538893" y="1032143"/>
            <a:ext cx="8593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Farklı Kimliklerle ‘Komşu Olma’ İsteği- 2</a:t>
            </a:r>
          </a:p>
          <a:p>
            <a:pPr algn="ctr"/>
            <a:r>
              <a:rPr lang="tr-TR" sz="1600" i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Lütfen kartta görmüş olduğunuz kişilerle komşu olmak isteyip, istemediğinizi belirtiniz.</a:t>
            </a:r>
          </a:p>
        </p:txBody>
      </p:sp>
      <p:graphicFrame>
        <p:nvGraphicFramePr>
          <p:cNvPr id="3" name="Grafik 33">
            <a:extLst>
              <a:ext uri="{FF2B5EF4-FFF2-40B4-BE49-F238E27FC236}">
                <a16:creationId xmlns:a16="http://schemas.microsoft.com/office/drawing/2014/main" id="{9EF7E4CC-4C48-A54B-93CB-8168B10EB4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0814825"/>
              </p:ext>
            </p:extLst>
          </p:nvPr>
        </p:nvGraphicFramePr>
        <p:xfrm>
          <a:off x="618259" y="1919367"/>
          <a:ext cx="10346224" cy="4738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Metin kutusu 1">
            <a:extLst>
              <a:ext uri="{FF2B5EF4-FFF2-40B4-BE49-F238E27FC236}">
                <a16:creationId xmlns:a16="http://schemas.microsoft.com/office/drawing/2014/main" id="{21FF8825-9AEA-754E-BF92-D631E14BBBC5}"/>
              </a:ext>
            </a:extLst>
          </p:cNvPr>
          <p:cNvSpPr txBox="1"/>
          <p:nvPr/>
        </p:nvSpPr>
        <p:spPr>
          <a:xfrm>
            <a:off x="7012636" y="6650251"/>
            <a:ext cx="651140" cy="2154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Baz: 1000</a:t>
            </a:r>
          </a:p>
        </p:txBody>
      </p:sp>
      <p:sp>
        <p:nvSpPr>
          <p:cNvPr id="5" name="12 Metin kutusu">
            <a:extLst>
              <a:ext uri="{FF2B5EF4-FFF2-40B4-BE49-F238E27FC236}">
                <a16:creationId xmlns:a16="http://schemas.microsoft.com/office/drawing/2014/main" id="{3335BF6B-026D-A540-A50E-7F8FB86A536D}"/>
              </a:ext>
            </a:extLst>
          </p:cNvPr>
          <p:cNvSpPr txBox="1"/>
          <p:nvPr/>
        </p:nvSpPr>
        <p:spPr>
          <a:xfrm>
            <a:off x="10755340" y="1445032"/>
            <a:ext cx="800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«İsterim» yanıtını verenler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2017 (%)</a:t>
            </a:r>
          </a:p>
        </p:txBody>
      </p:sp>
      <p:graphicFrame>
        <p:nvGraphicFramePr>
          <p:cNvPr id="6" name="Tablo 13">
            <a:extLst>
              <a:ext uri="{FF2B5EF4-FFF2-40B4-BE49-F238E27FC236}">
                <a16:creationId xmlns:a16="http://schemas.microsoft.com/office/drawing/2014/main" id="{28C97F5F-ADB1-C142-A62E-4DA6C8D6FB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882284"/>
              </p:ext>
            </p:extLst>
          </p:nvPr>
        </p:nvGraphicFramePr>
        <p:xfrm>
          <a:off x="10864867" y="2013619"/>
          <a:ext cx="581530" cy="4099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2665">
                <a:tc>
                  <a:txBody>
                    <a:bodyPr/>
                    <a:lstStyle/>
                    <a:p>
                      <a:r>
                        <a:rPr lang="tr-TR" sz="1200" b="0" dirty="0">
                          <a:solidFill>
                            <a:schemeClr val="tx1"/>
                          </a:solidFill>
                        </a:rPr>
                        <a:t>15,0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665">
                <a:tc>
                  <a:txBody>
                    <a:bodyPr/>
                    <a:lstStyle/>
                    <a:p>
                      <a:r>
                        <a:rPr lang="tr-TR" sz="1200" b="0" dirty="0">
                          <a:solidFill>
                            <a:schemeClr val="tx1"/>
                          </a:solidFill>
                        </a:rPr>
                        <a:t>13,3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665">
                <a:tc>
                  <a:txBody>
                    <a:bodyPr/>
                    <a:lstStyle/>
                    <a:p>
                      <a:r>
                        <a:rPr lang="tr-TR" sz="1200" b="0" dirty="0">
                          <a:solidFill>
                            <a:schemeClr val="tx1"/>
                          </a:solidFill>
                        </a:rPr>
                        <a:t>16,7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665">
                <a:tc>
                  <a:txBody>
                    <a:bodyPr/>
                    <a:lstStyle/>
                    <a:p>
                      <a:r>
                        <a:rPr lang="tr-TR" sz="1200" b="0" dirty="0">
                          <a:solidFill>
                            <a:schemeClr val="tx1"/>
                          </a:solidFill>
                        </a:rPr>
                        <a:t>13,3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665">
                <a:tc>
                  <a:txBody>
                    <a:bodyPr/>
                    <a:lstStyle/>
                    <a:p>
                      <a:r>
                        <a:rPr lang="tr-TR" sz="1200" b="0" dirty="0">
                          <a:solidFill>
                            <a:schemeClr val="tx1"/>
                          </a:solidFill>
                        </a:rPr>
                        <a:t>23,4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665">
                <a:tc>
                  <a:txBody>
                    <a:bodyPr/>
                    <a:lstStyle/>
                    <a:p>
                      <a:r>
                        <a:rPr lang="tr-TR" sz="1200" b="0" dirty="0">
                          <a:solidFill>
                            <a:schemeClr val="tx1"/>
                          </a:solidFill>
                        </a:rPr>
                        <a:t>7,3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665">
                <a:tc>
                  <a:txBody>
                    <a:bodyPr/>
                    <a:lstStyle/>
                    <a:p>
                      <a:r>
                        <a:rPr lang="tr-TR" sz="1200" b="0" dirty="0">
                          <a:solidFill>
                            <a:schemeClr val="tx1"/>
                          </a:solidFill>
                        </a:rPr>
                        <a:t>10,2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665">
                <a:tc>
                  <a:txBody>
                    <a:bodyPr/>
                    <a:lstStyle/>
                    <a:p>
                      <a:r>
                        <a:rPr lang="tr-TR" sz="1200" b="0" dirty="0">
                          <a:solidFill>
                            <a:schemeClr val="tx1"/>
                          </a:solidFill>
                        </a:rPr>
                        <a:t>8,2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665">
                <a:tc>
                  <a:txBody>
                    <a:bodyPr/>
                    <a:lstStyle/>
                    <a:p>
                      <a:r>
                        <a:rPr lang="tr-TR" sz="1200" b="0" dirty="0">
                          <a:solidFill>
                            <a:schemeClr val="tx1"/>
                          </a:solidFill>
                        </a:rPr>
                        <a:t>8,8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2665">
                <a:tc>
                  <a:txBody>
                    <a:bodyPr/>
                    <a:lstStyle/>
                    <a:p>
                      <a:r>
                        <a:rPr lang="tr-TR" sz="1200" b="0" dirty="0">
                          <a:solidFill>
                            <a:schemeClr val="tx1"/>
                          </a:solidFill>
                        </a:rPr>
                        <a:t>7,0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2665">
                <a:tc>
                  <a:txBody>
                    <a:bodyPr/>
                    <a:lstStyle/>
                    <a:p>
                      <a:r>
                        <a:rPr lang="tr-TR" sz="1200" b="0" dirty="0">
                          <a:solidFill>
                            <a:schemeClr val="tx1"/>
                          </a:solidFill>
                        </a:rPr>
                        <a:t>3,8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7" name="Picture 6" descr="beyaz logo küçük">
            <a:extLst>
              <a:ext uri="{FF2B5EF4-FFF2-40B4-BE49-F238E27FC236}">
                <a16:creationId xmlns:a16="http://schemas.microsoft.com/office/drawing/2014/main" id="{44C012DF-33A2-9340-A8C4-0266211AEB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25 Metin kutusu">
            <a:extLst>
              <a:ext uri="{FF2B5EF4-FFF2-40B4-BE49-F238E27FC236}">
                <a16:creationId xmlns:a16="http://schemas.microsoft.com/office/drawing/2014/main" id="{5C471AB1-D1EC-3D4E-8378-845695F402A6}"/>
              </a:ext>
            </a:extLst>
          </p:cNvPr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Sosyo-Kültürel Göstergeler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(7) </a:t>
            </a:r>
          </a:p>
        </p:txBody>
      </p:sp>
    </p:spTree>
    <p:extLst>
      <p:ext uri="{BB962C8B-B14F-4D97-AF65-F5344CB8AC3E}">
        <p14:creationId xmlns:p14="http://schemas.microsoft.com/office/powerpoint/2010/main" val="277606570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2 Metin kutusu">
            <a:extLst>
              <a:ext uri="{FF2B5EF4-FFF2-40B4-BE49-F238E27FC236}">
                <a16:creationId xmlns:a16="http://schemas.microsoft.com/office/drawing/2014/main" id="{D3D1A266-F40E-F248-B28D-68C4FB45E561}"/>
              </a:ext>
            </a:extLst>
          </p:cNvPr>
          <p:cNvSpPr txBox="1"/>
          <p:nvPr/>
        </p:nvSpPr>
        <p:spPr>
          <a:xfrm>
            <a:off x="0" y="148355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r-TR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Etnik Kimliklere Göre Kamuoyunun Farklı Kimliklerle ‘Komşu Olma’ İsteği</a:t>
            </a:r>
          </a:p>
          <a:p>
            <a:pPr algn="ctr">
              <a:defRPr/>
            </a:pPr>
            <a:r>
              <a:rPr lang="tr-TR" sz="1600" i="1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Lütfen kartta görmüş olduğunuz kişilerle komşu olmak isteyip, istemediğinizi belirtiniz.</a:t>
            </a:r>
          </a:p>
        </p:txBody>
      </p:sp>
      <p:graphicFrame>
        <p:nvGraphicFramePr>
          <p:cNvPr id="7" name="Grafik 33">
            <a:extLst>
              <a:ext uri="{FF2B5EF4-FFF2-40B4-BE49-F238E27FC236}">
                <a16:creationId xmlns:a16="http://schemas.microsoft.com/office/drawing/2014/main" id="{1C457D89-0D2B-0A41-8200-2CC697CF7E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3891367"/>
              </p:ext>
            </p:extLst>
          </p:nvPr>
        </p:nvGraphicFramePr>
        <p:xfrm>
          <a:off x="2024518" y="2119422"/>
          <a:ext cx="8142964" cy="4738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Metin kutusu 1">
            <a:extLst>
              <a:ext uri="{FF2B5EF4-FFF2-40B4-BE49-F238E27FC236}">
                <a16:creationId xmlns:a16="http://schemas.microsoft.com/office/drawing/2014/main" id="{55D00B57-51FB-784D-9048-BC64FF57F128}"/>
              </a:ext>
            </a:extLst>
          </p:cNvPr>
          <p:cNvSpPr txBox="1"/>
          <p:nvPr/>
        </p:nvSpPr>
        <p:spPr>
          <a:xfrm>
            <a:off x="40802" y="6569822"/>
            <a:ext cx="704040" cy="2308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defRPr/>
            </a:pPr>
            <a:r>
              <a:rPr lang="tr-TR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Baz: 1000</a:t>
            </a:r>
          </a:p>
        </p:txBody>
      </p:sp>
      <p:graphicFrame>
        <p:nvGraphicFramePr>
          <p:cNvPr id="10" name="Tablo 6">
            <a:extLst>
              <a:ext uri="{FF2B5EF4-FFF2-40B4-BE49-F238E27FC236}">
                <a16:creationId xmlns:a16="http://schemas.microsoft.com/office/drawing/2014/main" id="{85F79FF9-8990-BD46-8146-ABD994F05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996401"/>
              </p:ext>
            </p:extLst>
          </p:nvPr>
        </p:nvGraphicFramePr>
        <p:xfrm>
          <a:off x="10014328" y="2205180"/>
          <a:ext cx="581530" cy="4163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2647">
                <a:tc>
                  <a:txBody>
                    <a:bodyPr/>
                    <a:lstStyle/>
                    <a:p>
                      <a:pPr algn="ctr"/>
                      <a:r>
                        <a:rPr lang="tr-TR" sz="1600" b="0" dirty="0">
                          <a:solidFill>
                            <a:schemeClr val="tx1"/>
                          </a:solidFill>
                        </a:rPr>
                        <a:t>46,0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2647">
                <a:tc>
                  <a:txBody>
                    <a:bodyPr/>
                    <a:lstStyle/>
                    <a:p>
                      <a:pPr algn="ctr"/>
                      <a:r>
                        <a:rPr lang="tr-TR" sz="1600" b="0" dirty="0">
                          <a:solidFill>
                            <a:schemeClr val="tx1"/>
                          </a:solidFill>
                        </a:rPr>
                        <a:t>16,7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2647">
                <a:tc>
                  <a:txBody>
                    <a:bodyPr/>
                    <a:lstStyle/>
                    <a:p>
                      <a:pPr algn="ctr"/>
                      <a:r>
                        <a:rPr lang="tr-TR" sz="1600" b="0" dirty="0">
                          <a:solidFill>
                            <a:schemeClr val="tx1"/>
                          </a:solidFill>
                        </a:rPr>
                        <a:t>23,4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2647">
                <a:tc>
                  <a:txBody>
                    <a:bodyPr/>
                    <a:lstStyle/>
                    <a:p>
                      <a:pPr algn="ctr"/>
                      <a:r>
                        <a:rPr lang="tr-TR" sz="1600" b="0" dirty="0">
                          <a:solidFill>
                            <a:schemeClr val="tx1"/>
                          </a:solidFill>
                        </a:rPr>
                        <a:t>10,2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2647">
                <a:tc>
                  <a:txBody>
                    <a:bodyPr/>
                    <a:lstStyle/>
                    <a:p>
                      <a:pPr algn="ctr"/>
                      <a:r>
                        <a:rPr lang="tr-TR" sz="1600" b="0" dirty="0">
                          <a:solidFill>
                            <a:schemeClr val="tx1"/>
                          </a:solidFill>
                        </a:rPr>
                        <a:t>8,2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12 Metin kutusu">
            <a:extLst>
              <a:ext uri="{FF2B5EF4-FFF2-40B4-BE49-F238E27FC236}">
                <a16:creationId xmlns:a16="http://schemas.microsoft.com/office/drawing/2014/main" id="{DC0BBF58-F802-EE4E-9D97-AB0AC3C8FD61}"/>
              </a:ext>
            </a:extLst>
          </p:cNvPr>
          <p:cNvSpPr txBox="1"/>
          <p:nvPr/>
        </p:nvSpPr>
        <p:spPr>
          <a:xfrm>
            <a:off x="9700778" y="6145233"/>
            <a:ext cx="1251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r-TR" sz="800" b="1" dirty="0">
                <a:solidFill>
                  <a:srgbClr val="FF0000"/>
                </a:solidFill>
                <a:latin typeface="Verdana"/>
              </a:rPr>
              <a:t>«İsterim» yanıtını verenler</a:t>
            </a:r>
          </a:p>
          <a:p>
            <a:pPr algn="ctr">
              <a:defRPr/>
            </a:pPr>
            <a:r>
              <a:rPr lang="tr-TR" sz="800" b="1" dirty="0">
                <a:solidFill>
                  <a:srgbClr val="FF0000"/>
                </a:solidFill>
                <a:latin typeface="Verdana"/>
              </a:rPr>
              <a:t>2017 (%)</a:t>
            </a:r>
          </a:p>
        </p:txBody>
      </p:sp>
      <p:pic>
        <p:nvPicPr>
          <p:cNvPr id="11" name="Picture 10" descr="beyaz logo küçük">
            <a:extLst>
              <a:ext uri="{FF2B5EF4-FFF2-40B4-BE49-F238E27FC236}">
                <a16:creationId xmlns:a16="http://schemas.microsoft.com/office/drawing/2014/main" id="{BABAE0CF-B580-3E49-8ADA-E704F75C4B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25 Metin kutusu">
            <a:extLst>
              <a:ext uri="{FF2B5EF4-FFF2-40B4-BE49-F238E27FC236}">
                <a16:creationId xmlns:a16="http://schemas.microsoft.com/office/drawing/2014/main" id="{861B45A6-D20A-1A40-B393-BB485258837F}"/>
              </a:ext>
            </a:extLst>
          </p:cNvPr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Sosyo-Kültürel Göstergeler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(8) </a:t>
            </a:r>
          </a:p>
        </p:txBody>
      </p:sp>
    </p:spTree>
    <p:extLst>
      <p:ext uri="{BB962C8B-B14F-4D97-AF65-F5344CB8AC3E}">
        <p14:creationId xmlns:p14="http://schemas.microsoft.com/office/powerpoint/2010/main" val="159701706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2 Metin kutusu">
            <a:extLst>
              <a:ext uri="{FF2B5EF4-FFF2-40B4-BE49-F238E27FC236}">
                <a16:creationId xmlns:a16="http://schemas.microsoft.com/office/drawing/2014/main" id="{5A600670-48ED-2248-813F-B5D290948EE6}"/>
              </a:ext>
            </a:extLst>
          </p:cNvPr>
          <p:cNvSpPr txBox="1"/>
          <p:nvPr/>
        </p:nvSpPr>
        <p:spPr>
          <a:xfrm>
            <a:off x="0" y="148468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r-TR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Dini Kimliklere Göre Kamuoyunun Farklı Kimliklerle ‘Komşu Olma’ İsteği</a:t>
            </a:r>
          </a:p>
          <a:p>
            <a:pPr algn="ctr">
              <a:defRPr/>
            </a:pPr>
            <a:r>
              <a:rPr lang="tr-TR" sz="1600" i="1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Lütfen kartta görmüş olduğunuz kişilerle komşu olmak isteyip, istemediğinizi belirtiniz.</a:t>
            </a:r>
          </a:p>
        </p:txBody>
      </p:sp>
      <p:graphicFrame>
        <p:nvGraphicFramePr>
          <p:cNvPr id="3" name="Grafik 33">
            <a:extLst>
              <a:ext uri="{FF2B5EF4-FFF2-40B4-BE49-F238E27FC236}">
                <a16:creationId xmlns:a16="http://schemas.microsoft.com/office/drawing/2014/main" id="{6EBDABCE-9F6E-504F-874B-6310767D29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1398131"/>
              </p:ext>
            </p:extLst>
          </p:nvPr>
        </p:nvGraphicFramePr>
        <p:xfrm>
          <a:off x="429260" y="2156744"/>
          <a:ext cx="10160000" cy="4738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Metin kutusu 1">
            <a:extLst>
              <a:ext uri="{FF2B5EF4-FFF2-40B4-BE49-F238E27FC236}">
                <a16:creationId xmlns:a16="http://schemas.microsoft.com/office/drawing/2014/main" id="{72774FD9-50FB-BB48-8737-3201F7441F6E}"/>
              </a:ext>
            </a:extLst>
          </p:cNvPr>
          <p:cNvSpPr txBox="1"/>
          <p:nvPr/>
        </p:nvSpPr>
        <p:spPr>
          <a:xfrm>
            <a:off x="68053" y="6555505"/>
            <a:ext cx="649537" cy="20005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defRPr/>
            </a:pPr>
            <a:r>
              <a:rPr lang="tr-TR" sz="700">
                <a:solidFill>
                  <a:srgbClr val="000000"/>
                </a:solidFill>
                <a:latin typeface="Verdana"/>
              </a:rPr>
              <a:t>Baz: 1000</a:t>
            </a:r>
          </a:p>
        </p:txBody>
      </p:sp>
      <p:graphicFrame>
        <p:nvGraphicFramePr>
          <p:cNvPr id="6" name="Tablo 6">
            <a:extLst>
              <a:ext uri="{FF2B5EF4-FFF2-40B4-BE49-F238E27FC236}">
                <a16:creationId xmlns:a16="http://schemas.microsoft.com/office/drawing/2014/main" id="{DBC6AAFB-CC6B-044E-A1EF-C14FD86C7A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02944"/>
              </p:ext>
            </p:extLst>
          </p:nvPr>
        </p:nvGraphicFramePr>
        <p:xfrm>
          <a:off x="10493130" y="2265871"/>
          <a:ext cx="581530" cy="4163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3872"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>
                          <a:solidFill>
                            <a:schemeClr val="tx1"/>
                          </a:solidFill>
                        </a:rPr>
                        <a:t>32,6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872"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>
                          <a:solidFill>
                            <a:schemeClr val="tx1"/>
                          </a:solidFill>
                        </a:rPr>
                        <a:t>24,6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872"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>
                          <a:solidFill>
                            <a:schemeClr val="tx1"/>
                          </a:solidFill>
                        </a:rPr>
                        <a:t>17,4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872"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>
                          <a:solidFill>
                            <a:schemeClr val="tx1"/>
                          </a:solidFill>
                        </a:rPr>
                        <a:t>22,2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872"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>
                          <a:solidFill>
                            <a:schemeClr val="tx1"/>
                          </a:solidFill>
                        </a:rPr>
                        <a:t>13,3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3872"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>
                          <a:solidFill>
                            <a:schemeClr val="tx1"/>
                          </a:solidFill>
                        </a:rPr>
                        <a:t>13,3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" name="Picture 6" descr="beyaz logo küçük">
            <a:extLst>
              <a:ext uri="{FF2B5EF4-FFF2-40B4-BE49-F238E27FC236}">
                <a16:creationId xmlns:a16="http://schemas.microsoft.com/office/drawing/2014/main" id="{7446060F-EDA1-4744-B876-77D9AE2B68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25 Metin kutusu">
            <a:extLst>
              <a:ext uri="{FF2B5EF4-FFF2-40B4-BE49-F238E27FC236}">
                <a16:creationId xmlns:a16="http://schemas.microsoft.com/office/drawing/2014/main" id="{C2FE9D97-2AC3-9541-85BE-7484EFDB14AF}"/>
              </a:ext>
            </a:extLst>
          </p:cNvPr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Sosyo-Kültürel Göstergeler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(9) </a:t>
            </a:r>
          </a:p>
        </p:txBody>
      </p:sp>
      <p:sp>
        <p:nvSpPr>
          <p:cNvPr id="5" name="12 Metin kutusu">
            <a:extLst>
              <a:ext uri="{FF2B5EF4-FFF2-40B4-BE49-F238E27FC236}">
                <a16:creationId xmlns:a16="http://schemas.microsoft.com/office/drawing/2014/main" id="{7BCDD2BF-3B6A-9446-A08C-097FE934BD16}"/>
              </a:ext>
            </a:extLst>
          </p:cNvPr>
          <p:cNvSpPr txBox="1"/>
          <p:nvPr/>
        </p:nvSpPr>
        <p:spPr>
          <a:xfrm>
            <a:off x="10189930" y="6324673"/>
            <a:ext cx="1187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r-TR" sz="800" b="1" dirty="0">
                <a:solidFill>
                  <a:srgbClr val="FF0000"/>
                </a:solidFill>
                <a:latin typeface="Verdana"/>
              </a:rPr>
              <a:t>«İsterim» yanıtını verenler</a:t>
            </a:r>
          </a:p>
          <a:p>
            <a:pPr algn="ctr">
              <a:defRPr/>
            </a:pPr>
            <a:r>
              <a:rPr lang="tr-TR" sz="800" b="1" dirty="0">
                <a:solidFill>
                  <a:srgbClr val="FF0000"/>
                </a:solidFill>
                <a:latin typeface="Verdana"/>
              </a:rPr>
              <a:t>2017 (%)</a:t>
            </a:r>
          </a:p>
        </p:txBody>
      </p:sp>
    </p:spTree>
    <p:extLst>
      <p:ext uri="{BB962C8B-B14F-4D97-AF65-F5344CB8AC3E}">
        <p14:creationId xmlns:p14="http://schemas.microsoft.com/office/powerpoint/2010/main" val="318668507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2 Metin kutusu">
            <a:extLst>
              <a:ext uri="{FF2B5EF4-FFF2-40B4-BE49-F238E27FC236}">
                <a16:creationId xmlns:a16="http://schemas.microsoft.com/office/drawing/2014/main" id="{48F742D6-83E6-6644-A483-ECA3DE4625B0}"/>
              </a:ext>
            </a:extLst>
          </p:cNvPr>
          <p:cNvSpPr txBox="1"/>
          <p:nvPr/>
        </p:nvSpPr>
        <p:spPr>
          <a:xfrm>
            <a:off x="0" y="148938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r-TR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Sosyal Kimliklere Göre Kamuoyunun Farklı Kimliklerle ‘Komşu Olma’ İsteği</a:t>
            </a:r>
          </a:p>
          <a:p>
            <a:pPr algn="ctr">
              <a:defRPr/>
            </a:pPr>
            <a:r>
              <a:rPr lang="tr-TR" sz="1600" i="1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Lütfen kartta görmüş olduğunuz kişilerle komşu olmak isteyip, istemediğinizi belirtiniz.</a:t>
            </a:r>
          </a:p>
        </p:txBody>
      </p:sp>
      <p:graphicFrame>
        <p:nvGraphicFramePr>
          <p:cNvPr id="3" name="Grafik 33">
            <a:extLst>
              <a:ext uri="{FF2B5EF4-FFF2-40B4-BE49-F238E27FC236}">
                <a16:creationId xmlns:a16="http://schemas.microsoft.com/office/drawing/2014/main" id="{4CB77457-52F0-D249-AC9A-B9A4655CC1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203900"/>
              </p:ext>
            </p:extLst>
          </p:nvPr>
        </p:nvGraphicFramePr>
        <p:xfrm>
          <a:off x="0" y="2114578"/>
          <a:ext cx="10248932" cy="4595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Metin kutusu 1">
            <a:extLst>
              <a:ext uri="{FF2B5EF4-FFF2-40B4-BE49-F238E27FC236}">
                <a16:creationId xmlns:a16="http://schemas.microsoft.com/office/drawing/2014/main" id="{5FF05C08-3461-174C-9DB2-DE714A95A1DA}"/>
              </a:ext>
            </a:extLst>
          </p:cNvPr>
          <p:cNvSpPr txBox="1"/>
          <p:nvPr/>
        </p:nvSpPr>
        <p:spPr>
          <a:xfrm>
            <a:off x="11319798" y="6627168"/>
            <a:ext cx="704040" cy="2308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defRPr/>
            </a:pPr>
            <a:r>
              <a:rPr lang="tr-TR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Baz: 1000</a:t>
            </a:r>
          </a:p>
        </p:txBody>
      </p:sp>
      <p:sp>
        <p:nvSpPr>
          <p:cNvPr id="5" name="12 Metin kutusu">
            <a:extLst>
              <a:ext uri="{FF2B5EF4-FFF2-40B4-BE49-F238E27FC236}">
                <a16:creationId xmlns:a16="http://schemas.microsoft.com/office/drawing/2014/main" id="{B41A174B-D5C2-0E44-B288-5855853BEECA}"/>
              </a:ext>
            </a:extLst>
          </p:cNvPr>
          <p:cNvSpPr txBox="1"/>
          <p:nvPr/>
        </p:nvSpPr>
        <p:spPr>
          <a:xfrm>
            <a:off x="9918022" y="6241379"/>
            <a:ext cx="1151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r-TR" sz="800" b="1" dirty="0">
                <a:solidFill>
                  <a:srgbClr val="FF0000"/>
                </a:solidFill>
                <a:latin typeface="Verdana"/>
              </a:rPr>
              <a:t>«İsterim» yanıtını verenler</a:t>
            </a:r>
          </a:p>
          <a:p>
            <a:pPr algn="ctr">
              <a:defRPr/>
            </a:pPr>
            <a:r>
              <a:rPr lang="tr-TR" sz="800" b="1" dirty="0">
                <a:solidFill>
                  <a:srgbClr val="FF0000"/>
                </a:solidFill>
                <a:latin typeface="Verdana"/>
              </a:rPr>
              <a:t>2017 (%)</a:t>
            </a:r>
          </a:p>
        </p:txBody>
      </p:sp>
      <p:graphicFrame>
        <p:nvGraphicFramePr>
          <p:cNvPr id="6" name="Tablo 6">
            <a:extLst>
              <a:ext uri="{FF2B5EF4-FFF2-40B4-BE49-F238E27FC236}">
                <a16:creationId xmlns:a16="http://schemas.microsoft.com/office/drawing/2014/main" id="{343B6D55-B5FF-6B43-974D-248C7CE517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400255"/>
              </p:ext>
            </p:extLst>
          </p:nvPr>
        </p:nvGraphicFramePr>
        <p:xfrm>
          <a:off x="10202835" y="2326501"/>
          <a:ext cx="581530" cy="3843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4386"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>
                          <a:solidFill>
                            <a:schemeClr val="tx1"/>
                          </a:solidFill>
                        </a:rPr>
                        <a:t>22,0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386"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386"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386"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>
                          <a:solidFill>
                            <a:schemeClr val="tx1"/>
                          </a:solidFill>
                        </a:rPr>
                        <a:t>16,0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386"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>
                          <a:solidFill>
                            <a:schemeClr val="tx1"/>
                          </a:solidFill>
                        </a:rPr>
                        <a:t>12,0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386"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>
                          <a:solidFill>
                            <a:schemeClr val="tx1"/>
                          </a:solidFill>
                        </a:rPr>
                        <a:t>15,0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386"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>
                          <a:solidFill>
                            <a:schemeClr val="tx1"/>
                          </a:solidFill>
                        </a:rPr>
                        <a:t>7,3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386"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>
                          <a:solidFill>
                            <a:schemeClr val="tx1"/>
                          </a:solidFill>
                        </a:rPr>
                        <a:t>8,8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386"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>
                          <a:solidFill>
                            <a:schemeClr val="tx1"/>
                          </a:solidFill>
                        </a:rPr>
                        <a:t>7,0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386"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>
                          <a:solidFill>
                            <a:schemeClr val="tx1"/>
                          </a:solidFill>
                        </a:rPr>
                        <a:t>3,8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7" name="Picture 6" descr="beyaz logo küçük">
            <a:extLst>
              <a:ext uri="{FF2B5EF4-FFF2-40B4-BE49-F238E27FC236}">
                <a16:creationId xmlns:a16="http://schemas.microsoft.com/office/drawing/2014/main" id="{8DFBC92D-CD75-974B-B3BB-20A94FADD7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25 Metin kutusu">
            <a:extLst>
              <a:ext uri="{FF2B5EF4-FFF2-40B4-BE49-F238E27FC236}">
                <a16:creationId xmlns:a16="http://schemas.microsoft.com/office/drawing/2014/main" id="{2417B5BB-F36C-B548-ADA9-50DAE3BF04D0}"/>
              </a:ext>
            </a:extLst>
          </p:cNvPr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Sosyo-Kültürel Göstergeler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(10) </a:t>
            </a:r>
          </a:p>
        </p:txBody>
      </p:sp>
    </p:spTree>
    <p:extLst>
      <p:ext uri="{BB962C8B-B14F-4D97-AF65-F5344CB8AC3E}">
        <p14:creationId xmlns:p14="http://schemas.microsoft.com/office/powerpoint/2010/main" val="205704529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5 Metin kutusu"/>
          <p:cNvSpPr txBox="1"/>
          <p:nvPr/>
        </p:nvSpPr>
        <p:spPr>
          <a:xfrm>
            <a:off x="0" y="1175545"/>
            <a:ext cx="12192000" cy="709924"/>
          </a:xfrm>
          <a:prstGeom prst="rect">
            <a:avLst/>
          </a:prstGeom>
          <a:noFill/>
        </p:spPr>
        <p:txBody>
          <a:bodyPr wrap="square" lIns="93458" tIns="46729" rIns="93458" bIns="46729" rtlCol="0">
            <a:spAutoFit/>
          </a:bodyPr>
          <a:lstStyle/>
          <a:p>
            <a:pPr algn="ctr"/>
            <a:r>
              <a:rPr lang="tr-TR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Bireylerin Çocuğunun Evlenmesini İstemediği Kişiler</a:t>
            </a:r>
          </a:p>
          <a:p>
            <a:pPr algn="ctr"/>
            <a:r>
              <a:rPr lang="tr-TR" sz="16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Lütfen karta bakarak çocuğunuzun kiminle evlenmesini istemediğinizi belirtebilir misiniz?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7048500" y="6437434"/>
            <a:ext cx="91841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1000">
                <a:latin typeface="Arial" charset="0"/>
                <a:ea typeface="Arial" charset="0"/>
                <a:cs typeface="Arial" charset="0"/>
              </a:rPr>
              <a:t>Baz: 1000</a:t>
            </a:r>
          </a:p>
        </p:txBody>
      </p:sp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88E1BEB7-7EED-9645-8F02-40B68377C9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089512"/>
              </p:ext>
            </p:extLst>
          </p:nvPr>
        </p:nvGraphicFramePr>
        <p:xfrm>
          <a:off x="4023051" y="1800830"/>
          <a:ext cx="4971521" cy="4730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Metin kutusu 21">
            <a:extLst>
              <a:ext uri="{FF2B5EF4-FFF2-40B4-BE49-F238E27FC236}">
                <a16:creationId xmlns:a16="http://schemas.microsoft.com/office/drawing/2014/main" id="{C25B31CE-BE4C-2E49-8F3C-8B0FECA4496D}"/>
              </a:ext>
            </a:extLst>
          </p:cNvPr>
          <p:cNvSpPr txBox="1"/>
          <p:nvPr/>
        </p:nvSpPr>
        <p:spPr>
          <a:xfrm>
            <a:off x="7840960" y="4965399"/>
            <a:ext cx="15478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600" dirty="0">
                <a:latin typeface="+mn-lt"/>
              </a:rPr>
              <a:t>‘Hiçbiri ile evlenmesini istemem’: </a:t>
            </a:r>
            <a:r>
              <a:rPr lang="tr-TR" sz="1600" b="1" dirty="0">
                <a:latin typeface="+mn-lt"/>
              </a:rPr>
              <a:t>%21,6</a:t>
            </a:r>
          </a:p>
        </p:txBody>
      </p:sp>
      <p:pic>
        <p:nvPicPr>
          <p:cNvPr id="13" name="Picture 12" descr="beyaz logo küçük">
            <a:extLst>
              <a:ext uri="{FF2B5EF4-FFF2-40B4-BE49-F238E27FC236}">
                <a16:creationId xmlns:a16="http://schemas.microsoft.com/office/drawing/2014/main" id="{75B5037A-A2AD-D243-B105-1E7F1A751C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25 Metin kutusu">
            <a:extLst>
              <a:ext uri="{FF2B5EF4-FFF2-40B4-BE49-F238E27FC236}">
                <a16:creationId xmlns:a16="http://schemas.microsoft.com/office/drawing/2014/main" id="{C9BC8AC1-5E5B-6047-A66B-49B87C2BB67C}"/>
              </a:ext>
            </a:extLst>
          </p:cNvPr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Sosyo-Kültürel Göstergeler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(11) </a:t>
            </a:r>
          </a:p>
        </p:txBody>
      </p:sp>
    </p:spTree>
    <p:extLst>
      <p:ext uri="{BB962C8B-B14F-4D97-AF65-F5344CB8AC3E}">
        <p14:creationId xmlns:p14="http://schemas.microsoft.com/office/powerpoint/2010/main" val="906099448"/>
      </p:ext>
    </p:extLst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5FDAAF45-BD6F-6E4D-9B8F-60B00592A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93783"/>
            <a:ext cx="1219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Türkiye’de Demokrasi</a:t>
            </a:r>
          </a:p>
          <a:p>
            <a:pPr algn="ctr">
              <a:defRPr/>
            </a:pPr>
            <a:r>
              <a:rPr lang="tr-TR" sz="16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Türkiye’de demokrasinin durumuyla ilgili size kartta göstereceğim tespitlerden hangisine katılıyorsunuz?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FAD9BF3-C421-1C4C-ACC5-4DA3760D07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0811793"/>
              </p:ext>
            </p:extLst>
          </p:nvPr>
        </p:nvGraphicFramePr>
        <p:xfrm>
          <a:off x="2612936" y="1914722"/>
          <a:ext cx="5902414" cy="4862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17 Tablo">
            <a:extLst>
              <a:ext uri="{FF2B5EF4-FFF2-40B4-BE49-F238E27FC236}">
                <a16:creationId xmlns:a16="http://schemas.microsoft.com/office/drawing/2014/main" id="{0BB748BF-05CC-6244-ACFC-26A44773A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258133"/>
              </p:ext>
            </p:extLst>
          </p:nvPr>
        </p:nvGraphicFramePr>
        <p:xfrm>
          <a:off x="194925" y="6396186"/>
          <a:ext cx="1395916" cy="232410"/>
        </p:xfrm>
        <a:graphic>
          <a:graphicData uri="http://schemas.openxmlformats.org/drawingml/2006/table">
            <a:tbl>
              <a:tblPr/>
              <a:tblGrid>
                <a:gridCol w="348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8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8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8013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13">
                <a:tc vMerge="1"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4" descr="beyaz logo küçük">
            <a:extLst>
              <a:ext uri="{FF2B5EF4-FFF2-40B4-BE49-F238E27FC236}">
                <a16:creationId xmlns:a16="http://schemas.microsoft.com/office/drawing/2014/main" id="{522B4F6D-08A7-EF41-839C-A172A7916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25 Metin kutusu">
            <a:extLst>
              <a:ext uri="{FF2B5EF4-FFF2-40B4-BE49-F238E27FC236}">
                <a16:creationId xmlns:a16="http://schemas.microsoft.com/office/drawing/2014/main" id="{F4C706C0-7C26-8343-AB9A-4D678F2A51F8}"/>
              </a:ext>
            </a:extLst>
          </p:cNvPr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Sosyo-Kültürel Göstergeler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(12) </a:t>
            </a:r>
          </a:p>
        </p:txBody>
      </p:sp>
    </p:spTree>
    <p:extLst>
      <p:ext uri="{BB962C8B-B14F-4D97-AF65-F5344CB8AC3E}">
        <p14:creationId xmlns:p14="http://schemas.microsoft.com/office/powerpoint/2010/main" val="332703814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BB31C23B-02FC-A34A-AD3C-F4F6CCD47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60669"/>
            <a:ext cx="1219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Medya ve Demokrasi</a:t>
            </a:r>
          </a:p>
        </p:txBody>
      </p:sp>
      <p:graphicFrame>
        <p:nvGraphicFramePr>
          <p:cNvPr id="3" name="Object 4">
            <a:extLst>
              <a:ext uri="{FF2B5EF4-FFF2-40B4-BE49-F238E27FC236}">
                <a16:creationId xmlns:a16="http://schemas.microsoft.com/office/drawing/2014/main" id="{38D52CF6-C3A6-9044-AAC6-C72F417AD3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609952"/>
              </p:ext>
            </p:extLst>
          </p:nvPr>
        </p:nvGraphicFramePr>
        <p:xfrm>
          <a:off x="2152327" y="1775642"/>
          <a:ext cx="8037111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19 Düz Bağlayıcı">
            <a:extLst>
              <a:ext uri="{FF2B5EF4-FFF2-40B4-BE49-F238E27FC236}">
                <a16:creationId xmlns:a16="http://schemas.microsoft.com/office/drawing/2014/main" id="{B7431721-EEF3-EB4F-A048-B21FC797BE0D}"/>
              </a:ext>
            </a:extLst>
          </p:cNvPr>
          <p:cNvCxnSpPr/>
          <p:nvPr/>
        </p:nvCxnSpPr>
        <p:spPr>
          <a:xfrm>
            <a:off x="7048872" y="1963319"/>
            <a:ext cx="0" cy="385200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26 Metin kutusu">
            <a:extLst>
              <a:ext uri="{FF2B5EF4-FFF2-40B4-BE49-F238E27FC236}">
                <a16:creationId xmlns:a16="http://schemas.microsoft.com/office/drawing/2014/main" id="{4DBFA42D-7AF9-9642-AACE-57E2761EF099}"/>
              </a:ext>
            </a:extLst>
          </p:cNvPr>
          <p:cNvSpPr txBox="1"/>
          <p:nvPr/>
        </p:nvSpPr>
        <p:spPr>
          <a:xfrm>
            <a:off x="5104656" y="1667920"/>
            <a:ext cx="19333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900" b="1" kern="0" dirty="0" err="1">
                <a:solidFill>
                  <a:srgbClr val="FF0000"/>
                </a:solidFill>
                <a:latin typeface="Verdana"/>
              </a:rPr>
              <a:t>Mean</a:t>
            </a:r>
            <a:r>
              <a:rPr lang="tr-TR" sz="900" b="1" kern="0" dirty="0">
                <a:solidFill>
                  <a:srgbClr val="FF0000"/>
                </a:solidFill>
                <a:latin typeface="Verdana"/>
              </a:rPr>
              <a:t> </a:t>
            </a:r>
            <a:r>
              <a:rPr lang="tr-TR" sz="900" b="1" kern="0" dirty="0" err="1">
                <a:solidFill>
                  <a:srgbClr val="FF0000"/>
                </a:solidFill>
                <a:latin typeface="Verdana"/>
              </a:rPr>
              <a:t>Line</a:t>
            </a:r>
            <a:r>
              <a:rPr lang="tr-TR" sz="900" b="1" kern="0" dirty="0">
                <a:solidFill>
                  <a:srgbClr val="FF0000"/>
                </a:solidFill>
                <a:latin typeface="Verdana"/>
              </a:rPr>
              <a:t> 2018: %37,8</a:t>
            </a:r>
          </a:p>
        </p:txBody>
      </p:sp>
      <p:graphicFrame>
        <p:nvGraphicFramePr>
          <p:cNvPr id="6" name="14 Tablo">
            <a:extLst>
              <a:ext uri="{FF2B5EF4-FFF2-40B4-BE49-F238E27FC236}">
                <a16:creationId xmlns:a16="http://schemas.microsoft.com/office/drawing/2014/main" id="{6A1C8B5C-AF64-B54E-9084-C950696E21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997148"/>
              </p:ext>
            </p:extLst>
          </p:nvPr>
        </p:nvGraphicFramePr>
        <p:xfrm>
          <a:off x="10189439" y="1415606"/>
          <a:ext cx="635000" cy="4399720"/>
        </p:xfrm>
        <a:graphic>
          <a:graphicData uri="http://schemas.openxmlformats.org/drawingml/2006/table">
            <a:tbl>
              <a:tblPr/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1798"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1" i="0" u="none" strike="noStrike" dirty="0">
                          <a:latin typeface="+mj-lt"/>
                        </a:rPr>
                        <a:t>Pozitif Değerlendirme Toplamı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32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effectLst/>
                          <a:latin typeface="+mn-lt"/>
                        </a:rPr>
                        <a:t>38,3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32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effectLst/>
                          <a:latin typeface="+mn-lt"/>
                        </a:rPr>
                        <a:t>48,0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32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effectLst/>
                          <a:latin typeface="+mn-lt"/>
                        </a:rPr>
                        <a:t>46,2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32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effectLst/>
                          <a:latin typeface="+mn-lt"/>
                        </a:rPr>
                        <a:t>43,5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32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effectLst/>
                          <a:latin typeface="+mn-lt"/>
                        </a:rPr>
                        <a:t>34,3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32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effectLst/>
                          <a:latin typeface="+mn-lt"/>
                        </a:rPr>
                        <a:t>34,0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932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effectLst/>
                          <a:latin typeface="+mn-lt"/>
                        </a:rPr>
                        <a:t>37,7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932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effectLst/>
                          <a:latin typeface="+mn-lt"/>
                        </a:rPr>
                        <a:t>45,1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932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effectLst/>
                          <a:latin typeface="+mn-lt"/>
                        </a:rPr>
                        <a:t>34,8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932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effectLst/>
                          <a:latin typeface="+mn-lt"/>
                        </a:rPr>
                        <a:t>40,3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932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effectLst/>
                          <a:latin typeface="+mn-lt"/>
                        </a:rPr>
                        <a:t>24,6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932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effectLst/>
                          <a:latin typeface="+mn-lt"/>
                        </a:rPr>
                        <a:t>38,5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932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effectLst/>
                          <a:latin typeface="+mn-lt"/>
                        </a:rPr>
                        <a:t>37,5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932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effectLst/>
                          <a:latin typeface="+mn-lt"/>
                        </a:rPr>
                        <a:t>47,2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932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effectLst/>
                          <a:latin typeface="+mn-lt"/>
                        </a:rPr>
                        <a:t>41,1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932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effectLst/>
                          <a:latin typeface="+mn-lt"/>
                        </a:rPr>
                        <a:t>41,0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932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effectLst/>
                          <a:latin typeface="+mn-lt"/>
                        </a:rPr>
                        <a:t>27,5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932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effectLst/>
                          <a:latin typeface="+mn-lt"/>
                        </a:rPr>
                        <a:t>30,8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cxnSp>
        <p:nvCxnSpPr>
          <p:cNvPr id="7" name="17 Düz Bağlayıcı">
            <a:extLst>
              <a:ext uri="{FF2B5EF4-FFF2-40B4-BE49-F238E27FC236}">
                <a16:creationId xmlns:a16="http://schemas.microsoft.com/office/drawing/2014/main" id="{AB078A4A-7135-1548-B61C-6D2A81AA50E8}"/>
              </a:ext>
            </a:extLst>
          </p:cNvPr>
          <p:cNvCxnSpPr/>
          <p:nvPr/>
        </p:nvCxnSpPr>
        <p:spPr bwMode="auto">
          <a:xfrm>
            <a:off x="2623544" y="3219130"/>
            <a:ext cx="8172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18 Düz Bağlayıcı">
            <a:extLst>
              <a:ext uri="{FF2B5EF4-FFF2-40B4-BE49-F238E27FC236}">
                <a16:creationId xmlns:a16="http://schemas.microsoft.com/office/drawing/2014/main" id="{8EC1D6CA-E2E5-E14D-B822-C53FD440D4C2}"/>
              </a:ext>
            </a:extLst>
          </p:cNvPr>
          <p:cNvCxnSpPr/>
          <p:nvPr/>
        </p:nvCxnSpPr>
        <p:spPr bwMode="auto">
          <a:xfrm>
            <a:off x="2623544" y="4539820"/>
            <a:ext cx="8172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9" name="17 Tablo">
            <a:extLst>
              <a:ext uri="{FF2B5EF4-FFF2-40B4-BE49-F238E27FC236}">
                <a16:creationId xmlns:a16="http://schemas.microsoft.com/office/drawing/2014/main" id="{683A8F19-694F-3843-94F6-D2DC744CD3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049624"/>
              </p:ext>
            </p:extLst>
          </p:nvPr>
        </p:nvGraphicFramePr>
        <p:xfrm>
          <a:off x="194925" y="6312146"/>
          <a:ext cx="1827966" cy="368950"/>
        </p:xfrm>
        <a:graphic>
          <a:graphicData uri="http://schemas.openxmlformats.org/drawingml/2006/table">
            <a:tbl>
              <a:tblPr/>
              <a:tblGrid>
                <a:gridCol w="261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1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11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11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11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611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84475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475">
                <a:tc vMerge="1"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0" name="19 Düz Bağlayıcı">
            <a:extLst>
              <a:ext uri="{FF2B5EF4-FFF2-40B4-BE49-F238E27FC236}">
                <a16:creationId xmlns:a16="http://schemas.microsoft.com/office/drawing/2014/main" id="{399C805D-1511-FF43-BDE5-81066B2EB30C}"/>
              </a:ext>
            </a:extLst>
          </p:cNvPr>
          <p:cNvCxnSpPr/>
          <p:nvPr/>
        </p:nvCxnSpPr>
        <p:spPr>
          <a:xfrm>
            <a:off x="6538030" y="1966060"/>
            <a:ext cx="0" cy="385200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26 Metin kutusu">
            <a:extLst>
              <a:ext uri="{FF2B5EF4-FFF2-40B4-BE49-F238E27FC236}">
                <a16:creationId xmlns:a16="http://schemas.microsoft.com/office/drawing/2014/main" id="{5FBC4952-4EE8-8C41-B8BC-67519B911D20}"/>
              </a:ext>
            </a:extLst>
          </p:cNvPr>
          <p:cNvSpPr txBox="1"/>
          <p:nvPr/>
        </p:nvSpPr>
        <p:spPr>
          <a:xfrm>
            <a:off x="6832848" y="1667920"/>
            <a:ext cx="19333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900" b="1" kern="0" dirty="0">
                <a:latin typeface="Verdana"/>
              </a:rPr>
              <a:t>Mean </a:t>
            </a:r>
            <a:r>
              <a:rPr lang="tr-TR" sz="900" b="1" kern="0" dirty="0" err="1">
                <a:latin typeface="Verdana"/>
              </a:rPr>
              <a:t>Line</a:t>
            </a:r>
            <a:r>
              <a:rPr lang="tr-TR" sz="900" b="1" kern="0" dirty="0">
                <a:latin typeface="Verdana"/>
              </a:rPr>
              <a:t> 2017: %46,8</a:t>
            </a:r>
          </a:p>
        </p:txBody>
      </p:sp>
      <p:graphicFrame>
        <p:nvGraphicFramePr>
          <p:cNvPr id="12" name="16 Tablo">
            <a:extLst>
              <a:ext uri="{FF2B5EF4-FFF2-40B4-BE49-F238E27FC236}">
                <a16:creationId xmlns:a16="http://schemas.microsoft.com/office/drawing/2014/main" id="{0DD45D3D-A0DD-D84C-8F2E-058A3CCE2A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363146"/>
              </p:ext>
            </p:extLst>
          </p:nvPr>
        </p:nvGraphicFramePr>
        <p:xfrm>
          <a:off x="2295187" y="1847650"/>
          <a:ext cx="919163" cy="3888433"/>
        </p:xfrm>
        <a:graphic>
          <a:graphicData uri="http://schemas.openxmlformats.org/drawingml/2006/table">
            <a:tbl>
              <a:tblPr/>
              <a:tblGrid>
                <a:gridCol w="919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29940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1" i="0" u="none" strike="noStrike" dirty="0">
                          <a:latin typeface="+mj-lt"/>
                        </a:rPr>
                        <a:t>Türkiye </a:t>
                      </a:r>
                    </a:p>
                    <a:p>
                      <a:pPr algn="r" fontAlgn="b"/>
                      <a:r>
                        <a:rPr lang="tr-TR" sz="1000" b="1" i="0" u="none" strike="noStrike" dirty="0">
                          <a:latin typeface="+mj-lt"/>
                        </a:rPr>
                        <a:t>demokratik </a:t>
                      </a:r>
                    </a:p>
                    <a:p>
                      <a:pPr algn="r" fontAlgn="b"/>
                      <a:r>
                        <a:rPr lang="tr-TR" sz="1000" b="1" i="0" u="none" strike="noStrike" dirty="0">
                          <a:latin typeface="+mj-lt"/>
                        </a:rPr>
                        <a:t>bir ülkedir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8900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1" i="0" u="none" strike="noStrike" dirty="0">
                          <a:latin typeface="+mj-lt"/>
                        </a:rPr>
                        <a:t>Türkiye’de basın özgürdür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9593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Türkiye’de </a:t>
                      </a:r>
                    </a:p>
                    <a:p>
                      <a:pPr algn="r" fontAlgn="b"/>
                      <a:r>
                        <a:rPr lang="tr-TR" sz="10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düşünce </a:t>
                      </a:r>
                    </a:p>
                    <a:p>
                      <a:pPr algn="r" fontAlgn="b"/>
                      <a:r>
                        <a:rPr lang="tr-TR" sz="10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özgürlüğü</a:t>
                      </a:r>
                    </a:p>
                    <a:p>
                      <a:pPr algn="r" fontAlgn="b"/>
                      <a:r>
                        <a:rPr lang="tr-TR" sz="10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vardır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3" name="Picture 12" descr="beyaz logo küçük">
            <a:extLst>
              <a:ext uri="{FF2B5EF4-FFF2-40B4-BE49-F238E27FC236}">
                <a16:creationId xmlns:a16="http://schemas.microsoft.com/office/drawing/2014/main" id="{56CAE2B4-AEF4-D548-A7AB-2D148FDDF2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25 Metin kutusu">
            <a:extLst>
              <a:ext uri="{FF2B5EF4-FFF2-40B4-BE49-F238E27FC236}">
                <a16:creationId xmlns:a16="http://schemas.microsoft.com/office/drawing/2014/main" id="{4CADC872-7041-CF43-A1DC-AA012D05FECC}"/>
              </a:ext>
            </a:extLst>
          </p:cNvPr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Sosyo-Kültürel Göstergeler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(13) </a:t>
            </a:r>
          </a:p>
        </p:txBody>
      </p:sp>
    </p:spTree>
    <p:extLst>
      <p:ext uri="{BB962C8B-B14F-4D97-AF65-F5344CB8AC3E}">
        <p14:creationId xmlns:p14="http://schemas.microsoft.com/office/powerpoint/2010/main" val="171671856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id="{9ACEAC1D-C410-BE42-AD05-80927B3825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716784"/>
              </p:ext>
            </p:extLst>
          </p:nvPr>
        </p:nvGraphicFramePr>
        <p:xfrm>
          <a:off x="3009733" y="1932925"/>
          <a:ext cx="5832648" cy="4524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3009733" y="1111338"/>
            <a:ext cx="64424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algn="ctr"/>
            <a:r>
              <a:rPr lang="tr-TR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Türkiye’deki En Prestijli Meslekler</a:t>
            </a:r>
          </a:p>
          <a:p>
            <a:pPr indent="-342900" algn="ctr"/>
            <a:r>
              <a:rPr lang="tr-TR" sz="1600" i="1" dirty="0">
                <a:solidFill>
                  <a:srgbClr val="FFFFFF">
                    <a:lumMod val="50000"/>
                  </a:srgbClr>
                </a:solidFill>
                <a:latin typeface="Arial" charset="0"/>
                <a:ea typeface="Arial" charset="0"/>
                <a:cs typeface="Arial" charset="0"/>
              </a:rPr>
              <a:t>Sizce Türkiye’de en prestijli meslekler hangileridir?</a:t>
            </a: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5423393" y="6541199"/>
            <a:ext cx="792088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r-TR" sz="700">
                <a:solidFill>
                  <a:srgbClr val="000000"/>
                </a:solidFill>
                <a:latin typeface="Verdana"/>
              </a:rPr>
              <a:t>Baz: </a:t>
            </a:r>
            <a:r>
              <a:rPr lang="tr-TR" sz="700" dirty="0">
                <a:solidFill>
                  <a:srgbClr val="000000"/>
                </a:solidFill>
                <a:latin typeface="Verdana"/>
              </a:rPr>
              <a:t>1000</a:t>
            </a:r>
          </a:p>
        </p:txBody>
      </p:sp>
      <p:sp>
        <p:nvSpPr>
          <p:cNvPr id="8" name="9 Metin kutusu">
            <a:extLst>
              <a:ext uri="{FF2B5EF4-FFF2-40B4-BE49-F238E27FC236}">
                <a16:creationId xmlns:a16="http://schemas.microsoft.com/office/drawing/2014/main" id="{246F24EC-8A84-D14E-95F3-F38F8A87C8D9}"/>
              </a:ext>
            </a:extLst>
          </p:cNvPr>
          <p:cNvSpPr txBox="1"/>
          <p:nvPr/>
        </p:nvSpPr>
        <p:spPr>
          <a:xfrm>
            <a:off x="7869193" y="5173839"/>
            <a:ext cx="1313074" cy="472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800" dirty="0">
                <a:latin typeface="Arial" panose="020B0604020202020204" pitchFamily="34" charset="0"/>
                <a:cs typeface="Arial" panose="020B0604020202020204" pitchFamily="34" charset="0"/>
              </a:rPr>
              <a:t>2018 yılına göre %6,1’in altındaki değerler grafiğe dahil edilmemiştir.</a:t>
            </a:r>
          </a:p>
        </p:txBody>
      </p:sp>
      <p:pic>
        <p:nvPicPr>
          <p:cNvPr id="11" name="Picture 10" descr="beyaz logo küçük">
            <a:extLst>
              <a:ext uri="{FF2B5EF4-FFF2-40B4-BE49-F238E27FC236}">
                <a16:creationId xmlns:a16="http://schemas.microsoft.com/office/drawing/2014/main" id="{BA550814-8070-754A-AFCD-FE01AE1BC1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25 Metin kutusu">
            <a:extLst>
              <a:ext uri="{FF2B5EF4-FFF2-40B4-BE49-F238E27FC236}">
                <a16:creationId xmlns:a16="http://schemas.microsoft.com/office/drawing/2014/main" id="{072D42DD-F422-CE46-B557-939864B7A13D}"/>
              </a:ext>
            </a:extLst>
          </p:cNvPr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Sosyo-Kültürel Göstergeler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(14) </a:t>
            </a:r>
          </a:p>
        </p:txBody>
      </p:sp>
    </p:spTree>
    <p:extLst>
      <p:ext uri="{BB962C8B-B14F-4D97-AF65-F5344CB8AC3E}">
        <p14:creationId xmlns:p14="http://schemas.microsoft.com/office/powerpoint/2010/main" val="1001390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286952" y="1197234"/>
            <a:ext cx="86868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tr-TR" sz="2000" b="1" dirty="0">
              <a:solidFill>
                <a:srgbClr val="A50021"/>
              </a:solidFill>
              <a:latin typeface="Verdana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25881" y="1109389"/>
            <a:ext cx="875211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Türk Halkının Siyasi Yelpazedeki Yeri</a:t>
            </a:r>
          </a:p>
          <a:p>
            <a:pPr algn="ctr">
              <a:defRPr/>
            </a:pPr>
            <a:r>
              <a:rPr lang="tr-TR" i="1" dirty="0">
                <a:solidFill>
                  <a:srgbClr val="FFFFFF">
                    <a:lumMod val="50000"/>
                  </a:srgbClr>
                </a:solidFill>
                <a:latin typeface="Arial" charset="0"/>
                <a:ea typeface="Arial" charset="0"/>
                <a:cs typeface="Arial" charset="0"/>
              </a:rPr>
              <a:t>Kendinizi siyasi açıdan nasıl tanımlarsınız? </a:t>
            </a:r>
          </a:p>
        </p:txBody>
      </p:sp>
      <p:sp>
        <p:nvSpPr>
          <p:cNvPr id="36" name="25 Metin kutusu"/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Siyasi ve Etnik Yapı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(1) </a:t>
            </a:r>
          </a:p>
        </p:txBody>
      </p:sp>
      <p:graphicFrame>
        <p:nvGraphicFramePr>
          <p:cNvPr id="27" name="Object 2">
            <a:extLst>
              <a:ext uri="{FF2B5EF4-FFF2-40B4-BE49-F238E27FC236}">
                <a16:creationId xmlns:a16="http://schemas.microsoft.com/office/drawing/2014/main" id="{6D83B1C1-47D5-A74F-9C8D-4E51E00DC8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896918"/>
              </p:ext>
            </p:extLst>
          </p:nvPr>
        </p:nvGraphicFramePr>
        <p:xfrm>
          <a:off x="1023425" y="2182022"/>
          <a:ext cx="10705070" cy="4394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62 Metin kutusu">
            <a:extLst>
              <a:ext uri="{FF2B5EF4-FFF2-40B4-BE49-F238E27FC236}">
                <a16:creationId xmlns:a16="http://schemas.microsoft.com/office/drawing/2014/main" id="{A210EC64-F0EF-6146-936E-9B19C76DFE64}"/>
              </a:ext>
            </a:extLst>
          </p:cNvPr>
          <p:cNvSpPr txBox="1"/>
          <p:nvPr/>
        </p:nvSpPr>
        <p:spPr>
          <a:xfrm>
            <a:off x="10821624" y="6172009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800" dirty="0">
                <a:solidFill>
                  <a:srgbClr val="000000"/>
                </a:solidFill>
                <a:latin typeface="Verdana"/>
              </a:rPr>
              <a:t>2018 yılındaki siyasi kimliğe göre sıralanmıştır.</a:t>
            </a:r>
          </a:p>
        </p:txBody>
      </p:sp>
      <p:sp>
        <p:nvSpPr>
          <p:cNvPr id="29" name="64 Metin kutusu">
            <a:extLst>
              <a:ext uri="{FF2B5EF4-FFF2-40B4-BE49-F238E27FC236}">
                <a16:creationId xmlns:a16="http://schemas.microsoft.com/office/drawing/2014/main" id="{8027B991-D9F9-5540-9BC9-FD9D5C483C4A}"/>
              </a:ext>
            </a:extLst>
          </p:cNvPr>
          <p:cNvSpPr txBox="1"/>
          <p:nvPr/>
        </p:nvSpPr>
        <p:spPr>
          <a:xfrm>
            <a:off x="10585629" y="1251828"/>
            <a:ext cx="13387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000" dirty="0">
                <a:solidFill>
                  <a:srgbClr val="000000"/>
                </a:solidFill>
                <a:latin typeface="Verdana"/>
              </a:rPr>
              <a:t>Katılımcıların %2,0’ı kendisini siyasi açıdan nasıl tanımladığını söylemek istememektedir. </a:t>
            </a:r>
          </a:p>
        </p:txBody>
      </p:sp>
      <p:graphicFrame>
        <p:nvGraphicFramePr>
          <p:cNvPr id="33" name="28 Tablo">
            <a:extLst>
              <a:ext uri="{FF2B5EF4-FFF2-40B4-BE49-F238E27FC236}">
                <a16:creationId xmlns:a16="http://schemas.microsoft.com/office/drawing/2014/main" id="{AE38C2A3-CA7E-2D4E-9A53-76D29B9995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635855"/>
              </p:ext>
            </p:extLst>
          </p:nvPr>
        </p:nvGraphicFramePr>
        <p:xfrm>
          <a:off x="106583" y="6517469"/>
          <a:ext cx="1924454" cy="232410"/>
        </p:xfrm>
        <a:graphic>
          <a:graphicData uri="http://schemas.openxmlformats.org/drawingml/2006/table">
            <a:tbl>
              <a:tblPr/>
              <a:tblGrid>
                <a:gridCol w="274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9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9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49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49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49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059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59">
                <a:tc vMerge="1"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4" name="Grup 6">
            <a:extLst>
              <a:ext uri="{FF2B5EF4-FFF2-40B4-BE49-F238E27FC236}">
                <a16:creationId xmlns:a16="http://schemas.microsoft.com/office/drawing/2014/main" id="{4BD51CB1-5087-1F47-8581-5F62E90FE370}"/>
              </a:ext>
            </a:extLst>
          </p:cNvPr>
          <p:cNvGrpSpPr/>
          <p:nvPr/>
        </p:nvGrpSpPr>
        <p:grpSpPr>
          <a:xfrm>
            <a:off x="2543556" y="2405479"/>
            <a:ext cx="7652766" cy="3678550"/>
            <a:chOff x="1696148" y="2548459"/>
            <a:chExt cx="6280092" cy="3024001"/>
          </a:xfrm>
        </p:grpSpPr>
        <p:cxnSp>
          <p:nvCxnSpPr>
            <p:cNvPr id="35" name="Düz Bağlayıcı 3">
              <a:extLst>
                <a:ext uri="{FF2B5EF4-FFF2-40B4-BE49-F238E27FC236}">
                  <a16:creationId xmlns:a16="http://schemas.microsoft.com/office/drawing/2014/main" id="{C4756D9E-92E2-2543-8FEA-D11B184C3A6E}"/>
                </a:ext>
              </a:extLst>
            </p:cNvPr>
            <p:cNvCxnSpPr/>
            <p:nvPr/>
          </p:nvCxnSpPr>
          <p:spPr>
            <a:xfrm>
              <a:off x="1696148" y="2548460"/>
              <a:ext cx="0" cy="3024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Düz Bağlayıcı 21">
              <a:extLst>
                <a:ext uri="{FF2B5EF4-FFF2-40B4-BE49-F238E27FC236}">
                  <a16:creationId xmlns:a16="http://schemas.microsoft.com/office/drawing/2014/main" id="{14569607-7A39-2147-8515-CA4543D13F50}"/>
                </a:ext>
              </a:extLst>
            </p:cNvPr>
            <p:cNvCxnSpPr/>
            <p:nvPr/>
          </p:nvCxnSpPr>
          <p:spPr>
            <a:xfrm>
              <a:off x="2958020" y="2548460"/>
              <a:ext cx="0" cy="3024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Düz Bağlayıcı 22">
              <a:extLst>
                <a:ext uri="{FF2B5EF4-FFF2-40B4-BE49-F238E27FC236}">
                  <a16:creationId xmlns:a16="http://schemas.microsoft.com/office/drawing/2014/main" id="{191B3485-DA45-1E44-9A7C-24062DCDF109}"/>
                </a:ext>
              </a:extLst>
            </p:cNvPr>
            <p:cNvCxnSpPr/>
            <p:nvPr/>
          </p:nvCxnSpPr>
          <p:spPr>
            <a:xfrm>
              <a:off x="4200301" y="2548459"/>
              <a:ext cx="0" cy="3024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Düz Bağlayıcı 24">
              <a:extLst>
                <a:ext uri="{FF2B5EF4-FFF2-40B4-BE49-F238E27FC236}">
                  <a16:creationId xmlns:a16="http://schemas.microsoft.com/office/drawing/2014/main" id="{E4F136B2-7DE1-DF42-B670-4ED8538013E4}"/>
                </a:ext>
              </a:extLst>
            </p:cNvPr>
            <p:cNvCxnSpPr/>
            <p:nvPr/>
          </p:nvCxnSpPr>
          <p:spPr>
            <a:xfrm>
              <a:off x="5458074" y="2548459"/>
              <a:ext cx="0" cy="3024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Düz Bağlayıcı 25">
              <a:extLst>
                <a:ext uri="{FF2B5EF4-FFF2-40B4-BE49-F238E27FC236}">
                  <a16:creationId xmlns:a16="http://schemas.microsoft.com/office/drawing/2014/main" id="{89D8A395-578C-4149-87EB-D027E5135226}"/>
                </a:ext>
              </a:extLst>
            </p:cNvPr>
            <p:cNvCxnSpPr/>
            <p:nvPr/>
          </p:nvCxnSpPr>
          <p:spPr>
            <a:xfrm>
              <a:off x="6722041" y="2548459"/>
              <a:ext cx="0" cy="3024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Düz Bağlayıcı 29">
              <a:extLst>
                <a:ext uri="{FF2B5EF4-FFF2-40B4-BE49-F238E27FC236}">
                  <a16:creationId xmlns:a16="http://schemas.microsoft.com/office/drawing/2014/main" id="{80F9A5A8-1A86-CD46-9DFA-D88F336AEEFD}"/>
                </a:ext>
              </a:extLst>
            </p:cNvPr>
            <p:cNvCxnSpPr/>
            <p:nvPr/>
          </p:nvCxnSpPr>
          <p:spPr>
            <a:xfrm>
              <a:off x="7976240" y="2548459"/>
              <a:ext cx="0" cy="3024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9416B644-36C7-7448-B4F8-E8D39FD15CE7}"/>
              </a:ext>
            </a:extLst>
          </p:cNvPr>
          <p:cNvSpPr/>
          <p:nvPr/>
        </p:nvSpPr>
        <p:spPr>
          <a:xfrm>
            <a:off x="1068810" y="2769897"/>
            <a:ext cx="263211" cy="4817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C4CD176-4983-0B4D-8500-62ED5A6C050A}"/>
              </a:ext>
            </a:extLst>
          </p:cNvPr>
          <p:cNvSpPr/>
          <p:nvPr/>
        </p:nvSpPr>
        <p:spPr>
          <a:xfrm>
            <a:off x="1305299" y="3008560"/>
            <a:ext cx="263211" cy="481715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A2A4F84-ED31-8B43-BB3F-FD231BFDA4A1}"/>
              </a:ext>
            </a:extLst>
          </p:cNvPr>
          <p:cNvSpPr/>
          <p:nvPr/>
        </p:nvSpPr>
        <p:spPr>
          <a:xfrm>
            <a:off x="5650278" y="4088104"/>
            <a:ext cx="263211" cy="4817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C0E3397-8CC7-184C-AB5F-ED9516A44693}"/>
              </a:ext>
            </a:extLst>
          </p:cNvPr>
          <p:cNvSpPr/>
          <p:nvPr/>
        </p:nvSpPr>
        <p:spPr>
          <a:xfrm>
            <a:off x="5884864" y="3565215"/>
            <a:ext cx="263211" cy="481715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53" name="Metin kutusu 41">
            <a:extLst>
              <a:ext uri="{FF2B5EF4-FFF2-40B4-BE49-F238E27FC236}">
                <a16:creationId xmlns:a16="http://schemas.microsoft.com/office/drawing/2014/main" id="{98FA7A82-D35B-5C48-A0B8-A74690648093}"/>
              </a:ext>
            </a:extLst>
          </p:cNvPr>
          <p:cNvSpPr txBox="1"/>
          <p:nvPr/>
        </p:nvSpPr>
        <p:spPr>
          <a:xfrm>
            <a:off x="577565" y="1682847"/>
            <a:ext cx="2131859" cy="10926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1200" b="1" dirty="0">
                <a:solidFill>
                  <a:srgbClr val="FF0000"/>
                </a:solidFill>
                <a:latin typeface="Verdana"/>
              </a:rPr>
              <a:t>Dindar/Muhafazakar</a:t>
            </a:r>
          </a:p>
          <a:p>
            <a:r>
              <a:rPr lang="tr-TR" sz="1200" b="1" dirty="0">
                <a:solidFill>
                  <a:srgbClr val="FF0000"/>
                </a:solidFill>
                <a:latin typeface="Verdana"/>
              </a:rPr>
              <a:t>2018 : %44,4</a:t>
            </a:r>
          </a:p>
          <a:p>
            <a:r>
              <a:rPr lang="tr-TR" sz="1200" b="1" dirty="0">
                <a:solidFill>
                  <a:srgbClr val="FF9900"/>
                </a:solidFill>
                <a:latin typeface="Verdana"/>
              </a:rPr>
              <a:t>2017 : %47,4</a:t>
            </a:r>
          </a:p>
          <a:p>
            <a:r>
              <a:rPr lang="tr-TR" sz="1200" b="1" dirty="0">
                <a:solidFill>
                  <a:srgbClr val="3C8C93"/>
                </a:solidFill>
                <a:latin typeface="Verdana"/>
              </a:rPr>
              <a:t>2016 : %44,7</a:t>
            </a:r>
          </a:p>
          <a:p>
            <a:r>
              <a:rPr lang="tr-TR" sz="1200" b="1" dirty="0">
                <a:solidFill>
                  <a:srgbClr val="72BFC5"/>
                </a:solidFill>
                <a:latin typeface="Verdana"/>
              </a:rPr>
              <a:t>2015 : %35,4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0F13FC5-E482-9E43-8A89-34B9340F9398}"/>
              </a:ext>
            </a:extLst>
          </p:cNvPr>
          <p:cNvSpPr/>
          <p:nvPr/>
        </p:nvSpPr>
        <p:spPr>
          <a:xfrm>
            <a:off x="1525242" y="3414742"/>
            <a:ext cx="263211" cy="481715"/>
          </a:xfrm>
          <a:prstGeom prst="ellipse">
            <a:avLst/>
          </a:prstGeom>
          <a:noFill/>
          <a:ln>
            <a:solidFill>
              <a:srgbClr val="3C8C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D7D9745-5CE2-6447-8908-9E19444CB0BC}"/>
              </a:ext>
            </a:extLst>
          </p:cNvPr>
          <p:cNvSpPr/>
          <p:nvPr/>
        </p:nvSpPr>
        <p:spPr>
          <a:xfrm>
            <a:off x="6121784" y="3386232"/>
            <a:ext cx="263211" cy="481715"/>
          </a:xfrm>
          <a:prstGeom prst="ellipse">
            <a:avLst/>
          </a:prstGeom>
          <a:noFill/>
          <a:ln>
            <a:solidFill>
              <a:srgbClr val="3C8C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2C0D7A6-F9C4-0349-A0EE-851B1FF48B36}"/>
              </a:ext>
            </a:extLst>
          </p:cNvPr>
          <p:cNvSpPr/>
          <p:nvPr/>
        </p:nvSpPr>
        <p:spPr>
          <a:xfrm>
            <a:off x="1784648" y="3953943"/>
            <a:ext cx="263211" cy="481715"/>
          </a:xfrm>
          <a:prstGeom prst="ellipse">
            <a:avLst/>
          </a:prstGeom>
          <a:noFill/>
          <a:ln>
            <a:solidFill>
              <a:srgbClr val="72B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F25B7222-61A3-BF48-B78A-552931B67373}"/>
              </a:ext>
            </a:extLst>
          </p:cNvPr>
          <p:cNvSpPr/>
          <p:nvPr/>
        </p:nvSpPr>
        <p:spPr>
          <a:xfrm>
            <a:off x="6370708" y="3497068"/>
            <a:ext cx="263211" cy="481715"/>
          </a:xfrm>
          <a:prstGeom prst="ellipse">
            <a:avLst/>
          </a:prstGeom>
          <a:noFill/>
          <a:ln>
            <a:solidFill>
              <a:srgbClr val="72B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58" name="Picture 9" descr="beyaz logo küçük">
            <a:extLst>
              <a:ext uri="{FF2B5EF4-FFF2-40B4-BE49-F238E27FC236}">
                <a16:creationId xmlns:a16="http://schemas.microsoft.com/office/drawing/2014/main" id="{170A6153-1D44-4442-9A23-E4E89450BC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018517"/>
      </p:ext>
    </p:extLst>
  </p:cSld>
  <p:clrMapOvr>
    <a:masterClrMapping/>
  </p:clrMapOvr>
  <p:transition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170923" y="1172294"/>
            <a:ext cx="42736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algn="ctr"/>
            <a:r>
              <a:rPr lang="tr-TR" sz="28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Gazete Okuma Sıklığı</a:t>
            </a:r>
          </a:p>
          <a:p>
            <a:pPr indent="-342900" algn="ctr"/>
            <a:r>
              <a:rPr lang="tr-TR" sz="1200" dirty="0">
                <a:solidFill>
                  <a:srgbClr val="FFFFFF">
                    <a:lumMod val="50000"/>
                  </a:srgbClr>
                </a:solidFill>
                <a:latin typeface="Arial" charset="0"/>
                <a:ea typeface="Arial" charset="0"/>
                <a:cs typeface="Arial" charset="0"/>
              </a:rPr>
              <a:t>Ne kadar sıklıkla gazete okursunuz? 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7256163" y="1171902"/>
            <a:ext cx="474091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algn="ctr"/>
            <a:r>
              <a:rPr lang="tr-TR" sz="28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Gazeteyi Basılı ya da İnternetten Okuma</a:t>
            </a:r>
          </a:p>
          <a:p>
            <a:pPr indent="-342900" algn="ctr"/>
            <a:r>
              <a:rPr lang="tr-TR" sz="1200" dirty="0">
                <a:solidFill>
                  <a:srgbClr val="FFFFFF">
                    <a:lumMod val="50000"/>
                  </a:srgbClr>
                </a:solidFill>
                <a:latin typeface="Arial" charset="0"/>
                <a:ea typeface="Arial" charset="0"/>
                <a:cs typeface="Arial" charset="0"/>
              </a:rPr>
              <a:t>Gazetenizi basılı olarak mı yoksa internetten mi okuyorsunuz?</a:t>
            </a:r>
          </a:p>
        </p:txBody>
      </p:sp>
      <p:graphicFrame>
        <p:nvGraphicFramePr>
          <p:cNvPr id="22" name="Object 9">
            <a:extLst>
              <a:ext uri="{FF2B5EF4-FFF2-40B4-BE49-F238E27FC236}">
                <a16:creationId xmlns:a16="http://schemas.microsoft.com/office/drawing/2014/main" id="{4F66F31C-56A4-3744-905A-AE1ED7285F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882708"/>
              </p:ext>
            </p:extLst>
          </p:nvPr>
        </p:nvGraphicFramePr>
        <p:xfrm>
          <a:off x="1724630" y="2450918"/>
          <a:ext cx="4602989" cy="3547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 Box 20">
            <a:extLst>
              <a:ext uri="{FF2B5EF4-FFF2-40B4-BE49-F238E27FC236}">
                <a16:creationId xmlns:a16="http://schemas.microsoft.com/office/drawing/2014/main" id="{B3D23FD1-71DB-9A42-B5E2-7575D1536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0375" y="1977914"/>
            <a:ext cx="13190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tr-TR" sz="1000" b="1" dirty="0">
                <a:solidFill>
                  <a:srgbClr val="000000"/>
                </a:solidFill>
                <a:latin typeface="Verdana"/>
              </a:rPr>
              <a:t>Haftada Ortalama gün*</a:t>
            </a:r>
          </a:p>
        </p:txBody>
      </p:sp>
      <p:sp>
        <p:nvSpPr>
          <p:cNvPr id="27" name="Text Box 20">
            <a:extLst>
              <a:ext uri="{FF2B5EF4-FFF2-40B4-BE49-F238E27FC236}">
                <a16:creationId xmlns:a16="http://schemas.microsoft.com/office/drawing/2014/main" id="{B85350E9-6A82-DB41-B0E9-7B702BA81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7477" y="2081104"/>
            <a:ext cx="10801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tr-TR" sz="1000" b="1" dirty="0">
                <a:solidFill>
                  <a:srgbClr val="000000"/>
                </a:solidFill>
                <a:latin typeface="Verdana"/>
              </a:rPr>
              <a:t>3,7</a:t>
            </a:r>
          </a:p>
        </p:txBody>
      </p:sp>
      <p:sp>
        <p:nvSpPr>
          <p:cNvPr id="36" name="Metin kutusu 1">
            <a:extLst>
              <a:ext uri="{FF2B5EF4-FFF2-40B4-BE49-F238E27FC236}">
                <a16:creationId xmlns:a16="http://schemas.microsoft.com/office/drawing/2014/main" id="{AED32474-5F56-A84A-A765-773555E2ED24}"/>
              </a:ext>
            </a:extLst>
          </p:cNvPr>
          <p:cNvSpPr txBox="1"/>
          <p:nvPr/>
        </p:nvSpPr>
        <p:spPr>
          <a:xfrm>
            <a:off x="1943482" y="6489968"/>
            <a:ext cx="30604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" dirty="0">
                <a:solidFill>
                  <a:srgbClr val="000000"/>
                </a:solidFill>
                <a:latin typeface="Verdana"/>
              </a:rPr>
              <a:t>* Ortalama, gazete okuyanlar üzerinden hesaplanmıştır</a:t>
            </a:r>
          </a:p>
        </p:txBody>
      </p:sp>
      <p:sp>
        <p:nvSpPr>
          <p:cNvPr id="37" name="Text Box 20">
            <a:extLst>
              <a:ext uri="{FF2B5EF4-FFF2-40B4-BE49-F238E27FC236}">
                <a16:creationId xmlns:a16="http://schemas.microsoft.com/office/drawing/2014/main" id="{88368FF4-50EF-4746-B727-B846BBB3B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926" y="2072424"/>
            <a:ext cx="10801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tr-TR" sz="1000" b="1" dirty="0">
                <a:solidFill>
                  <a:srgbClr val="000000"/>
                </a:solidFill>
                <a:latin typeface="Verdana"/>
              </a:rPr>
              <a:t>2,9</a:t>
            </a:r>
          </a:p>
        </p:txBody>
      </p:sp>
      <p:graphicFrame>
        <p:nvGraphicFramePr>
          <p:cNvPr id="38" name="13 Tablo">
            <a:extLst>
              <a:ext uri="{FF2B5EF4-FFF2-40B4-BE49-F238E27FC236}">
                <a16:creationId xmlns:a16="http://schemas.microsoft.com/office/drawing/2014/main" id="{E1571A62-1E85-8044-AED8-445A68B90F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882332"/>
              </p:ext>
            </p:extLst>
          </p:nvPr>
        </p:nvGraphicFramePr>
        <p:xfrm>
          <a:off x="3148246" y="6225942"/>
          <a:ext cx="843471" cy="232410"/>
        </p:xfrm>
        <a:graphic>
          <a:graphicData uri="http://schemas.openxmlformats.org/drawingml/2006/table">
            <a:tbl>
              <a:tblPr/>
              <a:tblGrid>
                <a:gridCol w="227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9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79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6293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293">
                <a:tc vMerge="1"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Object 2">
            <a:extLst>
              <a:ext uri="{FF2B5EF4-FFF2-40B4-BE49-F238E27FC236}">
                <a16:creationId xmlns:a16="http://schemas.microsoft.com/office/drawing/2014/main" id="{D0DC9407-0A08-FB46-B6F0-EA0F3469DC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099559"/>
              </p:ext>
            </p:extLst>
          </p:nvPr>
        </p:nvGraphicFramePr>
        <p:xfrm>
          <a:off x="7979403" y="2310675"/>
          <a:ext cx="3450233" cy="4121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0" name="13 Tablo">
            <a:extLst>
              <a:ext uri="{FF2B5EF4-FFF2-40B4-BE49-F238E27FC236}">
                <a16:creationId xmlns:a16="http://schemas.microsoft.com/office/drawing/2014/main" id="{6FB452C6-7D7D-564A-BDEC-CA92AEDBCE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072622"/>
              </p:ext>
            </p:extLst>
          </p:nvPr>
        </p:nvGraphicFramePr>
        <p:xfrm>
          <a:off x="9282783" y="6381151"/>
          <a:ext cx="843471" cy="232410"/>
        </p:xfrm>
        <a:graphic>
          <a:graphicData uri="http://schemas.openxmlformats.org/drawingml/2006/table">
            <a:tbl>
              <a:tblPr/>
              <a:tblGrid>
                <a:gridCol w="227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9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79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6293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293">
                <a:tc vMerge="1"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574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" name="Yuvarlatılmış Dikdörtgen 3">
            <a:extLst>
              <a:ext uri="{FF2B5EF4-FFF2-40B4-BE49-F238E27FC236}">
                <a16:creationId xmlns:a16="http://schemas.microsoft.com/office/drawing/2014/main" id="{FC58D952-16B3-0145-8C95-C086B0CE9BF2}"/>
              </a:ext>
            </a:extLst>
          </p:cNvPr>
          <p:cNvSpPr/>
          <p:nvPr/>
        </p:nvSpPr>
        <p:spPr bwMode="auto">
          <a:xfrm>
            <a:off x="7979403" y="2450918"/>
            <a:ext cx="1530022" cy="912294"/>
          </a:xfrm>
          <a:prstGeom prst="roundRect">
            <a:avLst/>
          </a:prstGeom>
          <a:noFill/>
          <a:ln w="9525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2" name="Yuvarlatılmış Dikdörtgen 22">
            <a:extLst>
              <a:ext uri="{FF2B5EF4-FFF2-40B4-BE49-F238E27FC236}">
                <a16:creationId xmlns:a16="http://schemas.microsoft.com/office/drawing/2014/main" id="{FCC45F57-BCDC-9249-9137-CE4920EF4976}"/>
              </a:ext>
            </a:extLst>
          </p:cNvPr>
          <p:cNvSpPr/>
          <p:nvPr/>
        </p:nvSpPr>
        <p:spPr bwMode="auto">
          <a:xfrm>
            <a:off x="7979403" y="3438398"/>
            <a:ext cx="1530022" cy="912294"/>
          </a:xfrm>
          <a:prstGeom prst="roundRect">
            <a:avLst/>
          </a:prstGeom>
          <a:noFill/>
          <a:ln w="952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3" name="Yuvarlatılmış Dikdörtgen 24">
            <a:extLst>
              <a:ext uri="{FF2B5EF4-FFF2-40B4-BE49-F238E27FC236}">
                <a16:creationId xmlns:a16="http://schemas.microsoft.com/office/drawing/2014/main" id="{DBFD411D-81E6-2E4E-9815-5C6E187E2054}"/>
              </a:ext>
            </a:extLst>
          </p:cNvPr>
          <p:cNvSpPr/>
          <p:nvPr/>
        </p:nvSpPr>
        <p:spPr bwMode="auto">
          <a:xfrm>
            <a:off x="7979403" y="4376820"/>
            <a:ext cx="1530022" cy="895638"/>
          </a:xfrm>
          <a:prstGeom prst="roundRect">
            <a:avLst/>
          </a:prstGeom>
          <a:noFill/>
          <a:ln w="952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4" name="Yuvarlatılmış Dikdörtgen 25">
            <a:extLst>
              <a:ext uri="{FF2B5EF4-FFF2-40B4-BE49-F238E27FC236}">
                <a16:creationId xmlns:a16="http://schemas.microsoft.com/office/drawing/2014/main" id="{A0C129CF-A93A-3D47-B242-D9D903716605}"/>
              </a:ext>
            </a:extLst>
          </p:cNvPr>
          <p:cNvSpPr/>
          <p:nvPr/>
        </p:nvSpPr>
        <p:spPr bwMode="auto">
          <a:xfrm>
            <a:off x="7979403" y="5298585"/>
            <a:ext cx="1530022" cy="858513"/>
          </a:xfrm>
          <a:prstGeom prst="roundRect">
            <a:avLst/>
          </a:prstGeom>
          <a:noFill/>
          <a:ln w="9525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5" name="Metin kutusu 30">
            <a:extLst>
              <a:ext uri="{FF2B5EF4-FFF2-40B4-BE49-F238E27FC236}">
                <a16:creationId xmlns:a16="http://schemas.microsoft.com/office/drawing/2014/main" id="{1E573209-CCC1-FA48-ABDE-854C0AF510E3}"/>
              </a:ext>
            </a:extLst>
          </p:cNvPr>
          <p:cNvSpPr txBox="1"/>
          <p:nvPr/>
        </p:nvSpPr>
        <p:spPr>
          <a:xfrm>
            <a:off x="6607314" y="2216772"/>
            <a:ext cx="114165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dirty="0">
                <a:solidFill>
                  <a:srgbClr val="008080"/>
                </a:solidFill>
                <a:latin typeface="Verdana"/>
              </a:rPr>
              <a:t>İnternet</a:t>
            </a:r>
          </a:p>
          <a:p>
            <a:r>
              <a:rPr lang="tr-TR" sz="1100" dirty="0">
                <a:solidFill>
                  <a:srgbClr val="008080"/>
                </a:solidFill>
                <a:latin typeface="Verdana"/>
              </a:rPr>
              <a:t>2018:</a:t>
            </a:r>
            <a:r>
              <a:rPr lang="tr-TR" sz="1100" b="1" dirty="0">
                <a:solidFill>
                  <a:srgbClr val="008080"/>
                </a:solidFill>
                <a:latin typeface="Verdana"/>
              </a:rPr>
              <a:t>%56,9</a:t>
            </a:r>
          </a:p>
          <a:p>
            <a:r>
              <a:rPr lang="tr-TR" sz="1100" dirty="0">
                <a:solidFill>
                  <a:srgbClr val="008080"/>
                </a:solidFill>
                <a:latin typeface="Verdana"/>
              </a:rPr>
              <a:t>2017:</a:t>
            </a:r>
            <a:r>
              <a:rPr lang="tr-TR" sz="1100" b="1" dirty="0">
                <a:solidFill>
                  <a:srgbClr val="008080"/>
                </a:solidFill>
                <a:latin typeface="Verdana"/>
              </a:rPr>
              <a:t>%55,4</a:t>
            </a:r>
          </a:p>
        </p:txBody>
      </p:sp>
      <p:sp>
        <p:nvSpPr>
          <p:cNvPr id="46" name="Metin kutusu 36">
            <a:extLst>
              <a:ext uri="{FF2B5EF4-FFF2-40B4-BE49-F238E27FC236}">
                <a16:creationId xmlns:a16="http://schemas.microsoft.com/office/drawing/2014/main" id="{EB0F786F-E80C-1640-A080-2618CF9950C8}"/>
              </a:ext>
            </a:extLst>
          </p:cNvPr>
          <p:cNvSpPr txBox="1"/>
          <p:nvPr/>
        </p:nvSpPr>
        <p:spPr>
          <a:xfrm>
            <a:off x="6615329" y="2772493"/>
            <a:ext cx="126142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>
                <a:solidFill>
                  <a:srgbClr val="FF9900"/>
                </a:solidFill>
                <a:latin typeface="Verdana"/>
              </a:rPr>
              <a:t>Basılı</a:t>
            </a:r>
          </a:p>
          <a:p>
            <a:r>
              <a:rPr lang="tr-TR" sz="1100" dirty="0">
                <a:solidFill>
                  <a:srgbClr val="FF9900"/>
                </a:solidFill>
                <a:latin typeface="Verdana"/>
              </a:rPr>
              <a:t>2018:</a:t>
            </a:r>
            <a:r>
              <a:rPr lang="tr-TR" sz="1100" b="1" dirty="0">
                <a:solidFill>
                  <a:srgbClr val="FF9900"/>
                </a:solidFill>
                <a:latin typeface="Verdana"/>
              </a:rPr>
              <a:t>%43,1</a:t>
            </a:r>
          </a:p>
          <a:p>
            <a:r>
              <a:rPr lang="tr-TR" sz="1100" dirty="0">
                <a:solidFill>
                  <a:srgbClr val="FF9900"/>
                </a:solidFill>
                <a:latin typeface="Verdana"/>
              </a:rPr>
              <a:t>2017:</a:t>
            </a:r>
            <a:r>
              <a:rPr lang="tr-TR" sz="1100" b="1" dirty="0">
                <a:solidFill>
                  <a:srgbClr val="FF9900"/>
                </a:solidFill>
                <a:latin typeface="Verdana"/>
              </a:rPr>
              <a:t>%44,6</a:t>
            </a:r>
          </a:p>
        </p:txBody>
      </p:sp>
      <p:sp>
        <p:nvSpPr>
          <p:cNvPr id="47" name="Text Box 20">
            <a:extLst>
              <a:ext uri="{FF2B5EF4-FFF2-40B4-BE49-F238E27FC236}">
                <a16:creationId xmlns:a16="http://schemas.microsoft.com/office/drawing/2014/main" id="{32FA20BB-8362-3C4E-A516-522CBCA08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6938" y="5952033"/>
            <a:ext cx="10801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tr-TR" sz="1000" dirty="0">
                <a:solidFill>
                  <a:srgbClr val="000000"/>
                </a:solidFill>
                <a:latin typeface="Verdana"/>
              </a:rPr>
              <a:t>2017</a:t>
            </a:r>
          </a:p>
        </p:txBody>
      </p:sp>
      <p:sp>
        <p:nvSpPr>
          <p:cNvPr id="48" name="Text Box 20">
            <a:extLst>
              <a:ext uri="{FF2B5EF4-FFF2-40B4-BE49-F238E27FC236}">
                <a16:creationId xmlns:a16="http://schemas.microsoft.com/office/drawing/2014/main" id="{8FFC91BB-14B2-7643-ADAD-ADFF3F69D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3387" y="5943353"/>
            <a:ext cx="10801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tr-TR" sz="1000" dirty="0">
                <a:solidFill>
                  <a:srgbClr val="000000"/>
                </a:solidFill>
                <a:latin typeface="Verdana"/>
              </a:rPr>
              <a:t>2018</a:t>
            </a:r>
          </a:p>
        </p:txBody>
      </p:sp>
      <p:pic>
        <p:nvPicPr>
          <p:cNvPr id="49" name="Picture 48" descr="beyaz logo küçük">
            <a:extLst>
              <a:ext uri="{FF2B5EF4-FFF2-40B4-BE49-F238E27FC236}">
                <a16:creationId xmlns:a16="http://schemas.microsoft.com/office/drawing/2014/main" id="{DC75B2F2-C4FD-154E-B461-999F66533C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25 Metin kutusu">
            <a:extLst>
              <a:ext uri="{FF2B5EF4-FFF2-40B4-BE49-F238E27FC236}">
                <a16:creationId xmlns:a16="http://schemas.microsoft.com/office/drawing/2014/main" id="{3E6278CF-717A-AA4F-A018-2F716A8C4818}"/>
              </a:ext>
            </a:extLst>
          </p:cNvPr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Sosyo-Kültürel Göstergeler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(15) </a:t>
            </a:r>
          </a:p>
        </p:txBody>
      </p:sp>
    </p:spTree>
    <p:extLst>
      <p:ext uri="{BB962C8B-B14F-4D97-AF65-F5344CB8AC3E}">
        <p14:creationId xmlns:p14="http://schemas.microsoft.com/office/powerpoint/2010/main" val="1668084279"/>
      </p:ext>
    </p:extLst>
  </p:cSld>
  <p:clrMapOvr>
    <a:masterClrMapping/>
  </p:clrMapOvr>
  <p:transition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766030" y="1391502"/>
            <a:ext cx="58500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ctr"/>
            <a:r>
              <a:rPr lang="tr-TR" sz="16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Siyasi Partiye </a:t>
            </a:r>
            <a:r>
              <a:rPr lang="tr-TR" sz="1600" b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Göre Gazete Okuma Sıklığı</a:t>
            </a:r>
            <a:endParaRPr lang="tr-TR" sz="1600" b="1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6581939" y="1948271"/>
            <a:ext cx="58500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ctr"/>
            <a:r>
              <a:rPr lang="tr-TR" sz="1600" b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Bölgelere Göre Gazete Okuma Sıklığı</a:t>
            </a:r>
            <a:endParaRPr lang="tr-TR" sz="1600" b="1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Dikdörtgen 6"/>
          <p:cNvSpPr/>
          <p:nvPr/>
        </p:nvSpPr>
        <p:spPr>
          <a:xfrm>
            <a:off x="741775" y="3613826"/>
            <a:ext cx="58500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ctr"/>
            <a:r>
              <a:rPr lang="tr-TR" sz="16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Siyasi Görüşe Göre Gazete Okuma Sıklığı</a:t>
            </a:r>
          </a:p>
        </p:txBody>
      </p:sp>
      <p:graphicFrame>
        <p:nvGraphicFramePr>
          <p:cNvPr id="9" name="16 Tablo">
            <a:extLst>
              <a:ext uri="{FF2B5EF4-FFF2-40B4-BE49-F238E27FC236}">
                <a16:creationId xmlns:a16="http://schemas.microsoft.com/office/drawing/2014/main" id="{5DC9C53B-F40E-934B-A042-A8E7177DE3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479159"/>
              </p:ext>
            </p:extLst>
          </p:nvPr>
        </p:nvGraphicFramePr>
        <p:xfrm>
          <a:off x="1455008" y="1869536"/>
          <a:ext cx="4182761" cy="1445875"/>
        </p:xfrm>
        <a:graphic>
          <a:graphicData uri="http://schemas.openxmlformats.org/drawingml/2006/table">
            <a:tbl>
              <a:tblPr/>
              <a:tblGrid>
                <a:gridCol w="2290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42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79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6143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Siyasi Parti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Ortalama</a:t>
                      </a:r>
                      <a:r>
                        <a:rPr lang="tr-TR" sz="1200" b="1" i="0" u="none" strike="noStrike" kern="120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Sıklık</a:t>
                      </a:r>
                      <a:endParaRPr lang="tr-TR" sz="1200" b="1" i="0" u="none" strike="noStrike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933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</a:t>
                      </a:r>
                      <a:r>
                        <a:rPr lang="tr-TR" sz="105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Parti</a:t>
                      </a:r>
                      <a:endParaRPr lang="tr-TR" sz="105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933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933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MHP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933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o 2">
            <a:extLst>
              <a:ext uri="{FF2B5EF4-FFF2-40B4-BE49-F238E27FC236}">
                <a16:creationId xmlns:a16="http://schemas.microsoft.com/office/drawing/2014/main" id="{9F347164-865A-3140-A6B2-19FD4AAA4A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757941"/>
              </p:ext>
            </p:extLst>
          </p:nvPr>
        </p:nvGraphicFramePr>
        <p:xfrm>
          <a:off x="1455010" y="4250795"/>
          <a:ext cx="4182760" cy="1754634"/>
        </p:xfrm>
        <a:graphic>
          <a:graphicData uri="http://schemas.openxmlformats.org/drawingml/2006/table">
            <a:tbl>
              <a:tblPr/>
              <a:tblGrid>
                <a:gridCol w="2296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2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672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Siyasi Görüş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Ortalama</a:t>
                      </a:r>
                      <a:r>
                        <a:rPr lang="tr-TR" sz="1200" b="1" i="0" u="none" strike="noStrike" kern="120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Sıklık</a:t>
                      </a:r>
                      <a:endParaRPr lang="tr-TR" sz="1200" b="1" i="0" u="none" strike="noStrike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b="1" i="0" u="none" strike="noStrike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827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Dindar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827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Milliyetçi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827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</a:t>
                      </a:r>
                      <a:r>
                        <a:rPr lang="tr-TR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huriyetçi / Kemalist</a:t>
                      </a:r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827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Muhafazakar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827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Sosyal Demokrat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3827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Ulusalcı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4" name="Tablo 3">
            <a:extLst>
              <a:ext uri="{FF2B5EF4-FFF2-40B4-BE49-F238E27FC236}">
                <a16:creationId xmlns:a16="http://schemas.microsoft.com/office/drawing/2014/main" id="{6B62A5B6-314B-054A-BF16-93B2BAE2BE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920825"/>
              </p:ext>
            </p:extLst>
          </p:nvPr>
        </p:nvGraphicFramePr>
        <p:xfrm>
          <a:off x="7155180" y="2420049"/>
          <a:ext cx="4502799" cy="2017901"/>
        </p:xfrm>
        <a:graphic>
          <a:graphicData uri="http://schemas.openxmlformats.org/drawingml/2006/table">
            <a:tbl>
              <a:tblPr/>
              <a:tblGrid>
                <a:gridCol w="2411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9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1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706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Bölgeler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Ortalama</a:t>
                      </a:r>
                      <a:r>
                        <a:rPr lang="tr-TR" sz="1400" b="1" i="0" u="none" strike="noStrike" kern="120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Sıklık</a:t>
                      </a:r>
                      <a:endParaRPr lang="tr-TR" sz="1400" b="1" i="0" u="none" strike="noStrike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i="0" u="none" strike="noStrike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235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Marmara Bölgesi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235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İç Anadolu Bölgesi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235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Ege Bölgesi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235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Akdeniz Bölgesi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235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Güneydoğu Anadolu Bölgesi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235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Karadeniz Bölgesi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235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Doğu Anadolu Bölgesi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5" name="Picture 14" descr="beyaz logo küçük">
            <a:extLst>
              <a:ext uri="{FF2B5EF4-FFF2-40B4-BE49-F238E27FC236}">
                <a16:creationId xmlns:a16="http://schemas.microsoft.com/office/drawing/2014/main" id="{45ABA048-72B2-684E-9A4E-2B64F80164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25 Metin kutusu">
            <a:extLst>
              <a:ext uri="{FF2B5EF4-FFF2-40B4-BE49-F238E27FC236}">
                <a16:creationId xmlns:a16="http://schemas.microsoft.com/office/drawing/2014/main" id="{73767BFE-C35B-4C4C-841A-B2DF6E45E777}"/>
              </a:ext>
            </a:extLst>
          </p:cNvPr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Sosyo-Kültürel Göstergeler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(16) </a:t>
            </a:r>
          </a:p>
        </p:txBody>
      </p:sp>
    </p:spTree>
    <p:extLst>
      <p:ext uri="{BB962C8B-B14F-4D97-AF65-F5344CB8AC3E}">
        <p14:creationId xmlns:p14="http://schemas.microsoft.com/office/powerpoint/2010/main" val="1785697526"/>
      </p:ext>
    </p:extLst>
  </p:cSld>
  <p:clrMapOvr>
    <a:masterClrMapping/>
  </p:clrMapOvr>
  <p:transition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851660" y="1214530"/>
            <a:ext cx="3967674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algn="ctr"/>
            <a:r>
              <a:rPr lang="tr-TR" sz="28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Kitap Okuma Sıklığı</a:t>
            </a:r>
          </a:p>
          <a:p>
            <a:pPr indent="-342900" algn="ctr"/>
            <a:r>
              <a:rPr lang="tr-T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Ne sıklıkta kitap okuyorsunuz?</a:t>
            </a:r>
            <a:endParaRPr lang="tr-TR" sz="12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Dikdörtgen 4"/>
          <p:cNvSpPr/>
          <p:nvPr/>
        </p:nvSpPr>
        <p:spPr>
          <a:xfrm>
            <a:off x="7371934" y="1164886"/>
            <a:ext cx="43924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ctr"/>
            <a:r>
              <a:rPr lang="tr-TR" sz="1400" b="1" dirty="0">
                <a:solidFill>
                  <a:srgbClr val="000000"/>
                </a:solidFill>
                <a:latin typeface="Verdana"/>
              </a:rPr>
              <a:t>Siyasi Partiye Göre</a:t>
            </a:r>
          </a:p>
        </p:txBody>
      </p:sp>
      <p:sp>
        <p:nvSpPr>
          <p:cNvPr id="27" name="Dikdörtgen 6"/>
          <p:cNvSpPr/>
          <p:nvPr/>
        </p:nvSpPr>
        <p:spPr>
          <a:xfrm>
            <a:off x="7371936" y="2780533"/>
            <a:ext cx="43924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ctr"/>
            <a:r>
              <a:rPr lang="tr-TR" sz="1400" b="1" dirty="0">
                <a:solidFill>
                  <a:srgbClr val="000000"/>
                </a:solidFill>
                <a:latin typeface="Verdana"/>
              </a:rPr>
              <a:t>Siyasi Görüşe Göre</a:t>
            </a:r>
          </a:p>
        </p:txBody>
      </p:sp>
      <p:sp>
        <p:nvSpPr>
          <p:cNvPr id="31" name="Dikdörtgen 7"/>
          <p:cNvSpPr/>
          <p:nvPr/>
        </p:nvSpPr>
        <p:spPr>
          <a:xfrm>
            <a:off x="7371934" y="4615798"/>
            <a:ext cx="43924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ctr"/>
            <a:r>
              <a:rPr lang="tr-TR" sz="1400" b="1" dirty="0">
                <a:solidFill>
                  <a:srgbClr val="000000"/>
                </a:solidFill>
                <a:latin typeface="Verdana"/>
              </a:rPr>
              <a:t>Bölgelere Göre</a:t>
            </a:r>
          </a:p>
        </p:txBody>
      </p:sp>
      <p:graphicFrame>
        <p:nvGraphicFramePr>
          <p:cNvPr id="20" name="Object 9">
            <a:extLst>
              <a:ext uri="{FF2B5EF4-FFF2-40B4-BE49-F238E27FC236}">
                <a16:creationId xmlns:a16="http://schemas.microsoft.com/office/drawing/2014/main" id="{920E4597-4C15-6D45-9131-E4207620B4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178036"/>
              </p:ext>
            </p:extLst>
          </p:nvPr>
        </p:nvGraphicFramePr>
        <p:xfrm>
          <a:off x="1591896" y="2261249"/>
          <a:ext cx="3999384" cy="3759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 Box 20">
            <a:extLst>
              <a:ext uri="{FF2B5EF4-FFF2-40B4-BE49-F238E27FC236}">
                <a16:creationId xmlns:a16="http://schemas.microsoft.com/office/drawing/2014/main" id="{F323F230-296C-A94F-812E-2D736B54F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6951" y="1827899"/>
            <a:ext cx="13862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tr-TR" sz="1000" b="1" dirty="0">
                <a:solidFill>
                  <a:srgbClr val="000000"/>
                </a:solidFill>
                <a:latin typeface="Verdana"/>
              </a:rPr>
              <a:t>Haftada Ortalama gün*</a:t>
            </a:r>
          </a:p>
        </p:txBody>
      </p:sp>
      <p:sp>
        <p:nvSpPr>
          <p:cNvPr id="23" name="Text Box 20">
            <a:extLst>
              <a:ext uri="{FF2B5EF4-FFF2-40B4-BE49-F238E27FC236}">
                <a16:creationId xmlns:a16="http://schemas.microsoft.com/office/drawing/2014/main" id="{37E96460-288A-A045-AF95-D3FFA6DAA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4211" y="1947291"/>
            <a:ext cx="10801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tr-TR" sz="1000" b="1" dirty="0">
                <a:solidFill>
                  <a:srgbClr val="000000"/>
                </a:solidFill>
                <a:latin typeface="Verdana"/>
              </a:rPr>
              <a:t>2,2</a:t>
            </a:r>
          </a:p>
        </p:txBody>
      </p:sp>
      <p:sp>
        <p:nvSpPr>
          <p:cNvPr id="24" name="Metin kutusu 18">
            <a:extLst>
              <a:ext uri="{FF2B5EF4-FFF2-40B4-BE49-F238E27FC236}">
                <a16:creationId xmlns:a16="http://schemas.microsoft.com/office/drawing/2014/main" id="{60A0BB34-E0E9-0940-8535-7C975352DD8A}"/>
              </a:ext>
            </a:extLst>
          </p:cNvPr>
          <p:cNvSpPr txBox="1"/>
          <p:nvPr/>
        </p:nvSpPr>
        <p:spPr>
          <a:xfrm>
            <a:off x="1787265" y="6577817"/>
            <a:ext cx="26645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>
                <a:latin typeface="+mj-lt"/>
              </a:rPr>
              <a:t>* Ortalama, kitap okuyanlar üzerinden hesaplanmıştır</a:t>
            </a:r>
          </a:p>
        </p:txBody>
      </p:sp>
      <p:sp>
        <p:nvSpPr>
          <p:cNvPr id="32" name="Text Box 20">
            <a:extLst>
              <a:ext uri="{FF2B5EF4-FFF2-40B4-BE49-F238E27FC236}">
                <a16:creationId xmlns:a16="http://schemas.microsoft.com/office/drawing/2014/main" id="{70BD37CB-E62B-0748-B9A9-09E51B2D6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3540" y="1940522"/>
            <a:ext cx="10801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tr-TR" sz="1000" b="1" dirty="0">
                <a:latin typeface="Verdana"/>
              </a:rPr>
              <a:t>1,5</a:t>
            </a:r>
          </a:p>
        </p:txBody>
      </p:sp>
      <p:graphicFrame>
        <p:nvGraphicFramePr>
          <p:cNvPr id="33" name="13 Tablo">
            <a:extLst>
              <a:ext uri="{FF2B5EF4-FFF2-40B4-BE49-F238E27FC236}">
                <a16:creationId xmlns:a16="http://schemas.microsoft.com/office/drawing/2014/main" id="{8EAF1DD8-8C60-7A4F-BD11-7CABEEF09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295202"/>
              </p:ext>
            </p:extLst>
          </p:nvPr>
        </p:nvGraphicFramePr>
        <p:xfrm>
          <a:off x="2776356" y="6338638"/>
          <a:ext cx="843471" cy="232410"/>
        </p:xfrm>
        <a:graphic>
          <a:graphicData uri="http://schemas.openxmlformats.org/drawingml/2006/table">
            <a:tbl>
              <a:tblPr/>
              <a:tblGrid>
                <a:gridCol w="227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9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79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6293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293">
                <a:tc vMerge="1"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" name="Text Box 20">
            <a:extLst>
              <a:ext uri="{FF2B5EF4-FFF2-40B4-BE49-F238E27FC236}">
                <a16:creationId xmlns:a16="http://schemas.microsoft.com/office/drawing/2014/main" id="{CF968226-8A20-DB44-9C41-8016BA5D9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0453" y="5974265"/>
            <a:ext cx="10801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tr-TR" sz="1000" dirty="0">
                <a:solidFill>
                  <a:srgbClr val="000000"/>
                </a:solidFill>
                <a:latin typeface="Verdana"/>
              </a:rPr>
              <a:t>2017</a:t>
            </a:r>
          </a:p>
        </p:txBody>
      </p:sp>
      <p:sp>
        <p:nvSpPr>
          <p:cNvPr id="35" name="Text Box 20">
            <a:extLst>
              <a:ext uri="{FF2B5EF4-FFF2-40B4-BE49-F238E27FC236}">
                <a16:creationId xmlns:a16="http://schemas.microsoft.com/office/drawing/2014/main" id="{EF6735D4-F78D-D74C-8940-D9DDE5D6E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7641" y="5977705"/>
            <a:ext cx="10801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tr-TR" sz="1000" dirty="0">
                <a:solidFill>
                  <a:srgbClr val="000000"/>
                </a:solidFill>
                <a:latin typeface="Verdana"/>
              </a:rPr>
              <a:t>2018</a:t>
            </a:r>
          </a:p>
        </p:txBody>
      </p:sp>
      <p:graphicFrame>
        <p:nvGraphicFramePr>
          <p:cNvPr id="36" name="16 Tablo">
            <a:extLst>
              <a:ext uri="{FF2B5EF4-FFF2-40B4-BE49-F238E27FC236}">
                <a16:creationId xmlns:a16="http://schemas.microsoft.com/office/drawing/2014/main" id="{14AD262B-6CAD-DA42-BB0B-A2E0666FE9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551585"/>
              </p:ext>
            </p:extLst>
          </p:nvPr>
        </p:nvGraphicFramePr>
        <p:xfrm>
          <a:off x="7790259" y="1492476"/>
          <a:ext cx="3514678" cy="966880"/>
        </p:xfrm>
        <a:graphic>
          <a:graphicData uri="http://schemas.openxmlformats.org/drawingml/2006/table">
            <a:tbl>
              <a:tblPr/>
              <a:tblGrid>
                <a:gridCol w="1924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1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8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8220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Siyasi Parti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Ortalama</a:t>
                      </a:r>
                      <a:r>
                        <a:rPr lang="tr-TR" sz="11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Sıklık</a:t>
                      </a:r>
                      <a:endParaRPr lang="tr-TR" sz="1100" b="1" i="0" u="none" strike="noStrike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613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AK</a:t>
                      </a:r>
                      <a:r>
                        <a:rPr lang="tr-TR" sz="1000" b="0" i="0" u="none" strike="noStrike" baseline="0" dirty="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Parti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613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CHP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613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MHP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613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HDP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7" name="Tablo 3">
            <a:extLst>
              <a:ext uri="{FF2B5EF4-FFF2-40B4-BE49-F238E27FC236}">
                <a16:creationId xmlns:a16="http://schemas.microsoft.com/office/drawing/2014/main" id="{98ADCAC2-9985-A54B-A3DF-D10577BEF3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366816"/>
              </p:ext>
            </p:extLst>
          </p:nvPr>
        </p:nvGraphicFramePr>
        <p:xfrm>
          <a:off x="7790257" y="4942558"/>
          <a:ext cx="3514679" cy="1635259"/>
        </p:xfrm>
        <a:graphic>
          <a:graphicData uri="http://schemas.openxmlformats.org/drawingml/2006/table">
            <a:tbl>
              <a:tblPr/>
              <a:tblGrid>
                <a:gridCol w="1930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0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9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5104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Bölgeler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Ortalama</a:t>
                      </a:r>
                      <a:r>
                        <a:rPr lang="tr-TR" sz="11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Sıklık</a:t>
                      </a:r>
                      <a:endParaRPr lang="tr-TR" sz="1100" b="1" i="0" u="none" strike="noStrike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700" b="1" i="0" u="none" strike="noStrike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51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Marmara Bölgesi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51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İç Anadolu Bölgesi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51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Ege Bölgesi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51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Akdeniz Bölgesi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951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Güneydoğu Anadolu Bölgesi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951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Karadeniz Bölgesi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951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Doğu Anadolu Bölgesi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8" name="Tablo 10">
            <a:extLst>
              <a:ext uri="{FF2B5EF4-FFF2-40B4-BE49-F238E27FC236}">
                <a16:creationId xmlns:a16="http://schemas.microsoft.com/office/drawing/2014/main" id="{A5BB3023-056E-0940-9F1B-4C7B0E20F9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052553"/>
              </p:ext>
            </p:extLst>
          </p:nvPr>
        </p:nvGraphicFramePr>
        <p:xfrm>
          <a:off x="7790260" y="3098057"/>
          <a:ext cx="3514677" cy="1388839"/>
        </p:xfrm>
        <a:graphic>
          <a:graphicData uri="http://schemas.openxmlformats.org/drawingml/2006/table">
            <a:tbl>
              <a:tblPr/>
              <a:tblGrid>
                <a:gridCol w="1929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3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849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Siyasi Görüş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Ortalama</a:t>
                      </a:r>
                      <a:r>
                        <a:rPr lang="tr-TR" sz="11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Sıklık</a:t>
                      </a:r>
                      <a:endParaRPr lang="tr-TR" sz="1100" b="1" i="0" u="none" strike="noStrike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700" b="1" i="0" u="none" strike="noStrike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637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Dindar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637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Milliyetçi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637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Cum</a:t>
                      </a:r>
                      <a:r>
                        <a:rPr lang="tr-TR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huriyetçi / Kemalist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637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Muhafazakar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637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Sosyal Demokrat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5637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Ulusalcı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9" name="Picture 38" descr="beyaz logo küçük">
            <a:extLst>
              <a:ext uri="{FF2B5EF4-FFF2-40B4-BE49-F238E27FC236}">
                <a16:creationId xmlns:a16="http://schemas.microsoft.com/office/drawing/2014/main" id="{91E81631-61F2-D544-B244-02A1FF18C9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25 Metin kutusu">
            <a:extLst>
              <a:ext uri="{FF2B5EF4-FFF2-40B4-BE49-F238E27FC236}">
                <a16:creationId xmlns:a16="http://schemas.microsoft.com/office/drawing/2014/main" id="{346F4CCE-7049-E142-9776-82D339B6E1B5}"/>
              </a:ext>
            </a:extLst>
          </p:cNvPr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Sosyo-Kültürel Göstergeler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(17) </a:t>
            </a:r>
          </a:p>
        </p:txBody>
      </p:sp>
    </p:spTree>
    <p:extLst>
      <p:ext uri="{BB962C8B-B14F-4D97-AF65-F5344CB8AC3E}">
        <p14:creationId xmlns:p14="http://schemas.microsoft.com/office/powerpoint/2010/main" val="1065255419"/>
      </p:ext>
    </p:extLst>
  </p:cSld>
  <p:clrMapOvr>
    <a:masterClrMapping/>
  </p:clrMapOvr>
  <p:transition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962920" y="1295887"/>
            <a:ext cx="3487944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algn="ctr"/>
            <a:r>
              <a:rPr lang="tr-TR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Tiyatroya Gitme Sıklığı</a:t>
            </a:r>
          </a:p>
          <a:p>
            <a:pPr indent="-342900" algn="ctr"/>
            <a:r>
              <a:rPr lang="tr-TR" sz="1050" dirty="0">
                <a:solidFill>
                  <a:srgbClr val="FFFFFF">
                    <a:lumMod val="50000"/>
                  </a:srgbClr>
                </a:solidFill>
                <a:latin typeface="Arial" charset="0"/>
                <a:ea typeface="Arial" charset="0"/>
                <a:cs typeface="Arial" charset="0"/>
              </a:rPr>
              <a:t>Ne sıklıkta tiyatroya gidiyorsunuz?</a:t>
            </a:r>
            <a:endParaRPr lang="tr-TR" sz="1100" dirty="0">
              <a:solidFill>
                <a:srgbClr val="FFFFFF">
                  <a:lumMod val="50000"/>
                </a:srgb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Dikdörtgen 4"/>
          <p:cNvSpPr/>
          <p:nvPr/>
        </p:nvSpPr>
        <p:spPr>
          <a:xfrm>
            <a:off x="6863408" y="1259496"/>
            <a:ext cx="5328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ctr">
              <a:spcBef>
                <a:spcPts val="0"/>
              </a:spcBef>
            </a:pPr>
            <a:r>
              <a:rPr lang="tr-TR" sz="16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Siyasi Partiye Göre</a:t>
            </a:r>
          </a:p>
        </p:txBody>
      </p:sp>
      <p:sp>
        <p:nvSpPr>
          <p:cNvPr id="24" name="Dikdörtgen 6"/>
          <p:cNvSpPr/>
          <p:nvPr/>
        </p:nvSpPr>
        <p:spPr>
          <a:xfrm>
            <a:off x="6873425" y="2875143"/>
            <a:ext cx="51845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ctr">
              <a:spcBef>
                <a:spcPts val="0"/>
              </a:spcBef>
            </a:pPr>
            <a:r>
              <a:rPr lang="tr-TR" sz="16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Siyasi Görüşe Göre</a:t>
            </a:r>
          </a:p>
        </p:txBody>
      </p:sp>
      <p:sp>
        <p:nvSpPr>
          <p:cNvPr id="25" name="Dikdörtgen 7"/>
          <p:cNvSpPr/>
          <p:nvPr/>
        </p:nvSpPr>
        <p:spPr>
          <a:xfrm>
            <a:off x="7233464" y="4710408"/>
            <a:ext cx="43924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ctr">
              <a:spcBef>
                <a:spcPts val="0"/>
              </a:spcBef>
            </a:pPr>
            <a:r>
              <a:rPr lang="tr-TR" sz="16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Bölgelere Göre</a:t>
            </a:r>
          </a:p>
        </p:txBody>
      </p:sp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id="{F1CF0C51-ADA4-3649-87AB-62A9A70A6B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821524"/>
              </p:ext>
            </p:extLst>
          </p:nvPr>
        </p:nvGraphicFramePr>
        <p:xfrm>
          <a:off x="1435501" y="2411131"/>
          <a:ext cx="3999384" cy="3726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Text Box 20">
            <a:extLst>
              <a:ext uri="{FF2B5EF4-FFF2-40B4-BE49-F238E27FC236}">
                <a16:creationId xmlns:a16="http://schemas.microsoft.com/office/drawing/2014/main" id="{77530E14-7392-F043-81E8-EB0E1A21C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252" y="1919135"/>
            <a:ext cx="13862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tr-TR" sz="1000" b="1" dirty="0">
                <a:solidFill>
                  <a:srgbClr val="000000"/>
                </a:solidFill>
                <a:latin typeface="Verdana"/>
              </a:rPr>
              <a:t> Ayda ortalama kez*</a:t>
            </a:r>
          </a:p>
        </p:txBody>
      </p:sp>
      <p:sp>
        <p:nvSpPr>
          <p:cNvPr id="27" name="Text Box 20">
            <a:extLst>
              <a:ext uri="{FF2B5EF4-FFF2-40B4-BE49-F238E27FC236}">
                <a16:creationId xmlns:a16="http://schemas.microsoft.com/office/drawing/2014/main" id="{FFC56D70-8F8E-7348-B7E7-7A15CD066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0072" y="2033694"/>
            <a:ext cx="10801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tr-TR" sz="1000" b="1" dirty="0">
                <a:solidFill>
                  <a:srgbClr val="000000"/>
                </a:solidFill>
                <a:latin typeface="Verdana"/>
              </a:rPr>
              <a:t>1,3</a:t>
            </a:r>
          </a:p>
        </p:txBody>
      </p:sp>
      <p:sp>
        <p:nvSpPr>
          <p:cNvPr id="31" name="Metin kutusu 18">
            <a:extLst>
              <a:ext uri="{FF2B5EF4-FFF2-40B4-BE49-F238E27FC236}">
                <a16:creationId xmlns:a16="http://schemas.microsoft.com/office/drawing/2014/main" id="{0624FA9F-D1A2-764B-ABD2-CC17AB878F76}"/>
              </a:ext>
            </a:extLst>
          </p:cNvPr>
          <p:cNvSpPr txBox="1"/>
          <p:nvPr/>
        </p:nvSpPr>
        <p:spPr>
          <a:xfrm>
            <a:off x="2067883" y="6632644"/>
            <a:ext cx="207460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" dirty="0">
                <a:latin typeface="Arial" panose="020B0604020202020204" pitchFamily="34" charset="0"/>
                <a:cs typeface="Arial" panose="020B0604020202020204" pitchFamily="34" charset="0"/>
              </a:rPr>
              <a:t>* Ortalama, tiyatroya gidenler üzerinden hesaplanmıştır</a:t>
            </a:r>
          </a:p>
        </p:txBody>
      </p:sp>
      <p:sp>
        <p:nvSpPr>
          <p:cNvPr id="32" name="Text Box 20">
            <a:extLst>
              <a:ext uri="{FF2B5EF4-FFF2-40B4-BE49-F238E27FC236}">
                <a16:creationId xmlns:a16="http://schemas.microsoft.com/office/drawing/2014/main" id="{756FA2AD-7BB9-E54F-90C0-72ECD99D4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8276" y="2033694"/>
            <a:ext cx="10801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tr-TR" sz="1000" b="1" dirty="0">
                <a:latin typeface="Verdana"/>
              </a:rPr>
              <a:t>0,9</a:t>
            </a:r>
          </a:p>
        </p:txBody>
      </p:sp>
      <p:graphicFrame>
        <p:nvGraphicFramePr>
          <p:cNvPr id="33" name="13 Tablo">
            <a:extLst>
              <a:ext uri="{FF2B5EF4-FFF2-40B4-BE49-F238E27FC236}">
                <a16:creationId xmlns:a16="http://schemas.microsoft.com/office/drawing/2014/main" id="{93714B4A-3B0F-BD4F-A585-FBA687BE67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032118"/>
              </p:ext>
            </p:extLst>
          </p:nvPr>
        </p:nvGraphicFramePr>
        <p:xfrm>
          <a:off x="2766661" y="6412549"/>
          <a:ext cx="843471" cy="232410"/>
        </p:xfrm>
        <a:graphic>
          <a:graphicData uri="http://schemas.openxmlformats.org/drawingml/2006/table">
            <a:tbl>
              <a:tblPr/>
              <a:tblGrid>
                <a:gridCol w="227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9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79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6293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293">
                <a:tc vMerge="1"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" name="Text Box 20">
            <a:extLst>
              <a:ext uri="{FF2B5EF4-FFF2-40B4-BE49-F238E27FC236}">
                <a16:creationId xmlns:a16="http://schemas.microsoft.com/office/drawing/2014/main" id="{04874153-BFCF-B645-8ED1-0B7BD0D04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2668" y="6148513"/>
            <a:ext cx="10801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tr-TR" sz="1000" dirty="0">
                <a:solidFill>
                  <a:srgbClr val="000000"/>
                </a:solidFill>
                <a:latin typeface="Verdana"/>
              </a:rPr>
              <a:t>2017</a:t>
            </a:r>
          </a:p>
        </p:txBody>
      </p:sp>
      <p:sp>
        <p:nvSpPr>
          <p:cNvPr id="35" name="Text Box 20">
            <a:extLst>
              <a:ext uri="{FF2B5EF4-FFF2-40B4-BE49-F238E27FC236}">
                <a16:creationId xmlns:a16="http://schemas.microsoft.com/office/drawing/2014/main" id="{681FF853-F806-FB46-B863-FDB3F1EFD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9856" y="6151953"/>
            <a:ext cx="10801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tr-TR" sz="1000" dirty="0">
                <a:solidFill>
                  <a:srgbClr val="000000"/>
                </a:solidFill>
                <a:latin typeface="Verdana"/>
              </a:rPr>
              <a:t>2018</a:t>
            </a:r>
          </a:p>
        </p:txBody>
      </p:sp>
      <p:graphicFrame>
        <p:nvGraphicFramePr>
          <p:cNvPr id="36" name="Tablo 3">
            <a:extLst>
              <a:ext uri="{FF2B5EF4-FFF2-40B4-BE49-F238E27FC236}">
                <a16:creationId xmlns:a16="http://schemas.microsoft.com/office/drawing/2014/main" id="{616C4639-D9FA-4B4A-AE4B-E569DF1073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015034"/>
              </p:ext>
            </p:extLst>
          </p:nvPr>
        </p:nvGraphicFramePr>
        <p:xfrm>
          <a:off x="7526460" y="5099900"/>
          <a:ext cx="3514679" cy="1635259"/>
        </p:xfrm>
        <a:graphic>
          <a:graphicData uri="http://schemas.openxmlformats.org/drawingml/2006/table">
            <a:tbl>
              <a:tblPr/>
              <a:tblGrid>
                <a:gridCol w="1930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0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9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5104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Bölgeler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Ortalama</a:t>
                      </a:r>
                      <a:r>
                        <a:rPr lang="tr-TR" sz="11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Sıklık</a:t>
                      </a:r>
                      <a:endParaRPr lang="tr-TR" sz="1100" b="1" i="0" u="none" strike="noStrike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700" b="1" i="0" u="none" strike="noStrike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51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Marmara Bölgesi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51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İç Anadolu Bölgesi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51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Ege Bölgesi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51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Akdeniz Bölgesi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951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Güneydoğu Anadolu Bölgesi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951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Karadeniz Bölgesi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951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Doğu Anadolu Bölgesi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7" name="16 Tablo">
            <a:extLst>
              <a:ext uri="{FF2B5EF4-FFF2-40B4-BE49-F238E27FC236}">
                <a16:creationId xmlns:a16="http://schemas.microsoft.com/office/drawing/2014/main" id="{7A408F2E-DBF2-2A4D-BD00-751E8F1254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349835"/>
              </p:ext>
            </p:extLst>
          </p:nvPr>
        </p:nvGraphicFramePr>
        <p:xfrm>
          <a:off x="7526462" y="1649818"/>
          <a:ext cx="3514678" cy="966880"/>
        </p:xfrm>
        <a:graphic>
          <a:graphicData uri="http://schemas.openxmlformats.org/drawingml/2006/table">
            <a:tbl>
              <a:tblPr/>
              <a:tblGrid>
                <a:gridCol w="1924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1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8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8220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Siyasi Parti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Ortalama</a:t>
                      </a:r>
                      <a:r>
                        <a:rPr lang="tr-TR" sz="11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Sıklık</a:t>
                      </a:r>
                      <a:endParaRPr lang="tr-TR" sz="1100" b="1" i="0" u="none" strike="noStrike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613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AK</a:t>
                      </a:r>
                      <a:r>
                        <a:rPr lang="tr-TR" sz="1000" b="0" i="0" u="none" strike="noStrike" baseline="0" dirty="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Parti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613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CHP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613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MHP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613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HDP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8" name="Tablo 12">
            <a:extLst>
              <a:ext uri="{FF2B5EF4-FFF2-40B4-BE49-F238E27FC236}">
                <a16:creationId xmlns:a16="http://schemas.microsoft.com/office/drawing/2014/main" id="{AF5B327D-DFEE-3D40-9C09-9A0259E436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774246"/>
              </p:ext>
            </p:extLst>
          </p:nvPr>
        </p:nvGraphicFramePr>
        <p:xfrm>
          <a:off x="7526463" y="3255399"/>
          <a:ext cx="3514677" cy="1388839"/>
        </p:xfrm>
        <a:graphic>
          <a:graphicData uri="http://schemas.openxmlformats.org/drawingml/2006/table">
            <a:tbl>
              <a:tblPr/>
              <a:tblGrid>
                <a:gridCol w="1929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3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849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Siyasi Görüş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Ortalama</a:t>
                      </a:r>
                      <a:r>
                        <a:rPr lang="tr-TR" sz="11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Sıklık</a:t>
                      </a:r>
                      <a:endParaRPr lang="tr-TR" sz="1100" b="1" i="0" u="none" strike="noStrike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700" b="1" i="0" u="none" strike="noStrike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637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Dindar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637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Milliyetçi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637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Cum</a:t>
                      </a:r>
                      <a:r>
                        <a:rPr lang="tr-TR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huriyetçi / Kemalist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637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Muhafazakar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637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Sosyal Demokrat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5637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Ulusalcı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9" name="Picture 38" descr="beyaz logo küçük">
            <a:extLst>
              <a:ext uri="{FF2B5EF4-FFF2-40B4-BE49-F238E27FC236}">
                <a16:creationId xmlns:a16="http://schemas.microsoft.com/office/drawing/2014/main" id="{197D2B78-497D-D64A-9506-6D4E8EFCF9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25 Metin kutusu">
            <a:extLst>
              <a:ext uri="{FF2B5EF4-FFF2-40B4-BE49-F238E27FC236}">
                <a16:creationId xmlns:a16="http://schemas.microsoft.com/office/drawing/2014/main" id="{D9BADB8A-4AFC-084A-8489-A2A680825F6C}"/>
              </a:ext>
            </a:extLst>
          </p:cNvPr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Sosyo-Kültürel Göstergeler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(18) </a:t>
            </a:r>
          </a:p>
        </p:txBody>
      </p:sp>
    </p:spTree>
    <p:extLst>
      <p:ext uri="{BB962C8B-B14F-4D97-AF65-F5344CB8AC3E}">
        <p14:creationId xmlns:p14="http://schemas.microsoft.com/office/powerpoint/2010/main" val="1337413704"/>
      </p:ext>
    </p:extLst>
  </p:cSld>
  <p:clrMapOvr>
    <a:masterClrMapping/>
  </p:clrMapOvr>
  <p:transition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478728" y="1295887"/>
            <a:ext cx="41353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algn="ctr"/>
            <a:r>
              <a:rPr lang="tr-TR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Sinemaya Gitme Sıklığı</a:t>
            </a:r>
          </a:p>
          <a:p>
            <a:pPr indent="-342900" algn="ctr"/>
            <a:r>
              <a:rPr lang="tr-T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Ne sıklıkta sinemaya gidiyorsunuz?</a:t>
            </a:r>
          </a:p>
        </p:txBody>
      </p:sp>
      <p:sp>
        <p:nvSpPr>
          <p:cNvPr id="23" name="Dikdörtgen 4"/>
          <p:cNvSpPr/>
          <p:nvPr/>
        </p:nvSpPr>
        <p:spPr>
          <a:xfrm>
            <a:off x="6651473" y="1204336"/>
            <a:ext cx="5472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ctr">
              <a:spcBef>
                <a:spcPts val="0"/>
              </a:spcBef>
            </a:pPr>
            <a:r>
              <a:rPr lang="tr-TR" sz="1400" b="1" dirty="0">
                <a:solidFill>
                  <a:srgbClr val="000000"/>
                </a:solidFill>
                <a:latin typeface="Verdana"/>
              </a:rPr>
              <a:t>Siyasi Partiye Göre</a:t>
            </a:r>
          </a:p>
        </p:txBody>
      </p:sp>
      <p:sp>
        <p:nvSpPr>
          <p:cNvPr id="24" name="Dikdörtgen 6"/>
          <p:cNvSpPr/>
          <p:nvPr/>
        </p:nvSpPr>
        <p:spPr>
          <a:xfrm>
            <a:off x="6543462" y="2819983"/>
            <a:ext cx="56886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ctr">
              <a:spcBef>
                <a:spcPts val="0"/>
              </a:spcBef>
            </a:pPr>
            <a:r>
              <a:rPr lang="tr-TR" sz="1400" b="1" dirty="0">
                <a:solidFill>
                  <a:srgbClr val="000000"/>
                </a:solidFill>
                <a:latin typeface="Verdana"/>
              </a:rPr>
              <a:t>Siyasi Görüşe Göre</a:t>
            </a:r>
          </a:p>
        </p:txBody>
      </p:sp>
      <p:sp>
        <p:nvSpPr>
          <p:cNvPr id="25" name="Dikdörtgen 7"/>
          <p:cNvSpPr/>
          <p:nvPr/>
        </p:nvSpPr>
        <p:spPr>
          <a:xfrm>
            <a:off x="7155529" y="4655248"/>
            <a:ext cx="43924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ctr">
              <a:spcBef>
                <a:spcPts val="0"/>
              </a:spcBef>
            </a:pPr>
            <a:r>
              <a:rPr lang="tr-TR" sz="1400" b="1" dirty="0">
                <a:solidFill>
                  <a:srgbClr val="000000"/>
                </a:solidFill>
                <a:latin typeface="Verdana"/>
              </a:rPr>
              <a:t>Bölgelere Göre</a:t>
            </a:r>
          </a:p>
        </p:txBody>
      </p:sp>
      <p:graphicFrame>
        <p:nvGraphicFramePr>
          <p:cNvPr id="15" name="Object 9">
            <a:extLst>
              <a:ext uri="{FF2B5EF4-FFF2-40B4-BE49-F238E27FC236}">
                <a16:creationId xmlns:a16="http://schemas.microsoft.com/office/drawing/2014/main" id="{B750233F-5A13-E44B-B475-E2DD1544F2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0397115"/>
              </p:ext>
            </p:extLst>
          </p:nvPr>
        </p:nvGraphicFramePr>
        <p:xfrm>
          <a:off x="1614666" y="2402121"/>
          <a:ext cx="3999384" cy="3726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 Box 20">
            <a:extLst>
              <a:ext uri="{FF2B5EF4-FFF2-40B4-BE49-F238E27FC236}">
                <a16:creationId xmlns:a16="http://schemas.microsoft.com/office/drawing/2014/main" id="{6C04CC95-177B-1241-B18F-97ACCEEBF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130" y="1954125"/>
            <a:ext cx="13862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tr-TR" sz="1000" b="1" dirty="0">
                <a:solidFill>
                  <a:srgbClr val="000000"/>
                </a:solidFill>
                <a:latin typeface="Verdana"/>
              </a:rPr>
              <a:t>Ayda ortalama kez*</a:t>
            </a:r>
          </a:p>
        </p:txBody>
      </p:sp>
      <p:sp>
        <p:nvSpPr>
          <p:cNvPr id="17" name="Text Box 20">
            <a:extLst>
              <a:ext uri="{FF2B5EF4-FFF2-40B4-BE49-F238E27FC236}">
                <a16:creationId xmlns:a16="http://schemas.microsoft.com/office/drawing/2014/main" id="{9F35BA9F-D236-8446-976D-FE37E6FC4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1839" y="2068684"/>
            <a:ext cx="10801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tr-TR" sz="1000" b="1" dirty="0">
                <a:solidFill>
                  <a:srgbClr val="000000"/>
                </a:solidFill>
                <a:latin typeface="Verdana"/>
              </a:rPr>
              <a:t>1,5</a:t>
            </a:r>
          </a:p>
        </p:txBody>
      </p:sp>
      <p:sp>
        <p:nvSpPr>
          <p:cNvPr id="18" name="Metin kutusu 32">
            <a:extLst>
              <a:ext uri="{FF2B5EF4-FFF2-40B4-BE49-F238E27FC236}">
                <a16:creationId xmlns:a16="http://schemas.microsoft.com/office/drawing/2014/main" id="{7573FF7E-1AD4-D44D-995B-1AABFE98E204}"/>
              </a:ext>
            </a:extLst>
          </p:cNvPr>
          <p:cNvSpPr txBox="1"/>
          <p:nvPr/>
        </p:nvSpPr>
        <p:spPr>
          <a:xfrm>
            <a:off x="1795262" y="6623634"/>
            <a:ext cx="31165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" dirty="0">
                <a:latin typeface="+mj-lt"/>
              </a:rPr>
              <a:t>* Ortalama, sinemaya gidenler üzerinden hesaplanmıştır</a:t>
            </a:r>
          </a:p>
        </p:txBody>
      </p:sp>
      <p:sp>
        <p:nvSpPr>
          <p:cNvPr id="19" name="Text Box 20">
            <a:extLst>
              <a:ext uri="{FF2B5EF4-FFF2-40B4-BE49-F238E27FC236}">
                <a16:creationId xmlns:a16="http://schemas.microsoft.com/office/drawing/2014/main" id="{7E0A838B-CCAD-A74E-B524-5B04DA1D1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2275" y="2068684"/>
            <a:ext cx="10801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tr-TR" sz="1000" b="1" dirty="0">
                <a:latin typeface="Verdana"/>
              </a:rPr>
              <a:t>0,9</a:t>
            </a:r>
          </a:p>
        </p:txBody>
      </p:sp>
      <p:sp>
        <p:nvSpPr>
          <p:cNvPr id="27" name="Text Box 20">
            <a:extLst>
              <a:ext uri="{FF2B5EF4-FFF2-40B4-BE49-F238E27FC236}">
                <a16:creationId xmlns:a16="http://schemas.microsoft.com/office/drawing/2014/main" id="{5C79CE01-567C-1D48-ADA0-5B27811F6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1839" y="6142830"/>
            <a:ext cx="10801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tr-TR" sz="1000" dirty="0">
                <a:solidFill>
                  <a:srgbClr val="000000"/>
                </a:solidFill>
                <a:latin typeface="Verdana"/>
              </a:rPr>
              <a:t>2017</a:t>
            </a:r>
          </a:p>
        </p:txBody>
      </p:sp>
      <p:sp>
        <p:nvSpPr>
          <p:cNvPr id="28" name="Text Box 20">
            <a:extLst>
              <a:ext uri="{FF2B5EF4-FFF2-40B4-BE49-F238E27FC236}">
                <a16:creationId xmlns:a16="http://schemas.microsoft.com/office/drawing/2014/main" id="{7602B469-E8EE-1849-9B95-E71B9DDC5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027" y="6146270"/>
            <a:ext cx="10801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tr-TR" sz="1000" dirty="0">
                <a:solidFill>
                  <a:srgbClr val="000000"/>
                </a:solidFill>
                <a:latin typeface="Verdana"/>
              </a:rPr>
              <a:t>2018</a:t>
            </a:r>
          </a:p>
        </p:txBody>
      </p:sp>
      <p:graphicFrame>
        <p:nvGraphicFramePr>
          <p:cNvPr id="29" name="13 Tablo">
            <a:extLst>
              <a:ext uri="{FF2B5EF4-FFF2-40B4-BE49-F238E27FC236}">
                <a16:creationId xmlns:a16="http://schemas.microsoft.com/office/drawing/2014/main" id="{83BC2BFA-156D-9447-9AAE-C1BA3524FC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736056"/>
              </p:ext>
            </p:extLst>
          </p:nvPr>
        </p:nvGraphicFramePr>
        <p:xfrm>
          <a:off x="2870103" y="6392491"/>
          <a:ext cx="843471" cy="232410"/>
        </p:xfrm>
        <a:graphic>
          <a:graphicData uri="http://schemas.openxmlformats.org/drawingml/2006/table">
            <a:tbl>
              <a:tblPr/>
              <a:tblGrid>
                <a:gridCol w="227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9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79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6293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293">
                <a:tc vMerge="1"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" name="Tablo 3">
            <a:extLst>
              <a:ext uri="{FF2B5EF4-FFF2-40B4-BE49-F238E27FC236}">
                <a16:creationId xmlns:a16="http://schemas.microsoft.com/office/drawing/2014/main" id="{88FE62E2-6A3A-164E-A9B4-A87D43B48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910149"/>
              </p:ext>
            </p:extLst>
          </p:nvPr>
        </p:nvGraphicFramePr>
        <p:xfrm>
          <a:off x="7538757" y="4962195"/>
          <a:ext cx="3514679" cy="1635259"/>
        </p:xfrm>
        <a:graphic>
          <a:graphicData uri="http://schemas.openxmlformats.org/drawingml/2006/table">
            <a:tbl>
              <a:tblPr/>
              <a:tblGrid>
                <a:gridCol w="1930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0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9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5104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Bölgeler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Ortalama</a:t>
                      </a:r>
                      <a:r>
                        <a:rPr lang="tr-TR" sz="11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Sıklık</a:t>
                      </a:r>
                      <a:endParaRPr lang="tr-TR" sz="1100" b="1" i="0" u="none" strike="noStrike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700" b="1" i="0" u="none" strike="noStrike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51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Marmara Bölgesi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51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İç Anadolu Bölgesi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51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Ege Bölgesi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51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Akdeniz Bölgesi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951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Güneydoğu Anadolu Bölgesi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951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Karadeniz Bölgesi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951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Doğu Anadolu Bölgesi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1" name="16 Tablo">
            <a:extLst>
              <a:ext uri="{FF2B5EF4-FFF2-40B4-BE49-F238E27FC236}">
                <a16:creationId xmlns:a16="http://schemas.microsoft.com/office/drawing/2014/main" id="{866A5403-5998-9047-A213-25892C9376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850419"/>
              </p:ext>
            </p:extLst>
          </p:nvPr>
        </p:nvGraphicFramePr>
        <p:xfrm>
          <a:off x="7538759" y="1512113"/>
          <a:ext cx="3514678" cy="966880"/>
        </p:xfrm>
        <a:graphic>
          <a:graphicData uri="http://schemas.openxmlformats.org/drawingml/2006/table">
            <a:tbl>
              <a:tblPr/>
              <a:tblGrid>
                <a:gridCol w="1924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1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8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8220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Siyasi Parti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Ortalama</a:t>
                      </a:r>
                      <a:r>
                        <a:rPr lang="tr-TR" sz="11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Sıklık</a:t>
                      </a:r>
                      <a:endParaRPr lang="tr-TR" sz="1100" b="1" i="0" u="none" strike="noStrike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613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AK</a:t>
                      </a:r>
                      <a:r>
                        <a:rPr lang="tr-TR" sz="1000" b="0" i="0" u="none" strike="noStrike" baseline="0" dirty="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Parti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613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CHP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613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MHP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613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HDP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2" name="Tablo 12">
            <a:extLst>
              <a:ext uri="{FF2B5EF4-FFF2-40B4-BE49-F238E27FC236}">
                <a16:creationId xmlns:a16="http://schemas.microsoft.com/office/drawing/2014/main" id="{0168DD00-F6D2-FC4D-8CE6-92340EA68C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647017"/>
              </p:ext>
            </p:extLst>
          </p:nvPr>
        </p:nvGraphicFramePr>
        <p:xfrm>
          <a:off x="7538760" y="3117694"/>
          <a:ext cx="3514677" cy="1388839"/>
        </p:xfrm>
        <a:graphic>
          <a:graphicData uri="http://schemas.openxmlformats.org/drawingml/2006/table">
            <a:tbl>
              <a:tblPr/>
              <a:tblGrid>
                <a:gridCol w="1929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3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849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Siyasi Görüş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Ortalama</a:t>
                      </a:r>
                      <a:r>
                        <a:rPr lang="tr-TR" sz="11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Sıklık</a:t>
                      </a:r>
                      <a:endParaRPr lang="tr-TR" sz="1100" b="1" i="0" u="none" strike="noStrike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700" b="1" i="0" u="none" strike="noStrike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637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Dindar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637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Milliyetçi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637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Cum</a:t>
                      </a:r>
                      <a:r>
                        <a:rPr lang="tr-TR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huriyetçi / Kemalist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637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Muhafazakar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637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Sosyal Demokrat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5637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Ulusalcı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5" name="Picture 34" descr="beyaz logo küçük">
            <a:extLst>
              <a:ext uri="{FF2B5EF4-FFF2-40B4-BE49-F238E27FC236}">
                <a16:creationId xmlns:a16="http://schemas.microsoft.com/office/drawing/2014/main" id="{7C25D670-DBCD-5B45-B5CA-FFC36D1012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25 Metin kutusu">
            <a:extLst>
              <a:ext uri="{FF2B5EF4-FFF2-40B4-BE49-F238E27FC236}">
                <a16:creationId xmlns:a16="http://schemas.microsoft.com/office/drawing/2014/main" id="{A71E1AB2-2C5F-4540-AF28-E5FF0F8A07C4}"/>
              </a:ext>
            </a:extLst>
          </p:cNvPr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Sosyo-Kültürel Göstergeler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(19) </a:t>
            </a:r>
          </a:p>
        </p:txBody>
      </p:sp>
    </p:spTree>
    <p:extLst>
      <p:ext uri="{BB962C8B-B14F-4D97-AF65-F5344CB8AC3E}">
        <p14:creationId xmlns:p14="http://schemas.microsoft.com/office/powerpoint/2010/main" val="194496073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90629" y="1499115"/>
            <a:ext cx="54517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algn="ctr"/>
            <a:r>
              <a:rPr lang="tr-TR" sz="28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Tiyatro ve Sinema Dışında Gidilen Etkinlikler</a:t>
            </a:r>
          </a:p>
          <a:p>
            <a:pPr indent="-342900" algn="ctr"/>
            <a:r>
              <a:rPr lang="tr-T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Tiyatro ve sinema dışında aşağıdaki etkinliklerden herhangi birine gider misiniz? Yılda kaç kere?</a:t>
            </a:r>
            <a:endParaRPr lang="tr-TR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Dikdörtgen 4"/>
          <p:cNvSpPr/>
          <p:nvPr/>
        </p:nvSpPr>
        <p:spPr>
          <a:xfrm>
            <a:off x="5800597" y="1137574"/>
            <a:ext cx="57958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ctr">
              <a:spcBef>
                <a:spcPts val="0"/>
              </a:spcBef>
            </a:pPr>
            <a:r>
              <a:rPr lang="tr-TR" sz="1400" b="1" dirty="0">
                <a:solidFill>
                  <a:srgbClr val="000000"/>
                </a:solidFill>
                <a:latin typeface="Verdana"/>
              </a:rPr>
              <a:t>Siyasi Partiye Göre</a:t>
            </a:r>
          </a:p>
        </p:txBody>
      </p:sp>
      <p:sp>
        <p:nvSpPr>
          <p:cNvPr id="35" name="Dikdörtgen 6"/>
          <p:cNvSpPr/>
          <p:nvPr/>
        </p:nvSpPr>
        <p:spPr>
          <a:xfrm>
            <a:off x="5945897" y="2707041"/>
            <a:ext cx="53624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ctr">
              <a:spcBef>
                <a:spcPts val="0"/>
              </a:spcBef>
            </a:pPr>
            <a:r>
              <a:rPr lang="tr-TR" sz="1400" b="1" dirty="0">
                <a:solidFill>
                  <a:srgbClr val="000000"/>
                </a:solidFill>
                <a:latin typeface="Verdana"/>
              </a:rPr>
              <a:t>Siyasi Görüşe Göre</a:t>
            </a:r>
          </a:p>
        </p:txBody>
      </p:sp>
      <p:sp>
        <p:nvSpPr>
          <p:cNvPr id="36" name="Dikdörtgen 7"/>
          <p:cNvSpPr/>
          <p:nvPr/>
        </p:nvSpPr>
        <p:spPr>
          <a:xfrm>
            <a:off x="6109359" y="4588486"/>
            <a:ext cx="48749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ctr">
              <a:spcBef>
                <a:spcPts val="0"/>
              </a:spcBef>
            </a:pPr>
            <a:r>
              <a:rPr lang="tr-TR" sz="1400" b="1" dirty="0">
                <a:solidFill>
                  <a:srgbClr val="000000"/>
                </a:solidFill>
                <a:latin typeface="Verdana"/>
              </a:rPr>
              <a:t>Bölgelere Göre</a:t>
            </a:r>
          </a:p>
        </p:txBody>
      </p:sp>
      <p:sp>
        <p:nvSpPr>
          <p:cNvPr id="20" name="Text Box 20">
            <a:extLst>
              <a:ext uri="{FF2B5EF4-FFF2-40B4-BE49-F238E27FC236}">
                <a16:creationId xmlns:a16="http://schemas.microsoft.com/office/drawing/2014/main" id="{E0847C04-B8B1-A346-BED5-5BD0F1385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1471" y="2632583"/>
            <a:ext cx="12093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tr-TR" sz="1000" b="1" dirty="0">
                <a:solidFill>
                  <a:srgbClr val="000000"/>
                </a:solidFill>
                <a:latin typeface="Verdana"/>
              </a:rPr>
              <a:t>Yılda Ortalama Kez</a:t>
            </a:r>
          </a:p>
        </p:txBody>
      </p:sp>
      <p:graphicFrame>
        <p:nvGraphicFramePr>
          <p:cNvPr id="22" name="Object 2">
            <a:extLst>
              <a:ext uri="{FF2B5EF4-FFF2-40B4-BE49-F238E27FC236}">
                <a16:creationId xmlns:a16="http://schemas.microsoft.com/office/drawing/2014/main" id="{4B2DDF21-E245-D04F-BA74-62E2C80EB5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79762"/>
              </p:ext>
            </p:extLst>
          </p:nvPr>
        </p:nvGraphicFramePr>
        <p:xfrm>
          <a:off x="883621" y="2777073"/>
          <a:ext cx="3010608" cy="4080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 Box 7">
            <a:extLst>
              <a:ext uri="{FF2B5EF4-FFF2-40B4-BE49-F238E27FC236}">
                <a16:creationId xmlns:a16="http://schemas.microsoft.com/office/drawing/2014/main" id="{34BF40CC-6E44-2948-8D9C-CFA4EFE67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2862" y="6385389"/>
            <a:ext cx="792088" cy="20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r-TR" sz="700" dirty="0">
                <a:solidFill>
                  <a:srgbClr val="000000"/>
                </a:solidFill>
                <a:latin typeface="Verdana"/>
              </a:rPr>
              <a:t>Çoklu cevap.</a:t>
            </a:r>
          </a:p>
        </p:txBody>
      </p:sp>
      <p:sp>
        <p:nvSpPr>
          <p:cNvPr id="32" name="22 Metin kutusu">
            <a:extLst>
              <a:ext uri="{FF2B5EF4-FFF2-40B4-BE49-F238E27FC236}">
                <a16:creationId xmlns:a16="http://schemas.microsoft.com/office/drawing/2014/main" id="{5F5019E8-EFFD-D743-81D5-D691ED5E598E}"/>
              </a:ext>
            </a:extLst>
          </p:cNvPr>
          <p:cNvSpPr txBox="1"/>
          <p:nvPr/>
        </p:nvSpPr>
        <p:spPr>
          <a:xfrm>
            <a:off x="4097441" y="5699263"/>
            <a:ext cx="1217509" cy="63094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tr-TR" sz="700" dirty="0">
                <a:solidFill>
                  <a:srgbClr val="000000"/>
                </a:solidFill>
                <a:latin typeface="Verdana"/>
              </a:rPr>
              <a:t>2018 yılına göre,%12,1’in altındaki değerler grafiğe dahil edilmemiştir.</a:t>
            </a:r>
          </a:p>
        </p:txBody>
      </p:sp>
      <p:sp>
        <p:nvSpPr>
          <p:cNvPr id="33" name="Text Box 20">
            <a:extLst>
              <a:ext uri="{FF2B5EF4-FFF2-40B4-BE49-F238E27FC236}">
                <a16:creationId xmlns:a16="http://schemas.microsoft.com/office/drawing/2014/main" id="{AD767EF4-CBFE-614F-A822-112D3FBB1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2737" y="3045827"/>
            <a:ext cx="10801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tr-TR" sz="1000" b="1" dirty="0">
                <a:solidFill>
                  <a:srgbClr val="FF0000"/>
                </a:solidFill>
                <a:latin typeface="Verdana"/>
              </a:rPr>
              <a:t>7,1</a:t>
            </a:r>
          </a:p>
        </p:txBody>
      </p:sp>
      <p:sp>
        <p:nvSpPr>
          <p:cNvPr id="37" name="Text Box 20">
            <a:extLst>
              <a:ext uri="{FF2B5EF4-FFF2-40B4-BE49-F238E27FC236}">
                <a16:creationId xmlns:a16="http://schemas.microsoft.com/office/drawing/2014/main" id="{E40B98D3-908F-3843-8A09-F5542DB58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2737" y="3826440"/>
            <a:ext cx="10801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tr-TR" sz="1000" b="1" dirty="0">
                <a:solidFill>
                  <a:srgbClr val="FF0000"/>
                </a:solidFill>
                <a:latin typeface="Verdana"/>
              </a:rPr>
              <a:t>1,2</a:t>
            </a:r>
          </a:p>
        </p:txBody>
      </p:sp>
      <p:sp>
        <p:nvSpPr>
          <p:cNvPr id="38" name="Text Box 20">
            <a:extLst>
              <a:ext uri="{FF2B5EF4-FFF2-40B4-BE49-F238E27FC236}">
                <a16:creationId xmlns:a16="http://schemas.microsoft.com/office/drawing/2014/main" id="{77FBDC66-924E-8A41-957A-2CFC89C7E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2737" y="4550125"/>
            <a:ext cx="10801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tr-TR" sz="1000" b="1" dirty="0">
                <a:solidFill>
                  <a:srgbClr val="FF0000"/>
                </a:solidFill>
                <a:latin typeface="Verdana"/>
              </a:rPr>
              <a:t>3,9</a:t>
            </a:r>
          </a:p>
        </p:txBody>
      </p:sp>
      <p:sp>
        <p:nvSpPr>
          <p:cNvPr id="39" name="Text Box 20">
            <a:extLst>
              <a:ext uri="{FF2B5EF4-FFF2-40B4-BE49-F238E27FC236}">
                <a16:creationId xmlns:a16="http://schemas.microsoft.com/office/drawing/2014/main" id="{B9DCF9DD-B5B8-5E4B-BD0B-BFF1D912B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2737" y="5336278"/>
            <a:ext cx="10801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tr-TR" sz="1000" b="1" dirty="0">
                <a:solidFill>
                  <a:srgbClr val="FF0000"/>
                </a:solidFill>
                <a:latin typeface="Verdana"/>
              </a:rPr>
              <a:t>3,9</a:t>
            </a:r>
          </a:p>
        </p:txBody>
      </p:sp>
      <p:sp>
        <p:nvSpPr>
          <p:cNvPr id="40" name="Text Box 20">
            <a:extLst>
              <a:ext uri="{FF2B5EF4-FFF2-40B4-BE49-F238E27FC236}">
                <a16:creationId xmlns:a16="http://schemas.microsoft.com/office/drawing/2014/main" id="{9699B608-F691-3A48-801D-F20337E06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065" y="6014815"/>
            <a:ext cx="10801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tr-TR" sz="1000" b="1" dirty="0">
                <a:solidFill>
                  <a:srgbClr val="FF0000"/>
                </a:solidFill>
                <a:latin typeface="Verdana"/>
              </a:rPr>
              <a:t>2,4</a:t>
            </a:r>
          </a:p>
        </p:txBody>
      </p:sp>
      <p:sp>
        <p:nvSpPr>
          <p:cNvPr id="41" name="Text Box 20">
            <a:extLst>
              <a:ext uri="{FF2B5EF4-FFF2-40B4-BE49-F238E27FC236}">
                <a16:creationId xmlns:a16="http://schemas.microsoft.com/office/drawing/2014/main" id="{90DBDC5C-FCC2-094B-8A18-84DEFC105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065" y="4188282"/>
            <a:ext cx="10801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tr-TR" sz="1000" b="1" dirty="0">
                <a:solidFill>
                  <a:schemeClr val="bg1">
                    <a:lumMod val="50000"/>
                  </a:schemeClr>
                </a:solidFill>
                <a:latin typeface="Verdana"/>
              </a:rPr>
              <a:t>2,2</a:t>
            </a:r>
          </a:p>
        </p:txBody>
      </p:sp>
      <p:sp>
        <p:nvSpPr>
          <p:cNvPr id="42" name="Text Box 20">
            <a:extLst>
              <a:ext uri="{FF2B5EF4-FFF2-40B4-BE49-F238E27FC236}">
                <a16:creationId xmlns:a16="http://schemas.microsoft.com/office/drawing/2014/main" id="{F9444A16-E20F-8E48-8CD8-CB0CF298C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065" y="3442425"/>
            <a:ext cx="10801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tr-TR" sz="1000" b="1">
                <a:solidFill>
                  <a:schemeClr val="bg1">
                    <a:lumMod val="50000"/>
                  </a:schemeClr>
                </a:solidFill>
                <a:latin typeface="Verdana"/>
              </a:rPr>
              <a:t>4,8</a:t>
            </a:r>
            <a:endParaRPr lang="tr-TR" sz="1000" b="1" dirty="0">
              <a:solidFill>
                <a:schemeClr val="bg1">
                  <a:lumMod val="50000"/>
                </a:schemeClr>
              </a:solidFill>
              <a:latin typeface="Verdana"/>
            </a:endParaRPr>
          </a:p>
        </p:txBody>
      </p:sp>
      <p:sp>
        <p:nvSpPr>
          <p:cNvPr id="43" name="Text Box 20">
            <a:extLst>
              <a:ext uri="{FF2B5EF4-FFF2-40B4-BE49-F238E27FC236}">
                <a16:creationId xmlns:a16="http://schemas.microsoft.com/office/drawing/2014/main" id="{08683A36-0450-254A-BE2E-7F9864FBD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7318" y="5610494"/>
            <a:ext cx="10801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tr-TR" sz="1000" b="1" dirty="0">
                <a:solidFill>
                  <a:schemeClr val="bg1">
                    <a:lumMod val="50000"/>
                  </a:schemeClr>
                </a:solidFill>
                <a:latin typeface="Verdana"/>
              </a:rPr>
              <a:t>2,1</a:t>
            </a:r>
          </a:p>
        </p:txBody>
      </p:sp>
      <p:sp>
        <p:nvSpPr>
          <p:cNvPr id="44" name="Text Box 20">
            <a:extLst>
              <a:ext uri="{FF2B5EF4-FFF2-40B4-BE49-F238E27FC236}">
                <a16:creationId xmlns:a16="http://schemas.microsoft.com/office/drawing/2014/main" id="{1C064AF7-7474-F24F-B4B3-1ACB5328F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7318" y="6408839"/>
            <a:ext cx="10801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tr-TR" sz="1000" b="1" dirty="0">
                <a:solidFill>
                  <a:schemeClr val="bg1">
                    <a:lumMod val="50000"/>
                  </a:schemeClr>
                </a:solidFill>
                <a:latin typeface="Verdana"/>
              </a:rPr>
              <a:t>2,0</a:t>
            </a:r>
          </a:p>
        </p:txBody>
      </p:sp>
      <p:graphicFrame>
        <p:nvGraphicFramePr>
          <p:cNvPr id="45" name="16 Tablo">
            <a:extLst>
              <a:ext uri="{FF2B5EF4-FFF2-40B4-BE49-F238E27FC236}">
                <a16:creationId xmlns:a16="http://schemas.microsoft.com/office/drawing/2014/main" id="{B904C0A1-F75E-FD42-B6CB-30FE4560B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387721"/>
              </p:ext>
            </p:extLst>
          </p:nvPr>
        </p:nvGraphicFramePr>
        <p:xfrm>
          <a:off x="5653252" y="1494059"/>
          <a:ext cx="6525658" cy="1022985"/>
        </p:xfrm>
        <a:graphic>
          <a:graphicData uri="http://schemas.openxmlformats.org/drawingml/2006/table">
            <a:tbl>
              <a:tblPr/>
              <a:tblGrid>
                <a:gridCol w="1653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7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7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29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6102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Siyasi Parti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Futbol maçı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Pop müzik</a:t>
                      </a:r>
                      <a:r>
                        <a:rPr lang="tr-TR" sz="10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konseri</a:t>
                      </a:r>
                      <a:endParaRPr lang="tr-TR" sz="1000" b="1" i="0" u="none" strike="noStrike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Diğer spor karşılaşmaları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Sergi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Sanat veya halk müziği konseri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257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AK</a:t>
                      </a:r>
                      <a:r>
                        <a:rPr lang="tr-TR" sz="1000" b="0" i="0" u="none" strike="noStrike" baseline="0" dirty="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Parti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257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CHP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257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MHP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257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HDP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6" name="Tablo 2">
            <a:extLst>
              <a:ext uri="{FF2B5EF4-FFF2-40B4-BE49-F238E27FC236}">
                <a16:creationId xmlns:a16="http://schemas.microsoft.com/office/drawing/2014/main" id="{6729314D-A511-EB42-9CBB-7DECC28423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184283"/>
              </p:ext>
            </p:extLst>
          </p:nvPr>
        </p:nvGraphicFramePr>
        <p:xfrm>
          <a:off x="5653251" y="3064984"/>
          <a:ext cx="6525662" cy="1377315"/>
        </p:xfrm>
        <a:graphic>
          <a:graphicData uri="http://schemas.openxmlformats.org/drawingml/2006/table">
            <a:tbl>
              <a:tblPr/>
              <a:tblGrid>
                <a:gridCol w="1653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49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49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49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49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49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69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6591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Siyasi Görüş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Futbol maçı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Pop müzik</a:t>
                      </a:r>
                      <a:r>
                        <a:rPr lang="tr-TR" sz="10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konseri</a:t>
                      </a:r>
                      <a:endParaRPr lang="tr-TR" sz="1000" b="1" i="0" u="none" strike="noStrike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Diğer spor karşılaşmaları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Sergi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Sanat veya halk müziği konseri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700" b="1" i="0" u="none" strike="noStrike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257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Dindar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257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Milliyetçi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257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Cum</a:t>
                      </a:r>
                      <a:r>
                        <a:rPr lang="tr-TR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huriyetçi / Kemalist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257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Muhafazakar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257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Sosyal Demokrat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257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Ulusalcı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7" name="Tablo 3">
            <a:extLst>
              <a:ext uri="{FF2B5EF4-FFF2-40B4-BE49-F238E27FC236}">
                <a16:creationId xmlns:a16="http://schemas.microsoft.com/office/drawing/2014/main" id="{212A4DF1-EFF2-1A45-91C2-C4E6D72FC1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152586"/>
              </p:ext>
            </p:extLst>
          </p:nvPr>
        </p:nvGraphicFramePr>
        <p:xfrm>
          <a:off x="5653251" y="5024920"/>
          <a:ext cx="6525660" cy="1736943"/>
        </p:xfrm>
        <a:graphic>
          <a:graphicData uri="http://schemas.openxmlformats.org/drawingml/2006/table">
            <a:tbl>
              <a:tblPr/>
              <a:tblGrid>
                <a:gridCol w="1653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0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0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0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0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13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9628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Bölgeler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Futbol maçı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Pop müzik</a:t>
                      </a:r>
                      <a:r>
                        <a:rPr lang="tr-TR" sz="10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konseri</a:t>
                      </a:r>
                      <a:endParaRPr lang="tr-TR" sz="1000" b="1" i="0" u="none" strike="noStrike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Diğer spor karşılaşmaları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Sergi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Sanat veya halk müziği konseri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700" b="1" i="0" u="none" strike="noStrike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257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Marmara Bölgesi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257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İç Anadolu Bölgesi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257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Ege Bölgesi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257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Akdeniz Bölgesi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257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Güneydoğu Anadolu Bölgesi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257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Karadeniz Bölgesi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257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Doğu Anadolu Bölgesi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8" name="Picture 47" descr="beyaz logo küçük">
            <a:extLst>
              <a:ext uri="{FF2B5EF4-FFF2-40B4-BE49-F238E27FC236}">
                <a16:creationId xmlns:a16="http://schemas.microsoft.com/office/drawing/2014/main" id="{AC2514C6-7373-4244-82F7-93B0170C23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25 Metin kutusu">
            <a:extLst>
              <a:ext uri="{FF2B5EF4-FFF2-40B4-BE49-F238E27FC236}">
                <a16:creationId xmlns:a16="http://schemas.microsoft.com/office/drawing/2014/main" id="{38C07970-F97F-C146-8452-959E734D2BD2}"/>
              </a:ext>
            </a:extLst>
          </p:cNvPr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Sosyo-Kültürel Göstergeler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(20) </a:t>
            </a:r>
          </a:p>
        </p:txBody>
      </p:sp>
    </p:spTree>
    <p:extLst>
      <p:ext uri="{BB962C8B-B14F-4D97-AF65-F5344CB8AC3E}">
        <p14:creationId xmlns:p14="http://schemas.microsoft.com/office/powerpoint/2010/main" val="980367616"/>
      </p:ext>
    </p:extLst>
  </p:cSld>
  <p:clrMapOvr>
    <a:masterClrMapping/>
  </p:clrMapOvr>
  <p:transition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583725" y="1214530"/>
            <a:ext cx="3487944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algn="ctr"/>
            <a:r>
              <a:rPr lang="tr-TR" sz="28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TV İzleme Sıklığı</a:t>
            </a:r>
          </a:p>
          <a:p>
            <a:pPr indent="-342900" algn="ctr"/>
            <a:r>
              <a:rPr lang="tr-TR" sz="1100" dirty="0">
                <a:solidFill>
                  <a:srgbClr val="FFFFFF">
                    <a:lumMod val="50000"/>
                  </a:srgbClr>
                </a:solidFill>
                <a:latin typeface="Arial" charset="0"/>
                <a:ea typeface="Arial" charset="0"/>
                <a:cs typeface="Arial" charset="0"/>
              </a:rPr>
              <a:t>Günde kaç saat televizyon izliyorsunuz?</a:t>
            </a:r>
            <a:endParaRPr lang="tr-TR" sz="1200" dirty="0">
              <a:solidFill>
                <a:srgbClr val="FFFFFF">
                  <a:lumMod val="50000"/>
                </a:srgb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Dikdörtgen 4"/>
          <p:cNvSpPr/>
          <p:nvPr/>
        </p:nvSpPr>
        <p:spPr>
          <a:xfrm>
            <a:off x="6982020" y="1027206"/>
            <a:ext cx="53285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ctr">
              <a:spcBef>
                <a:spcPts val="0"/>
              </a:spcBef>
            </a:pPr>
            <a:r>
              <a:rPr lang="tr-TR" sz="1400" b="1" dirty="0">
                <a:solidFill>
                  <a:srgbClr val="000000"/>
                </a:solidFill>
                <a:latin typeface="Verdana"/>
              </a:rPr>
              <a:t>Siyasi Partiye Göre</a:t>
            </a:r>
          </a:p>
        </p:txBody>
      </p:sp>
      <p:sp>
        <p:nvSpPr>
          <p:cNvPr id="12" name="Dikdörtgen 6"/>
          <p:cNvSpPr/>
          <p:nvPr/>
        </p:nvSpPr>
        <p:spPr>
          <a:xfrm>
            <a:off x="7162518" y="2642853"/>
            <a:ext cx="51845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ctr">
              <a:spcBef>
                <a:spcPts val="0"/>
              </a:spcBef>
            </a:pPr>
            <a:r>
              <a:rPr lang="tr-TR" sz="1400" b="1" dirty="0">
                <a:solidFill>
                  <a:srgbClr val="000000"/>
                </a:solidFill>
                <a:latin typeface="Verdana"/>
              </a:rPr>
              <a:t>Siyasi Görüşe Göre</a:t>
            </a:r>
          </a:p>
        </p:txBody>
      </p:sp>
      <p:sp>
        <p:nvSpPr>
          <p:cNvPr id="13" name="Dikdörtgen 7"/>
          <p:cNvSpPr/>
          <p:nvPr/>
        </p:nvSpPr>
        <p:spPr>
          <a:xfrm>
            <a:off x="7600048" y="4493616"/>
            <a:ext cx="43924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ctr">
              <a:spcBef>
                <a:spcPts val="0"/>
              </a:spcBef>
            </a:pPr>
            <a:r>
              <a:rPr lang="tr-TR" sz="1400" b="1" dirty="0">
                <a:solidFill>
                  <a:srgbClr val="000000"/>
                </a:solidFill>
                <a:latin typeface="Verdana"/>
              </a:rPr>
              <a:t>Bölgelere Göre</a:t>
            </a:r>
          </a:p>
        </p:txBody>
      </p:sp>
      <p:sp>
        <p:nvSpPr>
          <p:cNvPr id="16" name="Metin kutusu 28">
            <a:extLst>
              <a:ext uri="{FF2B5EF4-FFF2-40B4-BE49-F238E27FC236}">
                <a16:creationId xmlns:a16="http://schemas.microsoft.com/office/drawing/2014/main" id="{BADAEC9B-D6E0-1248-A9F9-1A123B2AA0CD}"/>
              </a:ext>
            </a:extLst>
          </p:cNvPr>
          <p:cNvSpPr txBox="1"/>
          <p:nvPr/>
        </p:nvSpPr>
        <p:spPr>
          <a:xfrm>
            <a:off x="1439213" y="6132488"/>
            <a:ext cx="28360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" dirty="0">
                <a:solidFill>
                  <a:srgbClr val="000000"/>
                </a:solidFill>
                <a:latin typeface="Verdana"/>
              </a:rPr>
              <a:t>* Ortalama, TV izleyenler üzerinden hesaplanmıştır</a:t>
            </a:r>
          </a:p>
        </p:txBody>
      </p:sp>
      <p:graphicFrame>
        <p:nvGraphicFramePr>
          <p:cNvPr id="17" name="13 Tablo">
            <a:extLst>
              <a:ext uri="{FF2B5EF4-FFF2-40B4-BE49-F238E27FC236}">
                <a16:creationId xmlns:a16="http://schemas.microsoft.com/office/drawing/2014/main" id="{2FD90B39-612D-F344-937F-46EC299D63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487348"/>
              </p:ext>
            </p:extLst>
          </p:nvPr>
        </p:nvGraphicFramePr>
        <p:xfrm>
          <a:off x="740254" y="6347932"/>
          <a:ext cx="843471" cy="232410"/>
        </p:xfrm>
        <a:graphic>
          <a:graphicData uri="http://schemas.openxmlformats.org/drawingml/2006/table">
            <a:tbl>
              <a:tblPr/>
              <a:tblGrid>
                <a:gridCol w="227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9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79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6293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293">
                <a:tc vMerge="1"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id="{59D57EB2-8675-C645-841A-BE0D514644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653745"/>
              </p:ext>
            </p:extLst>
          </p:nvPr>
        </p:nvGraphicFramePr>
        <p:xfrm>
          <a:off x="1259459" y="2214073"/>
          <a:ext cx="3812210" cy="3684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 Box 20">
            <a:extLst>
              <a:ext uri="{FF2B5EF4-FFF2-40B4-BE49-F238E27FC236}">
                <a16:creationId xmlns:a16="http://schemas.microsoft.com/office/drawing/2014/main" id="{AA7EF8FB-009B-9F4F-8E73-4E191D508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983" y="1796789"/>
            <a:ext cx="13149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tr-TR" sz="1000" b="1" dirty="0">
                <a:solidFill>
                  <a:srgbClr val="000000"/>
                </a:solidFill>
                <a:latin typeface="Verdana"/>
              </a:rPr>
              <a:t>Günde Ortalama Saat*</a:t>
            </a:r>
          </a:p>
        </p:txBody>
      </p:sp>
      <p:sp>
        <p:nvSpPr>
          <p:cNvPr id="20" name="Text Box 20">
            <a:extLst>
              <a:ext uri="{FF2B5EF4-FFF2-40B4-BE49-F238E27FC236}">
                <a16:creationId xmlns:a16="http://schemas.microsoft.com/office/drawing/2014/main" id="{B92CC39F-5F91-8542-9FC0-69FEDBD6C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2805" y="1887304"/>
            <a:ext cx="101107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tr-TR" sz="1000" b="1" dirty="0">
                <a:solidFill>
                  <a:srgbClr val="000000"/>
                </a:solidFill>
                <a:latin typeface="Verdana"/>
              </a:rPr>
              <a:t>2,9 saat</a:t>
            </a:r>
          </a:p>
        </p:txBody>
      </p:sp>
      <p:sp>
        <p:nvSpPr>
          <p:cNvPr id="21" name="Text Box 20">
            <a:extLst>
              <a:ext uri="{FF2B5EF4-FFF2-40B4-BE49-F238E27FC236}">
                <a16:creationId xmlns:a16="http://schemas.microsoft.com/office/drawing/2014/main" id="{4380CB02-C08A-304B-BE44-869149129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697" y="1890321"/>
            <a:ext cx="101107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tr-TR" sz="1000" b="1" dirty="0">
                <a:solidFill>
                  <a:schemeClr val="tx2"/>
                </a:solidFill>
                <a:latin typeface="Verdana"/>
              </a:rPr>
              <a:t>3,5 saat</a:t>
            </a:r>
          </a:p>
        </p:txBody>
      </p:sp>
      <p:sp>
        <p:nvSpPr>
          <p:cNvPr id="22" name="Text Box 20">
            <a:extLst>
              <a:ext uri="{FF2B5EF4-FFF2-40B4-BE49-F238E27FC236}">
                <a16:creationId xmlns:a16="http://schemas.microsoft.com/office/drawing/2014/main" id="{F52890F5-B234-1344-9A80-CF5BEFFA4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8770" y="5901657"/>
            <a:ext cx="10801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tr-TR" sz="1000" dirty="0">
                <a:solidFill>
                  <a:srgbClr val="000000"/>
                </a:solidFill>
                <a:latin typeface="Verdana"/>
              </a:rPr>
              <a:t>2017</a:t>
            </a:r>
          </a:p>
        </p:txBody>
      </p:sp>
      <p:sp>
        <p:nvSpPr>
          <p:cNvPr id="23" name="Text Box 20">
            <a:extLst>
              <a:ext uri="{FF2B5EF4-FFF2-40B4-BE49-F238E27FC236}">
                <a16:creationId xmlns:a16="http://schemas.microsoft.com/office/drawing/2014/main" id="{5E83D9BC-F3A2-F146-9807-00B755A04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958" y="5905097"/>
            <a:ext cx="10801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tr-TR" sz="1000" dirty="0">
                <a:solidFill>
                  <a:srgbClr val="000000"/>
                </a:solidFill>
                <a:latin typeface="Verdana"/>
              </a:rPr>
              <a:t>2018</a:t>
            </a:r>
          </a:p>
        </p:txBody>
      </p:sp>
      <p:graphicFrame>
        <p:nvGraphicFramePr>
          <p:cNvPr id="24" name="Tablo 10">
            <a:extLst>
              <a:ext uri="{FF2B5EF4-FFF2-40B4-BE49-F238E27FC236}">
                <a16:creationId xmlns:a16="http://schemas.microsoft.com/office/drawing/2014/main" id="{6AD8B99F-E0F7-7A43-B5AE-12BEA1C8BD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969617"/>
              </p:ext>
            </p:extLst>
          </p:nvPr>
        </p:nvGraphicFramePr>
        <p:xfrm>
          <a:off x="7879523" y="4785065"/>
          <a:ext cx="3514679" cy="1635259"/>
        </p:xfrm>
        <a:graphic>
          <a:graphicData uri="http://schemas.openxmlformats.org/drawingml/2006/table">
            <a:tbl>
              <a:tblPr/>
              <a:tblGrid>
                <a:gridCol w="1930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0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9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5104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Bölgeler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Ortalama</a:t>
                      </a:r>
                      <a:r>
                        <a:rPr lang="tr-TR" sz="11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Sıklık</a:t>
                      </a:r>
                      <a:endParaRPr lang="tr-TR" sz="1100" b="1" i="0" u="none" strike="noStrike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700" b="1" i="0" u="none" strike="noStrike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51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Marmara Bölgesi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51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İç Anadolu Bölgesi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51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Ege Bölgesi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51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Akdeniz Bölgesi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951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Güneydoğu Anadolu Bölgesi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951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Karadeniz Bölgesi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951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Doğu Anadolu Bölgesi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5" name="16 Tablo">
            <a:extLst>
              <a:ext uri="{FF2B5EF4-FFF2-40B4-BE49-F238E27FC236}">
                <a16:creationId xmlns:a16="http://schemas.microsoft.com/office/drawing/2014/main" id="{6E6A8071-6D53-F941-BCDB-1F51533D8C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737763"/>
              </p:ext>
            </p:extLst>
          </p:nvPr>
        </p:nvGraphicFramePr>
        <p:xfrm>
          <a:off x="7879525" y="1334983"/>
          <a:ext cx="3514678" cy="966880"/>
        </p:xfrm>
        <a:graphic>
          <a:graphicData uri="http://schemas.openxmlformats.org/drawingml/2006/table">
            <a:tbl>
              <a:tblPr/>
              <a:tblGrid>
                <a:gridCol w="1924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1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8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8220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Siyasi Parti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Ortalama</a:t>
                      </a:r>
                      <a:r>
                        <a:rPr lang="tr-TR" sz="11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Sıklık</a:t>
                      </a:r>
                      <a:endParaRPr lang="tr-TR" sz="1100" b="1" i="0" u="none" strike="noStrike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613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AK</a:t>
                      </a:r>
                      <a:r>
                        <a:rPr lang="tr-TR" sz="1000" b="0" i="0" u="none" strike="noStrike" baseline="0" dirty="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Parti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613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CHP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613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MHP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613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HDP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6" name="Tablo 13">
            <a:extLst>
              <a:ext uri="{FF2B5EF4-FFF2-40B4-BE49-F238E27FC236}">
                <a16:creationId xmlns:a16="http://schemas.microsoft.com/office/drawing/2014/main" id="{73D7E6E8-D5F8-EA4E-85B3-D6732271C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927340"/>
              </p:ext>
            </p:extLst>
          </p:nvPr>
        </p:nvGraphicFramePr>
        <p:xfrm>
          <a:off x="7879526" y="2940564"/>
          <a:ext cx="3514677" cy="1388839"/>
        </p:xfrm>
        <a:graphic>
          <a:graphicData uri="http://schemas.openxmlformats.org/drawingml/2006/table">
            <a:tbl>
              <a:tblPr/>
              <a:tblGrid>
                <a:gridCol w="1929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3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849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Siyasi Görüş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Ortalama</a:t>
                      </a:r>
                      <a:r>
                        <a:rPr lang="tr-TR" sz="11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Sıklık</a:t>
                      </a:r>
                      <a:endParaRPr lang="tr-TR" sz="1100" b="1" i="0" u="none" strike="noStrike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700" b="1" i="0" u="none" strike="noStrike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637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Dindar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637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Milliyetçi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637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Cum</a:t>
                      </a:r>
                      <a:r>
                        <a:rPr lang="tr-TR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huriyetçi / Kemalist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637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Muhafazakar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637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Sosyal Demokrat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5637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Ulusalcı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9" name="Picture 28" descr="beyaz logo küçük">
            <a:extLst>
              <a:ext uri="{FF2B5EF4-FFF2-40B4-BE49-F238E27FC236}">
                <a16:creationId xmlns:a16="http://schemas.microsoft.com/office/drawing/2014/main" id="{10D12AA0-AAEA-9A4F-89C6-5B7EE9FACF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25 Metin kutusu">
            <a:extLst>
              <a:ext uri="{FF2B5EF4-FFF2-40B4-BE49-F238E27FC236}">
                <a16:creationId xmlns:a16="http://schemas.microsoft.com/office/drawing/2014/main" id="{4985FEE2-8CD5-3744-B340-C75B3B54D0EF}"/>
              </a:ext>
            </a:extLst>
          </p:cNvPr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Sosyo-Kültürel Göstergeler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(21) </a:t>
            </a:r>
          </a:p>
        </p:txBody>
      </p:sp>
    </p:spTree>
    <p:extLst>
      <p:ext uri="{BB962C8B-B14F-4D97-AF65-F5344CB8AC3E}">
        <p14:creationId xmlns:p14="http://schemas.microsoft.com/office/powerpoint/2010/main" val="16264820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030432" y="1295887"/>
            <a:ext cx="5031913" cy="99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algn="ctr"/>
            <a:r>
              <a:rPr lang="tr-TR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Sosyal Medya veya Bilgisayar Oyunlarına Ayrılan Süre</a:t>
            </a:r>
          </a:p>
          <a:p>
            <a:pPr indent="-342900" algn="ctr"/>
            <a:r>
              <a:rPr lang="tr-TR" sz="1050" dirty="0">
                <a:solidFill>
                  <a:srgbClr val="FFFFFF">
                    <a:lumMod val="50000"/>
                  </a:srgbClr>
                </a:solidFill>
                <a:latin typeface="Arial" charset="0"/>
                <a:ea typeface="Arial" charset="0"/>
                <a:cs typeface="Arial" charset="0"/>
              </a:rPr>
              <a:t>Günde kaç saatinizi sosyal medya veya bilgisayar oyunlarına ayırıyorsunuz?</a:t>
            </a:r>
            <a:endParaRPr lang="tr-TR" sz="1100" dirty="0">
              <a:solidFill>
                <a:srgbClr val="FFFFFF">
                  <a:lumMod val="50000"/>
                </a:srgb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Dikdörtgen 4"/>
          <p:cNvSpPr/>
          <p:nvPr/>
        </p:nvSpPr>
        <p:spPr>
          <a:xfrm>
            <a:off x="4968680" y="1274444"/>
            <a:ext cx="82672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ctr">
              <a:spcBef>
                <a:spcPts val="0"/>
              </a:spcBef>
            </a:pPr>
            <a:r>
              <a:rPr lang="tr-TR" sz="1400" b="1" dirty="0">
                <a:solidFill>
                  <a:srgbClr val="000000"/>
                </a:solidFill>
                <a:latin typeface="Verdana"/>
              </a:rPr>
              <a:t>Siyasi Partiye Göre</a:t>
            </a:r>
          </a:p>
        </p:txBody>
      </p:sp>
      <p:sp>
        <p:nvSpPr>
          <p:cNvPr id="26" name="Dikdörtgen 6"/>
          <p:cNvSpPr/>
          <p:nvPr/>
        </p:nvSpPr>
        <p:spPr>
          <a:xfrm>
            <a:off x="5177847" y="2890091"/>
            <a:ext cx="7848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ctr">
              <a:spcBef>
                <a:spcPts val="0"/>
              </a:spcBef>
            </a:pPr>
            <a:r>
              <a:rPr lang="tr-TR" sz="1400" b="1" dirty="0">
                <a:solidFill>
                  <a:srgbClr val="000000"/>
                </a:solidFill>
                <a:latin typeface="Verdana"/>
              </a:rPr>
              <a:t>Siyasi Görüşe Göre</a:t>
            </a:r>
          </a:p>
        </p:txBody>
      </p:sp>
      <p:sp>
        <p:nvSpPr>
          <p:cNvPr id="27" name="Dikdörtgen 7"/>
          <p:cNvSpPr/>
          <p:nvPr/>
        </p:nvSpPr>
        <p:spPr>
          <a:xfrm>
            <a:off x="5276516" y="4725356"/>
            <a:ext cx="76515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ctr">
              <a:spcBef>
                <a:spcPts val="0"/>
              </a:spcBef>
            </a:pPr>
            <a:r>
              <a:rPr lang="tr-TR" sz="1400" b="1" dirty="0">
                <a:solidFill>
                  <a:srgbClr val="000000"/>
                </a:solidFill>
                <a:latin typeface="Verdana"/>
              </a:rPr>
              <a:t>Bölgelere Göre </a:t>
            </a:r>
          </a:p>
        </p:txBody>
      </p:sp>
      <p:graphicFrame>
        <p:nvGraphicFramePr>
          <p:cNvPr id="20" name="Object 9">
            <a:extLst>
              <a:ext uri="{FF2B5EF4-FFF2-40B4-BE49-F238E27FC236}">
                <a16:creationId xmlns:a16="http://schemas.microsoft.com/office/drawing/2014/main" id="{036C4453-7E3A-2642-B638-8D3FAB335A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210252"/>
              </p:ext>
            </p:extLst>
          </p:nvPr>
        </p:nvGraphicFramePr>
        <p:xfrm>
          <a:off x="1097634" y="2779709"/>
          <a:ext cx="4373765" cy="344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 Box 20">
            <a:extLst>
              <a:ext uri="{FF2B5EF4-FFF2-40B4-BE49-F238E27FC236}">
                <a16:creationId xmlns:a16="http://schemas.microsoft.com/office/drawing/2014/main" id="{2D4EA99F-F29D-F44C-B002-9C49AD546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7222" y="2502977"/>
            <a:ext cx="101107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tr-TR" sz="1000" b="1" dirty="0">
                <a:solidFill>
                  <a:srgbClr val="000000"/>
                </a:solidFill>
                <a:latin typeface="Verdana"/>
              </a:rPr>
              <a:t>2,4 saat</a:t>
            </a:r>
          </a:p>
        </p:txBody>
      </p:sp>
      <p:sp>
        <p:nvSpPr>
          <p:cNvPr id="24" name="Text Box 20">
            <a:extLst>
              <a:ext uri="{FF2B5EF4-FFF2-40B4-BE49-F238E27FC236}">
                <a16:creationId xmlns:a16="http://schemas.microsoft.com/office/drawing/2014/main" id="{7263EC0B-AB31-A348-805D-5C8532D58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961" y="2358960"/>
            <a:ext cx="13920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tr-TR" sz="1000" b="1" dirty="0">
                <a:solidFill>
                  <a:srgbClr val="000000"/>
                </a:solidFill>
                <a:latin typeface="Verdana"/>
              </a:rPr>
              <a:t>Günde Ortalama Saat*</a:t>
            </a:r>
          </a:p>
        </p:txBody>
      </p:sp>
      <p:sp>
        <p:nvSpPr>
          <p:cNvPr id="28" name="Metin kutusu 37">
            <a:extLst>
              <a:ext uri="{FF2B5EF4-FFF2-40B4-BE49-F238E27FC236}">
                <a16:creationId xmlns:a16="http://schemas.microsoft.com/office/drawing/2014/main" id="{C7A36978-4B9A-E448-8B15-8A879315A5AB}"/>
              </a:ext>
            </a:extLst>
          </p:cNvPr>
          <p:cNvSpPr txBox="1"/>
          <p:nvPr/>
        </p:nvSpPr>
        <p:spPr>
          <a:xfrm>
            <a:off x="1427654" y="6474263"/>
            <a:ext cx="3149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>
                <a:latin typeface="+mj-lt"/>
              </a:rPr>
              <a:t>* Ortalama, sosyal medya veya bilgisayar oyunlarına vakit ayıranlar üzerinden hesaplanmıştır</a:t>
            </a:r>
          </a:p>
        </p:txBody>
      </p:sp>
      <p:sp>
        <p:nvSpPr>
          <p:cNvPr id="29" name="Text Box 20">
            <a:extLst>
              <a:ext uri="{FF2B5EF4-FFF2-40B4-BE49-F238E27FC236}">
                <a16:creationId xmlns:a16="http://schemas.microsoft.com/office/drawing/2014/main" id="{90B74749-DFD1-3D4F-BAE8-5CD9C1863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339" y="2502976"/>
            <a:ext cx="101107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tr-TR" sz="1000" b="1" dirty="0">
                <a:latin typeface="Verdana"/>
              </a:rPr>
              <a:t>2,6 saat</a:t>
            </a:r>
          </a:p>
        </p:txBody>
      </p:sp>
      <p:sp>
        <p:nvSpPr>
          <p:cNvPr id="30" name="Text Box 20">
            <a:extLst>
              <a:ext uri="{FF2B5EF4-FFF2-40B4-BE49-F238E27FC236}">
                <a16:creationId xmlns:a16="http://schemas.microsoft.com/office/drawing/2014/main" id="{C17AA0CC-2F86-764C-9960-7E254C83F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5483" y="6228042"/>
            <a:ext cx="10801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tr-TR" sz="1000" dirty="0">
                <a:solidFill>
                  <a:srgbClr val="000000"/>
                </a:solidFill>
                <a:latin typeface="Verdana"/>
              </a:rPr>
              <a:t>2017</a:t>
            </a:r>
          </a:p>
        </p:txBody>
      </p:sp>
      <p:sp>
        <p:nvSpPr>
          <p:cNvPr id="31" name="Text Box 20">
            <a:extLst>
              <a:ext uri="{FF2B5EF4-FFF2-40B4-BE49-F238E27FC236}">
                <a16:creationId xmlns:a16="http://schemas.microsoft.com/office/drawing/2014/main" id="{A4C81C70-51D2-6D41-9AB0-A227CABED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292" y="6221609"/>
            <a:ext cx="10801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tr-TR" sz="1000" dirty="0">
                <a:solidFill>
                  <a:srgbClr val="000000"/>
                </a:solidFill>
                <a:latin typeface="Verdana"/>
              </a:rPr>
              <a:t>2018</a:t>
            </a:r>
          </a:p>
        </p:txBody>
      </p:sp>
      <p:graphicFrame>
        <p:nvGraphicFramePr>
          <p:cNvPr id="32" name="Tablo 19">
            <a:extLst>
              <a:ext uri="{FF2B5EF4-FFF2-40B4-BE49-F238E27FC236}">
                <a16:creationId xmlns:a16="http://schemas.microsoft.com/office/drawing/2014/main" id="{E1E4F092-C05D-7F4B-A350-2F8E738FAC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450890"/>
              </p:ext>
            </p:extLst>
          </p:nvPr>
        </p:nvGraphicFramePr>
        <p:xfrm>
          <a:off x="7178754" y="5061459"/>
          <a:ext cx="3514679" cy="1635259"/>
        </p:xfrm>
        <a:graphic>
          <a:graphicData uri="http://schemas.openxmlformats.org/drawingml/2006/table">
            <a:tbl>
              <a:tblPr/>
              <a:tblGrid>
                <a:gridCol w="1930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0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9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5104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Bölgeler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Ortalama</a:t>
                      </a:r>
                      <a:r>
                        <a:rPr lang="tr-TR" sz="11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Sıklık</a:t>
                      </a:r>
                      <a:endParaRPr lang="tr-TR" sz="1100" b="1" i="0" u="none" strike="noStrike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700" b="1" i="0" u="none" strike="noStrike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51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Marmara Bölgesi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51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İç Anadolu Bölgesi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51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Ege Bölgesi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51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Akdeniz Bölgesi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951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Güneydoğu Anadolu Bölgesi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951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Karadeniz Bölgesi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951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Doğu Anadolu Bölgesi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3" name="16 Tablo">
            <a:extLst>
              <a:ext uri="{FF2B5EF4-FFF2-40B4-BE49-F238E27FC236}">
                <a16:creationId xmlns:a16="http://schemas.microsoft.com/office/drawing/2014/main" id="{9A0C83DC-C89B-0D48-9F66-CBB43DFF9A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282503"/>
              </p:ext>
            </p:extLst>
          </p:nvPr>
        </p:nvGraphicFramePr>
        <p:xfrm>
          <a:off x="7178756" y="1611377"/>
          <a:ext cx="3514678" cy="966880"/>
        </p:xfrm>
        <a:graphic>
          <a:graphicData uri="http://schemas.openxmlformats.org/drawingml/2006/table">
            <a:tbl>
              <a:tblPr/>
              <a:tblGrid>
                <a:gridCol w="1924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1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8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8220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Siyasi Parti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Ortalama</a:t>
                      </a:r>
                      <a:r>
                        <a:rPr lang="tr-TR" sz="11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Sıklık</a:t>
                      </a:r>
                      <a:endParaRPr lang="tr-TR" sz="1100" b="1" i="0" u="none" strike="noStrike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613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AK</a:t>
                      </a:r>
                      <a:r>
                        <a:rPr lang="tr-TR" sz="1000" b="0" i="0" u="none" strike="noStrike" baseline="0" dirty="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Parti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613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CHP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613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MHP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613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HDP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5" name="Tablo 22">
            <a:extLst>
              <a:ext uri="{FF2B5EF4-FFF2-40B4-BE49-F238E27FC236}">
                <a16:creationId xmlns:a16="http://schemas.microsoft.com/office/drawing/2014/main" id="{ABFAB7D0-19DE-0848-8244-E7BF148CA8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437100"/>
              </p:ext>
            </p:extLst>
          </p:nvPr>
        </p:nvGraphicFramePr>
        <p:xfrm>
          <a:off x="7178757" y="3216958"/>
          <a:ext cx="3514677" cy="1388839"/>
        </p:xfrm>
        <a:graphic>
          <a:graphicData uri="http://schemas.openxmlformats.org/drawingml/2006/table">
            <a:tbl>
              <a:tblPr/>
              <a:tblGrid>
                <a:gridCol w="1929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3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849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Siyasi Görüş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Ortalama</a:t>
                      </a:r>
                      <a:r>
                        <a:rPr lang="tr-TR" sz="11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Sıklık</a:t>
                      </a:r>
                      <a:endParaRPr lang="tr-TR" sz="1100" b="1" i="0" u="none" strike="noStrike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700" b="1" i="0" u="none" strike="noStrike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637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Dindar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637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Milliyetçi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637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Cum</a:t>
                      </a:r>
                      <a:r>
                        <a:rPr lang="tr-TR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huriyetçi / Kemalist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637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Muhafazakar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637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Sosyal Demokrat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5637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Ulusalcı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7" name="Picture 36" descr="beyaz logo küçük">
            <a:extLst>
              <a:ext uri="{FF2B5EF4-FFF2-40B4-BE49-F238E27FC236}">
                <a16:creationId xmlns:a16="http://schemas.microsoft.com/office/drawing/2014/main" id="{7901C212-89F3-B64B-B7F8-FED113289A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25 Metin kutusu">
            <a:extLst>
              <a:ext uri="{FF2B5EF4-FFF2-40B4-BE49-F238E27FC236}">
                <a16:creationId xmlns:a16="http://schemas.microsoft.com/office/drawing/2014/main" id="{81E3CED4-430C-B049-A284-94964EC08913}"/>
              </a:ext>
            </a:extLst>
          </p:cNvPr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Sosyo-Kültürel Göstergeler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(22) </a:t>
            </a:r>
          </a:p>
        </p:txBody>
      </p:sp>
    </p:spTree>
    <p:extLst>
      <p:ext uri="{BB962C8B-B14F-4D97-AF65-F5344CB8AC3E}">
        <p14:creationId xmlns:p14="http://schemas.microsoft.com/office/powerpoint/2010/main" val="1666079995"/>
      </p:ext>
    </p:extLst>
  </p:cSld>
  <p:clrMapOvr>
    <a:masterClrMapping/>
  </p:clrMapOvr>
  <p:transition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006421" y="1178237"/>
            <a:ext cx="6447295" cy="112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algn="ctr"/>
            <a:r>
              <a:rPr lang="tr-TR" sz="28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Aile ile Birlikte Akşam Yemeği İçin Restorana Gitme Sıklığı</a:t>
            </a:r>
          </a:p>
          <a:p>
            <a:pPr indent="-342900" algn="ctr"/>
            <a:r>
              <a:rPr lang="tr-TR" sz="1100" dirty="0">
                <a:solidFill>
                  <a:srgbClr val="FFFFFF">
                    <a:lumMod val="50000"/>
                  </a:srgbClr>
                </a:solidFill>
                <a:latin typeface="Arial" charset="0"/>
                <a:ea typeface="Arial" charset="0"/>
                <a:cs typeface="Arial" charset="0"/>
              </a:rPr>
              <a:t>Ne sıklıkta ailenizle birlikte akşam yemeği için bir restorana gidersiniz?</a:t>
            </a:r>
            <a:endParaRPr lang="tr-TR" sz="1200" dirty="0">
              <a:solidFill>
                <a:srgbClr val="FFFFFF">
                  <a:lumMod val="50000"/>
                </a:srgb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Dikdörtgen 4"/>
          <p:cNvSpPr/>
          <p:nvPr/>
        </p:nvSpPr>
        <p:spPr>
          <a:xfrm>
            <a:off x="6114338" y="1233970"/>
            <a:ext cx="82275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ctr">
              <a:spcBef>
                <a:spcPts val="0"/>
              </a:spcBef>
            </a:pPr>
            <a:r>
              <a:rPr lang="tr-TR" sz="1400" b="1" dirty="0">
                <a:solidFill>
                  <a:srgbClr val="000000"/>
                </a:solidFill>
                <a:latin typeface="Verdana"/>
              </a:rPr>
              <a:t>Siyasi Partiye Göre</a:t>
            </a:r>
          </a:p>
        </p:txBody>
      </p:sp>
      <p:sp>
        <p:nvSpPr>
          <p:cNvPr id="12" name="Dikdörtgen 6"/>
          <p:cNvSpPr/>
          <p:nvPr/>
        </p:nvSpPr>
        <p:spPr>
          <a:xfrm>
            <a:off x="6047002" y="2849617"/>
            <a:ext cx="83622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ctr">
              <a:spcBef>
                <a:spcPts val="0"/>
              </a:spcBef>
            </a:pPr>
            <a:r>
              <a:rPr lang="tr-TR" sz="1400" b="1" dirty="0">
                <a:solidFill>
                  <a:srgbClr val="000000"/>
                </a:solidFill>
                <a:latin typeface="Verdana"/>
              </a:rPr>
              <a:t>Siyasi Görüşe Göre</a:t>
            </a:r>
          </a:p>
        </p:txBody>
      </p:sp>
      <p:sp>
        <p:nvSpPr>
          <p:cNvPr id="13" name="Dikdörtgen 7"/>
          <p:cNvSpPr/>
          <p:nvPr/>
        </p:nvSpPr>
        <p:spPr>
          <a:xfrm>
            <a:off x="6123681" y="4684882"/>
            <a:ext cx="82089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ctr">
              <a:spcBef>
                <a:spcPts val="0"/>
              </a:spcBef>
            </a:pPr>
            <a:r>
              <a:rPr lang="tr-TR" sz="1400" b="1" dirty="0">
                <a:solidFill>
                  <a:srgbClr val="000000"/>
                </a:solidFill>
                <a:latin typeface="Verdana"/>
              </a:rPr>
              <a:t>Bölgelere Göre</a:t>
            </a:r>
          </a:p>
        </p:txBody>
      </p:sp>
      <p:graphicFrame>
        <p:nvGraphicFramePr>
          <p:cNvPr id="16" name="Object 9">
            <a:extLst>
              <a:ext uri="{FF2B5EF4-FFF2-40B4-BE49-F238E27FC236}">
                <a16:creationId xmlns:a16="http://schemas.microsoft.com/office/drawing/2014/main" id="{C6E3ADB3-0B2B-1949-BEC7-28372A4601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944648"/>
              </p:ext>
            </p:extLst>
          </p:nvPr>
        </p:nvGraphicFramePr>
        <p:xfrm>
          <a:off x="2345123" y="2849617"/>
          <a:ext cx="3888432" cy="344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 Box 20">
            <a:extLst>
              <a:ext uri="{FF2B5EF4-FFF2-40B4-BE49-F238E27FC236}">
                <a16:creationId xmlns:a16="http://schemas.microsoft.com/office/drawing/2014/main" id="{50D24B62-93AE-6A4D-B7E0-B2051FDCB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7732" y="2428867"/>
            <a:ext cx="13949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tr-TR" sz="1000" b="1" dirty="0">
                <a:solidFill>
                  <a:srgbClr val="000000"/>
                </a:solidFill>
                <a:latin typeface="Verdana"/>
              </a:rPr>
              <a:t>Ayda ortalama kere*</a:t>
            </a:r>
          </a:p>
        </p:txBody>
      </p:sp>
      <p:sp>
        <p:nvSpPr>
          <p:cNvPr id="18" name="Text Box 20">
            <a:extLst>
              <a:ext uri="{FF2B5EF4-FFF2-40B4-BE49-F238E27FC236}">
                <a16:creationId xmlns:a16="http://schemas.microsoft.com/office/drawing/2014/main" id="{930C71DE-2A2E-BA40-B0EF-0020B10EB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8990" y="2571138"/>
            <a:ext cx="101107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tr-TR" sz="1000" b="1" dirty="0">
                <a:solidFill>
                  <a:srgbClr val="000000"/>
                </a:solidFill>
                <a:latin typeface="Verdana"/>
              </a:rPr>
              <a:t>2,6 kere</a:t>
            </a:r>
          </a:p>
        </p:txBody>
      </p:sp>
      <p:sp>
        <p:nvSpPr>
          <p:cNvPr id="19" name="Metin kutusu 23">
            <a:extLst>
              <a:ext uri="{FF2B5EF4-FFF2-40B4-BE49-F238E27FC236}">
                <a16:creationId xmlns:a16="http://schemas.microsoft.com/office/drawing/2014/main" id="{70B2B71D-B624-6E43-980A-E3EAA990F371}"/>
              </a:ext>
            </a:extLst>
          </p:cNvPr>
          <p:cNvSpPr txBox="1"/>
          <p:nvPr/>
        </p:nvSpPr>
        <p:spPr>
          <a:xfrm>
            <a:off x="2699822" y="6519446"/>
            <a:ext cx="3149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>
                <a:latin typeface="+mj-lt"/>
              </a:rPr>
              <a:t>* Ortalama, aile ile birlikte akşam yemeği için restorana gidenler üzerinden hesaplanmıştır.  </a:t>
            </a:r>
          </a:p>
        </p:txBody>
      </p:sp>
      <p:sp>
        <p:nvSpPr>
          <p:cNvPr id="20" name="Text Box 20">
            <a:extLst>
              <a:ext uri="{FF2B5EF4-FFF2-40B4-BE49-F238E27FC236}">
                <a16:creationId xmlns:a16="http://schemas.microsoft.com/office/drawing/2014/main" id="{CF55B59C-9A99-DF42-8754-6DE1E1244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3040" y="2572882"/>
            <a:ext cx="101107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tr-TR" sz="1000" b="1" dirty="0">
                <a:solidFill>
                  <a:srgbClr val="FF0000"/>
                </a:solidFill>
                <a:latin typeface="Verdana"/>
              </a:rPr>
              <a:t>1,6 kere</a:t>
            </a:r>
          </a:p>
        </p:txBody>
      </p:sp>
      <p:sp>
        <p:nvSpPr>
          <p:cNvPr id="21" name="Text Box 20">
            <a:extLst>
              <a:ext uri="{FF2B5EF4-FFF2-40B4-BE49-F238E27FC236}">
                <a16:creationId xmlns:a16="http://schemas.microsoft.com/office/drawing/2014/main" id="{9D41D582-50DD-7D41-94EC-0EF103FF6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4113" y="6273225"/>
            <a:ext cx="10801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tr-TR" sz="1000" dirty="0">
                <a:solidFill>
                  <a:srgbClr val="000000"/>
                </a:solidFill>
                <a:latin typeface="Verdana"/>
              </a:rPr>
              <a:t>2017</a:t>
            </a:r>
          </a:p>
        </p:txBody>
      </p:sp>
      <p:sp>
        <p:nvSpPr>
          <p:cNvPr id="22" name="Text Box 20">
            <a:extLst>
              <a:ext uri="{FF2B5EF4-FFF2-40B4-BE49-F238E27FC236}">
                <a16:creationId xmlns:a16="http://schemas.microsoft.com/office/drawing/2014/main" id="{74E287F9-C470-FB46-AE4F-72A683A67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5922" y="6266792"/>
            <a:ext cx="10801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tr-TR" sz="1000" dirty="0">
                <a:solidFill>
                  <a:srgbClr val="000000"/>
                </a:solidFill>
                <a:latin typeface="Verdana"/>
              </a:rPr>
              <a:t>2018</a:t>
            </a:r>
          </a:p>
        </p:txBody>
      </p:sp>
      <p:graphicFrame>
        <p:nvGraphicFramePr>
          <p:cNvPr id="23" name="Tablo 27">
            <a:extLst>
              <a:ext uri="{FF2B5EF4-FFF2-40B4-BE49-F238E27FC236}">
                <a16:creationId xmlns:a16="http://schemas.microsoft.com/office/drawing/2014/main" id="{F588397A-89B8-3446-ACB9-1DC2B70A00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535017"/>
              </p:ext>
            </p:extLst>
          </p:nvPr>
        </p:nvGraphicFramePr>
        <p:xfrm>
          <a:off x="8450639" y="4991829"/>
          <a:ext cx="3514679" cy="1635259"/>
        </p:xfrm>
        <a:graphic>
          <a:graphicData uri="http://schemas.openxmlformats.org/drawingml/2006/table">
            <a:tbl>
              <a:tblPr/>
              <a:tblGrid>
                <a:gridCol w="1930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0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9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5104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Bölgeler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Ortalama</a:t>
                      </a:r>
                      <a:r>
                        <a:rPr lang="tr-TR" sz="11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Sıklık</a:t>
                      </a:r>
                      <a:endParaRPr lang="tr-TR" sz="1100" b="1" i="0" u="none" strike="noStrike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700" b="1" i="0" u="none" strike="noStrike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51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Marmara Bölgesi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51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İç Anadolu Bölgesi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51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Ege Bölgesi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51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Akdeniz Bölgesi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951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Güneydoğu Anadolu Bölgesi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951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Karadeniz Bölgesi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951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Doğu Anadolu Bölgesi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4" name="16 Tablo">
            <a:extLst>
              <a:ext uri="{FF2B5EF4-FFF2-40B4-BE49-F238E27FC236}">
                <a16:creationId xmlns:a16="http://schemas.microsoft.com/office/drawing/2014/main" id="{1BCC7895-C5D0-D348-8D21-DC1E8FF0E8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381265"/>
              </p:ext>
            </p:extLst>
          </p:nvPr>
        </p:nvGraphicFramePr>
        <p:xfrm>
          <a:off x="8450641" y="1541747"/>
          <a:ext cx="3514678" cy="966880"/>
        </p:xfrm>
        <a:graphic>
          <a:graphicData uri="http://schemas.openxmlformats.org/drawingml/2006/table">
            <a:tbl>
              <a:tblPr/>
              <a:tblGrid>
                <a:gridCol w="1924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1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8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8220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Siyasi Parti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Ortalama</a:t>
                      </a:r>
                      <a:r>
                        <a:rPr lang="tr-TR" sz="11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Sıklık</a:t>
                      </a:r>
                      <a:endParaRPr lang="tr-TR" sz="1100" b="1" i="0" u="none" strike="noStrike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613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AK</a:t>
                      </a:r>
                      <a:r>
                        <a:rPr lang="tr-TR" sz="1000" b="0" i="0" u="none" strike="noStrike" baseline="0" dirty="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Parti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613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CHP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613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MHP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613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HDP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5" name="Tablo 29">
            <a:extLst>
              <a:ext uri="{FF2B5EF4-FFF2-40B4-BE49-F238E27FC236}">
                <a16:creationId xmlns:a16="http://schemas.microsoft.com/office/drawing/2014/main" id="{94D637D3-93F4-CC4C-B191-6422CCBCB7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919905"/>
              </p:ext>
            </p:extLst>
          </p:nvPr>
        </p:nvGraphicFramePr>
        <p:xfrm>
          <a:off x="8450642" y="3147328"/>
          <a:ext cx="3514677" cy="1388839"/>
        </p:xfrm>
        <a:graphic>
          <a:graphicData uri="http://schemas.openxmlformats.org/drawingml/2006/table">
            <a:tbl>
              <a:tblPr/>
              <a:tblGrid>
                <a:gridCol w="1929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3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849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Siyasi Görüş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Ortalama</a:t>
                      </a:r>
                      <a:r>
                        <a:rPr lang="tr-TR" sz="11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Sıklık</a:t>
                      </a:r>
                      <a:endParaRPr lang="tr-TR" sz="1100" b="1" i="0" u="none" strike="noStrike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700" b="1" i="0" u="none" strike="noStrike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637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Dindar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637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Milliyetçi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637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Cum</a:t>
                      </a:r>
                      <a:r>
                        <a:rPr lang="tr-TR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huriyetçi / Kemalist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637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Muhafazakar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637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Sosyal Demokrat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5637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Ulusalcı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6" name="Picture 25" descr="beyaz logo küçük">
            <a:extLst>
              <a:ext uri="{FF2B5EF4-FFF2-40B4-BE49-F238E27FC236}">
                <a16:creationId xmlns:a16="http://schemas.microsoft.com/office/drawing/2014/main" id="{E6CDC863-8ABF-1C49-AC0A-0CC3CA51F5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25 Metin kutusu">
            <a:extLst>
              <a:ext uri="{FF2B5EF4-FFF2-40B4-BE49-F238E27FC236}">
                <a16:creationId xmlns:a16="http://schemas.microsoft.com/office/drawing/2014/main" id="{C9DCF88C-0824-BF4D-BCE7-416B30D4D9F4}"/>
              </a:ext>
            </a:extLst>
          </p:cNvPr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Sosyo-Kültürel Göstergeler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(23) </a:t>
            </a:r>
          </a:p>
        </p:txBody>
      </p:sp>
    </p:spTree>
    <p:extLst>
      <p:ext uri="{BB962C8B-B14F-4D97-AF65-F5344CB8AC3E}">
        <p14:creationId xmlns:p14="http://schemas.microsoft.com/office/powerpoint/2010/main" val="153863945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39800" y="1340768"/>
            <a:ext cx="5320506" cy="99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tr-TR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Türkiye’nin Değişmekte Olan </a:t>
            </a:r>
          </a:p>
          <a:p>
            <a:pPr marL="342900" indent="-342900" algn="ctr"/>
            <a:r>
              <a:rPr lang="tr-TR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Bir Ülke Olma Durumu</a:t>
            </a:r>
          </a:p>
          <a:p>
            <a:pPr marL="342900" indent="-342900" algn="ctr"/>
            <a:r>
              <a:rPr lang="tr-TR" sz="1050" dirty="0">
                <a:solidFill>
                  <a:srgbClr val="FFFFFF">
                    <a:lumMod val="50000"/>
                  </a:srgbClr>
                </a:solidFill>
                <a:latin typeface="Arial" charset="0"/>
                <a:ea typeface="Arial" charset="0"/>
                <a:cs typeface="Arial" charset="0"/>
              </a:rPr>
              <a:t>Genel olarak düşündüğünüzde Türkiye değişmekte olan bir ülke midir?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419238" y="1340768"/>
            <a:ext cx="4794862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tr-TR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Türkiye’de Yaşanan</a:t>
            </a:r>
          </a:p>
          <a:p>
            <a:pPr marL="342900" indent="-342900" algn="ctr"/>
            <a:r>
              <a:rPr lang="tr-TR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Değişimin Yönü</a:t>
            </a:r>
          </a:p>
          <a:p>
            <a:pPr marL="342900" indent="-342900" algn="ctr"/>
            <a:r>
              <a:rPr lang="tr-TR" sz="1050" dirty="0">
                <a:solidFill>
                  <a:srgbClr val="FFFFFF">
                    <a:lumMod val="50000"/>
                  </a:srgbClr>
                </a:solidFill>
                <a:latin typeface="Arial" charset="0"/>
                <a:ea typeface="Arial" charset="0"/>
                <a:cs typeface="Arial" charset="0"/>
              </a:rPr>
              <a:t>Türkiye’nin değişen bir ülke olduğunu belirttiniz. Bu değişim iyiye giderek mi kötüye giderek mi gerçekleşiyor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E630A4A3-CA51-9D49-B8F5-BF1DCBDE28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555060"/>
              </p:ext>
            </p:extLst>
          </p:nvPr>
        </p:nvGraphicFramePr>
        <p:xfrm>
          <a:off x="6419238" y="2529130"/>
          <a:ext cx="403533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19 Sağ Ok">
            <a:extLst>
              <a:ext uri="{FF2B5EF4-FFF2-40B4-BE49-F238E27FC236}">
                <a16:creationId xmlns:a16="http://schemas.microsoft.com/office/drawing/2014/main" id="{76A622CE-46EA-514E-9370-31ED25DCA977}"/>
              </a:ext>
            </a:extLst>
          </p:cNvPr>
          <p:cNvSpPr/>
          <p:nvPr/>
        </p:nvSpPr>
        <p:spPr>
          <a:xfrm>
            <a:off x="6101097" y="3891622"/>
            <a:ext cx="509389" cy="48500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FFFF"/>
              </a:solidFill>
            </a:endParaRPr>
          </a:p>
        </p:txBody>
      </p:sp>
      <p:graphicFrame>
        <p:nvGraphicFramePr>
          <p:cNvPr id="19" name="Object 15">
            <a:extLst>
              <a:ext uri="{FF2B5EF4-FFF2-40B4-BE49-F238E27FC236}">
                <a16:creationId xmlns:a16="http://schemas.microsoft.com/office/drawing/2014/main" id="{B1233A92-A7A5-6545-B6B0-52D776D32B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9173297"/>
              </p:ext>
            </p:extLst>
          </p:nvPr>
        </p:nvGraphicFramePr>
        <p:xfrm>
          <a:off x="1683832" y="2385114"/>
          <a:ext cx="4608512" cy="4144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14 Tablo">
            <a:extLst>
              <a:ext uri="{FF2B5EF4-FFF2-40B4-BE49-F238E27FC236}">
                <a16:creationId xmlns:a16="http://schemas.microsoft.com/office/drawing/2014/main" id="{1C6396A5-467E-D245-91DE-5C954B39F2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090512"/>
              </p:ext>
            </p:extLst>
          </p:nvPr>
        </p:nvGraphicFramePr>
        <p:xfrm>
          <a:off x="3002426" y="6556634"/>
          <a:ext cx="2065783" cy="242456"/>
        </p:xfrm>
        <a:graphic>
          <a:graphicData uri="http://schemas.openxmlformats.org/drawingml/2006/table">
            <a:tbl>
              <a:tblPr/>
              <a:tblGrid>
                <a:gridCol w="208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4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65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65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57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457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21228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228">
                <a:tc vMerge="1"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" name="13 Tablo">
            <a:extLst>
              <a:ext uri="{FF2B5EF4-FFF2-40B4-BE49-F238E27FC236}">
                <a16:creationId xmlns:a16="http://schemas.microsoft.com/office/drawing/2014/main" id="{50113A1A-C4E5-B042-BD3B-BDB21F8DB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524075"/>
              </p:ext>
            </p:extLst>
          </p:nvPr>
        </p:nvGraphicFramePr>
        <p:xfrm>
          <a:off x="7740941" y="6530056"/>
          <a:ext cx="1775178" cy="295612"/>
        </p:xfrm>
        <a:graphic>
          <a:graphicData uri="http://schemas.openxmlformats.org/drawingml/2006/table">
            <a:tbl>
              <a:tblPr/>
              <a:tblGrid>
                <a:gridCol w="180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0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20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20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20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20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7806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806">
                <a:tc vMerge="1"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634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657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634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562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2" name="Picture 21" descr="beyaz logo küçük">
            <a:extLst>
              <a:ext uri="{FF2B5EF4-FFF2-40B4-BE49-F238E27FC236}">
                <a16:creationId xmlns:a16="http://schemas.microsoft.com/office/drawing/2014/main" id="{9E96A550-FB2D-2A4B-BBB2-CF695B240B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25 Metin kutusu">
            <a:extLst>
              <a:ext uri="{FF2B5EF4-FFF2-40B4-BE49-F238E27FC236}">
                <a16:creationId xmlns:a16="http://schemas.microsoft.com/office/drawing/2014/main" id="{B3DDAC38-EE30-BC49-83B8-3E0660053A8A}"/>
              </a:ext>
            </a:extLst>
          </p:cNvPr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Sosyo-Kültürel Göstergeler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(24) </a:t>
            </a:r>
          </a:p>
        </p:txBody>
      </p:sp>
    </p:spTree>
    <p:extLst>
      <p:ext uri="{BB962C8B-B14F-4D97-AF65-F5344CB8AC3E}">
        <p14:creationId xmlns:p14="http://schemas.microsoft.com/office/powerpoint/2010/main" val="151197067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752600" y="371475"/>
            <a:ext cx="86868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tr-TR" sz="2000" b="1" dirty="0">
              <a:solidFill>
                <a:srgbClr val="990000"/>
              </a:solidFill>
              <a:latin typeface="Verdana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693771" y="1047501"/>
            <a:ext cx="680857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Etnik Yapı</a:t>
            </a:r>
          </a:p>
          <a:p>
            <a:pPr algn="ctr">
              <a:defRPr/>
            </a:pPr>
            <a:r>
              <a:rPr lang="tr-TR" i="1" dirty="0">
                <a:solidFill>
                  <a:srgbClr val="FFFFFF">
                    <a:lumMod val="50000"/>
                  </a:srgbClr>
                </a:solidFill>
                <a:latin typeface="Arial" charset="0"/>
                <a:ea typeface="Arial" charset="0"/>
                <a:cs typeface="Arial" charset="0"/>
              </a:rPr>
              <a:t>Kendinizi etnik olarak nasıl tanımlarsınız? </a:t>
            </a:r>
          </a:p>
        </p:txBody>
      </p:sp>
      <p:sp>
        <p:nvSpPr>
          <p:cNvPr id="21" name="25 Metin kutusu"/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Siyasi ve Etnik Yapı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(2) </a:t>
            </a:r>
          </a:p>
        </p:txBody>
      </p:sp>
      <p:graphicFrame>
        <p:nvGraphicFramePr>
          <p:cNvPr id="18" name="Object 2">
            <a:extLst>
              <a:ext uri="{FF2B5EF4-FFF2-40B4-BE49-F238E27FC236}">
                <a16:creationId xmlns:a16="http://schemas.microsoft.com/office/drawing/2014/main" id="{85BC23E5-D7EF-0C47-A378-64DBBA5DAF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9463129"/>
              </p:ext>
            </p:extLst>
          </p:nvPr>
        </p:nvGraphicFramePr>
        <p:xfrm>
          <a:off x="3701552" y="1803151"/>
          <a:ext cx="5261695" cy="4972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62 Metin kutusu">
            <a:extLst>
              <a:ext uri="{FF2B5EF4-FFF2-40B4-BE49-F238E27FC236}">
                <a16:creationId xmlns:a16="http://schemas.microsoft.com/office/drawing/2014/main" id="{3493E85B-8600-244B-8244-80AA7A0FF52E}"/>
              </a:ext>
            </a:extLst>
          </p:cNvPr>
          <p:cNvSpPr txBox="1"/>
          <p:nvPr/>
        </p:nvSpPr>
        <p:spPr>
          <a:xfrm>
            <a:off x="8024416" y="5562174"/>
            <a:ext cx="11580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yılındaki etnik yapıya göre sıralanmıştır.</a:t>
            </a:r>
          </a:p>
        </p:txBody>
      </p:sp>
      <p:graphicFrame>
        <p:nvGraphicFramePr>
          <p:cNvPr id="24" name="28 Tablo">
            <a:extLst>
              <a:ext uri="{FF2B5EF4-FFF2-40B4-BE49-F238E27FC236}">
                <a16:creationId xmlns:a16="http://schemas.microsoft.com/office/drawing/2014/main" id="{66661C3C-79FB-2D4C-B461-2717F700EA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695198"/>
              </p:ext>
            </p:extLst>
          </p:nvPr>
        </p:nvGraphicFramePr>
        <p:xfrm>
          <a:off x="194925" y="6486525"/>
          <a:ext cx="1812202" cy="232410"/>
        </p:xfrm>
        <a:graphic>
          <a:graphicData uri="http://schemas.openxmlformats.org/drawingml/2006/table">
            <a:tbl>
              <a:tblPr/>
              <a:tblGrid>
                <a:gridCol w="258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8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88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88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88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059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59">
                <a:tc vMerge="1"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5" name="Grup 13">
            <a:extLst>
              <a:ext uri="{FF2B5EF4-FFF2-40B4-BE49-F238E27FC236}">
                <a16:creationId xmlns:a16="http://schemas.microsoft.com/office/drawing/2014/main" id="{D299D017-9307-1742-AD66-0AC73BEA9216}"/>
              </a:ext>
            </a:extLst>
          </p:cNvPr>
          <p:cNvGrpSpPr/>
          <p:nvPr/>
        </p:nvGrpSpPr>
        <p:grpSpPr>
          <a:xfrm>
            <a:off x="4040766" y="2938905"/>
            <a:ext cx="4123810" cy="2280945"/>
            <a:chOff x="2166127" y="2602888"/>
            <a:chExt cx="1553024" cy="2280945"/>
          </a:xfrm>
        </p:grpSpPr>
        <p:cxnSp>
          <p:nvCxnSpPr>
            <p:cNvPr id="26" name="44 Düz Bağlayıcı">
              <a:extLst>
                <a:ext uri="{FF2B5EF4-FFF2-40B4-BE49-F238E27FC236}">
                  <a16:creationId xmlns:a16="http://schemas.microsoft.com/office/drawing/2014/main" id="{5F76087C-55FE-844A-BF3F-46F9B0713BB2}"/>
                </a:ext>
              </a:extLst>
            </p:cNvPr>
            <p:cNvCxnSpPr/>
            <p:nvPr/>
          </p:nvCxnSpPr>
          <p:spPr bwMode="auto">
            <a:xfrm>
              <a:off x="2171151" y="2602888"/>
              <a:ext cx="1548000" cy="0"/>
            </a:xfrm>
            <a:prstGeom prst="line">
              <a:avLst/>
            </a:prstGeom>
            <a:solidFill>
              <a:srgbClr val="FF0000">
                <a:alpha val="59000"/>
              </a:srgbClr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46 Düz Bağlayıcı">
              <a:extLst>
                <a:ext uri="{FF2B5EF4-FFF2-40B4-BE49-F238E27FC236}">
                  <a16:creationId xmlns:a16="http://schemas.microsoft.com/office/drawing/2014/main" id="{34D070B1-A013-D846-8072-F354592E9AB6}"/>
                </a:ext>
              </a:extLst>
            </p:cNvPr>
            <p:cNvCxnSpPr/>
            <p:nvPr/>
          </p:nvCxnSpPr>
          <p:spPr bwMode="auto">
            <a:xfrm>
              <a:off x="2166127" y="4883833"/>
              <a:ext cx="1548000" cy="0"/>
            </a:xfrm>
            <a:prstGeom prst="line">
              <a:avLst/>
            </a:prstGeom>
            <a:solidFill>
              <a:srgbClr val="FF0000">
                <a:alpha val="59000"/>
              </a:srgbClr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14 Düz Bağlayıcı">
              <a:extLst>
                <a:ext uri="{FF2B5EF4-FFF2-40B4-BE49-F238E27FC236}">
                  <a16:creationId xmlns:a16="http://schemas.microsoft.com/office/drawing/2014/main" id="{1F48CBBA-D917-7747-B7B8-E2D97E2C11D4}"/>
                </a:ext>
              </a:extLst>
            </p:cNvPr>
            <p:cNvCxnSpPr/>
            <p:nvPr/>
          </p:nvCxnSpPr>
          <p:spPr bwMode="auto">
            <a:xfrm>
              <a:off x="2171151" y="3731050"/>
              <a:ext cx="1548000" cy="0"/>
            </a:xfrm>
            <a:prstGeom prst="line">
              <a:avLst/>
            </a:prstGeom>
            <a:solidFill>
              <a:srgbClr val="FF0000">
                <a:alpha val="59000"/>
              </a:srgbClr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9" name="Metin kutusu 21">
            <a:extLst>
              <a:ext uri="{FF2B5EF4-FFF2-40B4-BE49-F238E27FC236}">
                <a16:creationId xmlns:a16="http://schemas.microsoft.com/office/drawing/2014/main" id="{33645CEB-C0EC-7842-8ABC-B5B5C3AEA486}"/>
              </a:ext>
            </a:extLst>
          </p:cNvPr>
          <p:cNvSpPr txBox="1"/>
          <p:nvPr/>
        </p:nvSpPr>
        <p:spPr>
          <a:xfrm>
            <a:off x="8517130" y="3645239"/>
            <a:ext cx="2217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2018 yılında</a:t>
            </a:r>
          </a:p>
          <a:p>
            <a:pPr algn="r"/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etnik kökenin ne anlama</a:t>
            </a:r>
          </a:p>
          <a:p>
            <a:pPr algn="r"/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geldiğini bilmeyenler;</a:t>
            </a:r>
          </a:p>
          <a:p>
            <a:pPr algn="r"/>
            <a:r>
              <a:rPr lang="tr-TR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%0,2  </a:t>
            </a:r>
          </a:p>
        </p:txBody>
      </p:sp>
      <p:pic>
        <p:nvPicPr>
          <p:cNvPr id="30" name="Picture 9" descr="beyaz logo küçük">
            <a:extLst>
              <a:ext uri="{FF2B5EF4-FFF2-40B4-BE49-F238E27FC236}">
                <a16:creationId xmlns:a16="http://schemas.microsoft.com/office/drawing/2014/main" id="{C8D62F37-5087-4D4F-A0D2-5D430097EC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0142829"/>
      </p:ext>
    </p:extLst>
  </p:cSld>
  <p:clrMapOvr>
    <a:masterClrMapping/>
  </p:clrMapOvr>
  <p:transition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752600" y="1195129"/>
            <a:ext cx="434260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sz="22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Türkiye’nin Değişmekte Olan </a:t>
            </a:r>
          </a:p>
          <a:p>
            <a:pPr algn="ctr"/>
            <a:r>
              <a:rPr lang="tr-TR" sz="22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Bir Ülke Olma Durumu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600057" y="1195129"/>
            <a:ext cx="383214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tr-TR" sz="22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Türkiye’de Yaşanan</a:t>
            </a:r>
          </a:p>
          <a:p>
            <a:pPr marL="342900" indent="-342900" algn="ctr"/>
            <a:r>
              <a:rPr lang="tr-TR" sz="22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Değişimin Yönü</a:t>
            </a:r>
          </a:p>
        </p:txBody>
      </p:sp>
      <p:sp>
        <p:nvSpPr>
          <p:cNvPr id="2" name="Rectangle 1"/>
          <p:cNvSpPr/>
          <p:nvPr/>
        </p:nvSpPr>
        <p:spPr>
          <a:xfrm>
            <a:off x="4852074" y="1992004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/>
            <a:r>
              <a:rPr lang="tr-TR" b="1">
                <a:solidFill>
                  <a:srgbClr val="000000"/>
                </a:solidFill>
                <a:latin typeface="Verdana"/>
              </a:rPr>
              <a:t>Siyasi Partiye Göre</a:t>
            </a:r>
          </a:p>
        </p:txBody>
      </p:sp>
      <p:graphicFrame>
        <p:nvGraphicFramePr>
          <p:cNvPr id="15" name="Grafik 6">
            <a:extLst>
              <a:ext uri="{FF2B5EF4-FFF2-40B4-BE49-F238E27FC236}">
                <a16:creationId xmlns:a16="http://schemas.microsoft.com/office/drawing/2014/main" id="{0A462275-B6D4-1F47-B525-408099BBE9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952023"/>
              </p:ext>
            </p:extLst>
          </p:nvPr>
        </p:nvGraphicFramePr>
        <p:xfrm>
          <a:off x="1793477" y="2361336"/>
          <a:ext cx="381642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Grafik 7">
            <a:extLst>
              <a:ext uri="{FF2B5EF4-FFF2-40B4-BE49-F238E27FC236}">
                <a16:creationId xmlns:a16="http://schemas.microsoft.com/office/drawing/2014/main" id="{DD686F10-E9A0-114F-8846-EA4CF1A2F1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2965469"/>
              </p:ext>
            </p:extLst>
          </p:nvPr>
        </p:nvGraphicFramePr>
        <p:xfrm>
          <a:off x="6227832" y="2361336"/>
          <a:ext cx="381642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27 Tablo">
            <a:extLst>
              <a:ext uri="{FF2B5EF4-FFF2-40B4-BE49-F238E27FC236}">
                <a16:creationId xmlns:a16="http://schemas.microsoft.com/office/drawing/2014/main" id="{DB53F8EC-D53D-EC48-90AC-23A132E11A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711419"/>
              </p:ext>
            </p:extLst>
          </p:nvPr>
        </p:nvGraphicFramePr>
        <p:xfrm>
          <a:off x="7348511" y="6489611"/>
          <a:ext cx="2215040" cy="348615"/>
        </p:xfrm>
        <a:graphic>
          <a:graphicData uri="http://schemas.openxmlformats.org/drawingml/2006/table">
            <a:tbl>
              <a:tblPr/>
              <a:tblGrid>
                <a:gridCol w="277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9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88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4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44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6205">
                <a:tc rowSpan="3"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Bazs</a:t>
                      </a:r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AK</a:t>
                      </a:r>
                      <a:r>
                        <a:rPr lang="tr-TR" sz="700" b="0" i="0" u="none" strike="noStrike" baseline="0" dirty="0">
                          <a:solidFill>
                            <a:srgbClr val="000000"/>
                          </a:solidFill>
                          <a:latin typeface="+mj-lt"/>
                        </a:rPr>
                        <a:t> Parti</a:t>
                      </a:r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CHP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MHP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HDP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20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205">
                <a:tc vMerge="1"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8" name="27 Tablo">
            <a:extLst>
              <a:ext uri="{FF2B5EF4-FFF2-40B4-BE49-F238E27FC236}">
                <a16:creationId xmlns:a16="http://schemas.microsoft.com/office/drawing/2014/main" id="{30DFCC80-A0E7-9541-828B-0CCC7564D2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371390"/>
              </p:ext>
            </p:extLst>
          </p:nvPr>
        </p:nvGraphicFramePr>
        <p:xfrm>
          <a:off x="2779039" y="6489611"/>
          <a:ext cx="1944217" cy="348615"/>
        </p:xfrm>
        <a:graphic>
          <a:graphicData uri="http://schemas.openxmlformats.org/drawingml/2006/table">
            <a:tbl>
              <a:tblPr/>
              <a:tblGrid>
                <a:gridCol w="245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3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5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97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97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5787">
                <a:tc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AK</a:t>
                      </a:r>
                      <a:r>
                        <a:rPr lang="tr-TR" sz="700" b="0" i="0" u="none" strike="noStrike" baseline="0" dirty="0">
                          <a:solidFill>
                            <a:srgbClr val="000000"/>
                          </a:solidFill>
                          <a:latin typeface="+mj-lt"/>
                        </a:rPr>
                        <a:t> Parti</a:t>
                      </a:r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CHP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MHP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HDP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787"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426</a:t>
                      </a:r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276</a:t>
                      </a:r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120</a:t>
                      </a:r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787"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9" name="Picture 18" descr="beyaz logo küçük">
            <a:extLst>
              <a:ext uri="{FF2B5EF4-FFF2-40B4-BE49-F238E27FC236}">
                <a16:creationId xmlns:a16="http://schemas.microsoft.com/office/drawing/2014/main" id="{7A856F06-D38F-7446-9593-48D2EDF427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25 Metin kutusu">
            <a:extLst>
              <a:ext uri="{FF2B5EF4-FFF2-40B4-BE49-F238E27FC236}">
                <a16:creationId xmlns:a16="http://schemas.microsoft.com/office/drawing/2014/main" id="{D025EDE6-99E0-CC4D-8BFB-0F5BEE7288CF}"/>
              </a:ext>
            </a:extLst>
          </p:cNvPr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Sosyo-Kültürel Göstergeler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(25) </a:t>
            </a:r>
          </a:p>
        </p:txBody>
      </p:sp>
    </p:spTree>
    <p:extLst>
      <p:ext uri="{BB962C8B-B14F-4D97-AF65-F5344CB8AC3E}">
        <p14:creationId xmlns:p14="http://schemas.microsoft.com/office/powerpoint/2010/main" val="2001920109"/>
      </p:ext>
    </p:extLst>
  </p:cSld>
  <p:clrMapOvr>
    <a:masterClrMapping/>
  </p:clrMapOvr>
  <p:transition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Metin kutusu"/>
          <p:cNvSpPr txBox="1"/>
          <p:nvPr/>
        </p:nvSpPr>
        <p:spPr>
          <a:xfrm>
            <a:off x="1402433" y="1295887"/>
            <a:ext cx="428791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Türkiye’de İyiye Giden Değişimler</a:t>
            </a:r>
          </a:p>
          <a:p>
            <a:pPr algn="ctr"/>
            <a:r>
              <a:rPr lang="tr-TR" sz="1100" dirty="0">
                <a:solidFill>
                  <a:srgbClr val="FFFFFF">
                    <a:lumMod val="50000"/>
                  </a:srgbClr>
                </a:solidFill>
                <a:latin typeface="Arial" charset="0"/>
                <a:ea typeface="Arial" charset="0"/>
                <a:cs typeface="Arial" charset="0"/>
              </a:rPr>
              <a:t>Türkiye’nin yaşadığı değişim sonunda daha iyiye gittiğini belirttiniz. Türkiye en çok hangi değişim nedeniyle iyiye gitmektedir?</a:t>
            </a:r>
          </a:p>
        </p:txBody>
      </p:sp>
      <p:sp>
        <p:nvSpPr>
          <p:cNvPr id="19" name="7 Metin kutusu"/>
          <p:cNvSpPr txBox="1"/>
          <p:nvPr/>
        </p:nvSpPr>
        <p:spPr>
          <a:xfrm>
            <a:off x="6920961" y="1295886"/>
            <a:ext cx="474307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Türkiye’de Kötüye Giden Değişimler</a:t>
            </a:r>
          </a:p>
          <a:p>
            <a:pPr algn="ctr"/>
            <a:r>
              <a:rPr lang="tr-TR" sz="1050" dirty="0">
                <a:solidFill>
                  <a:srgbClr val="FFFFFF">
                    <a:lumMod val="50000"/>
                  </a:srgbClr>
                </a:solidFill>
                <a:latin typeface="Arial" charset="0"/>
                <a:ea typeface="Arial" charset="0"/>
                <a:cs typeface="Arial" charset="0"/>
              </a:rPr>
              <a:t>Türkiye’nin yaşadığı değişim sonunda daha kötüye gittiğini belirttiniz. Türkiye en çok hangi değişim nedeniyle kötüye gitmektedir?</a:t>
            </a:r>
          </a:p>
        </p:txBody>
      </p:sp>
      <p:sp>
        <p:nvSpPr>
          <p:cNvPr id="11" name="Metin kutusu 3">
            <a:extLst>
              <a:ext uri="{FF2B5EF4-FFF2-40B4-BE49-F238E27FC236}">
                <a16:creationId xmlns:a16="http://schemas.microsoft.com/office/drawing/2014/main" id="{53A462AF-5B87-844F-B2C7-209FED93D901}"/>
              </a:ext>
            </a:extLst>
          </p:cNvPr>
          <p:cNvSpPr txBox="1"/>
          <p:nvPr/>
        </p:nvSpPr>
        <p:spPr>
          <a:xfrm>
            <a:off x="2259469" y="6470522"/>
            <a:ext cx="2332691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tr-TR" sz="700" dirty="0">
                <a:latin typeface="+mj-lt"/>
              </a:rPr>
              <a:t>Baz: 250</a:t>
            </a:r>
          </a:p>
          <a:p>
            <a:pPr algn="ctr"/>
            <a:r>
              <a:rPr lang="tr-TR" sz="700" dirty="0">
                <a:latin typeface="+mj-lt"/>
              </a:rPr>
              <a:t>(Türkiye’de iyiye giden değişim gözlemleyenler)</a:t>
            </a:r>
          </a:p>
        </p:txBody>
      </p:sp>
      <p:sp>
        <p:nvSpPr>
          <p:cNvPr id="12" name="9 Metin kutusu">
            <a:extLst>
              <a:ext uri="{FF2B5EF4-FFF2-40B4-BE49-F238E27FC236}">
                <a16:creationId xmlns:a16="http://schemas.microsoft.com/office/drawing/2014/main" id="{157C30DB-D6DD-DD4B-A8EE-A0A15533A7CB}"/>
              </a:ext>
            </a:extLst>
          </p:cNvPr>
          <p:cNvSpPr txBox="1"/>
          <p:nvPr/>
        </p:nvSpPr>
        <p:spPr>
          <a:xfrm>
            <a:off x="4822355" y="5309882"/>
            <a:ext cx="10812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700" dirty="0">
                <a:solidFill>
                  <a:srgbClr val="000000"/>
                </a:solidFill>
                <a:latin typeface="Verdana"/>
              </a:rPr>
              <a:t>2018 yılına göre %3,6’nın altındaki değerler grafiğe dahil edilmemiştir.</a:t>
            </a:r>
          </a:p>
          <a:p>
            <a:pPr algn="r"/>
            <a:endParaRPr lang="tr-TR" sz="700" dirty="0">
              <a:solidFill>
                <a:srgbClr val="000000"/>
              </a:solidFill>
              <a:latin typeface="Verdana"/>
            </a:endParaRPr>
          </a:p>
          <a:p>
            <a:pPr algn="r"/>
            <a:r>
              <a:rPr lang="tr-TR" sz="700" dirty="0">
                <a:solidFill>
                  <a:srgbClr val="000000"/>
                </a:solidFill>
                <a:latin typeface="Verdana"/>
              </a:rPr>
              <a:t>Çoklu yanıt</a:t>
            </a:r>
          </a:p>
        </p:txBody>
      </p:sp>
      <p:sp>
        <p:nvSpPr>
          <p:cNvPr id="13" name="25 Metin kutusu">
            <a:extLst>
              <a:ext uri="{FF2B5EF4-FFF2-40B4-BE49-F238E27FC236}">
                <a16:creationId xmlns:a16="http://schemas.microsoft.com/office/drawing/2014/main" id="{95DC6035-1460-D549-B7EF-471E1BD47EEB}"/>
              </a:ext>
            </a:extLst>
          </p:cNvPr>
          <p:cNvSpPr txBox="1"/>
          <p:nvPr/>
        </p:nvSpPr>
        <p:spPr>
          <a:xfrm>
            <a:off x="10089252" y="5309883"/>
            <a:ext cx="10812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700" dirty="0">
                <a:solidFill>
                  <a:srgbClr val="000000"/>
                </a:solidFill>
                <a:latin typeface="Verdana"/>
              </a:rPr>
              <a:t>2018 yılına göre %3,5’in altındaki değerler grafiğe dahil edilmemiştir.</a:t>
            </a:r>
          </a:p>
          <a:p>
            <a:pPr algn="r"/>
            <a:endParaRPr lang="tr-TR" sz="700" dirty="0">
              <a:solidFill>
                <a:srgbClr val="000000"/>
              </a:solidFill>
              <a:latin typeface="Verdana"/>
            </a:endParaRPr>
          </a:p>
          <a:p>
            <a:pPr algn="r"/>
            <a:r>
              <a:rPr lang="tr-TR" sz="700" dirty="0">
                <a:solidFill>
                  <a:srgbClr val="000000"/>
                </a:solidFill>
                <a:latin typeface="Verdana"/>
              </a:rPr>
              <a:t>Çoklu yanıt </a:t>
            </a:r>
          </a:p>
        </p:txBody>
      </p:sp>
      <p:sp>
        <p:nvSpPr>
          <p:cNvPr id="15" name="Metin kutusu 21">
            <a:extLst>
              <a:ext uri="{FF2B5EF4-FFF2-40B4-BE49-F238E27FC236}">
                <a16:creationId xmlns:a16="http://schemas.microsoft.com/office/drawing/2014/main" id="{036CB122-EF28-C34E-BE59-52772CF8E0F2}"/>
              </a:ext>
            </a:extLst>
          </p:cNvPr>
          <p:cNvSpPr txBox="1"/>
          <p:nvPr/>
        </p:nvSpPr>
        <p:spPr>
          <a:xfrm>
            <a:off x="7624617" y="6470523"/>
            <a:ext cx="2430474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tr-TR" sz="700" dirty="0">
                <a:latin typeface="+mj-lt"/>
              </a:rPr>
              <a:t>Baz: 199</a:t>
            </a:r>
          </a:p>
          <a:p>
            <a:pPr algn="ctr"/>
            <a:r>
              <a:rPr lang="tr-TR" sz="700" dirty="0">
                <a:latin typeface="+mn-lt"/>
              </a:rPr>
              <a:t>(Türkiye’de kötüye giden değişim gözlemleyenler)</a:t>
            </a:r>
          </a:p>
        </p:txBody>
      </p:sp>
      <p:graphicFrame>
        <p:nvGraphicFramePr>
          <p:cNvPr id="16" name="Object 2">
            <a:extLst>
              <a:ext uri="{FF2B5EF4-FFF2-40B4-BE49-F238E27FC236}">
                <a16:creationId xmlns:a16="http://schemas.microsoft.com/office/drawing/2014/main" id="{E64D23AE-9971-C346-A123-8FAEACD74B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195688"/>
              </p:ext>
            </p:extLst>
          </p:nvPr>
        </p:nvGraphicFramePr>
        <p:xfrm>
          <a:off x="7095053" y="2515861"/>
          <a:ext cx="4149896" cy="3922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Object 2">
            <a:extLst>
              <a:ext uri="{FF2B5EF4-FFF2-40B4-BE49-F238E27FC236}">
                <a16:creationId xmlns:a16="http://schemas.microsoft.com/office/drawing/2014/main" id="{057DB05E-7124-9C4E-80A2-F61920C9FD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521733"/>
              </p:ext>
            </p:extLst>
          </p:nvPr>
        </p:nvGraphicFramePr>
        <p:xfrm>
          <a:off x="1719917" y="2515861"/>
          <a:ext cx="4644008" cy="3922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8" name="Picture 17" descr="beyaz logo küçük">
            <a:extLst>
              <a:ext uri="{FF2B5EF4-FFF2-40B4-BE49-F238E27FC236}">
                <a16:creationId xmlns:a16="http://schemas.microsoft.com/office/drawing/2014/main" id="{EF5D7809-B7DD-6F40-86E1-4C3A160E6F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25 Metin kutusu">
            <a:extLst>
              <a:ext uri="{FF2B5EF4-FFF2-40B4-BE49-F238E27FC236}">
                <a16:creationId xmlns:a16="http://schemas.microsoft.com/office/drawing/2014/main" id="{372BEDA8-83CF-E64B-9966-81CF549A8363}"/>
              </a:ext>
            </a:extLst>
          </p:cNvPr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Sosyo-Kültürel Göstergeler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(26) </a:t>
            </a:r>
          </a:p>
        </p:txBody>
      </p:sp>
    </p:spTree>
    <p:extLst>
      <p:ext uri="{BB962C8B-B14F-4D97-AF65-F5344CB8AC3E}">
        <p14:creationId xmlns:p14="http://schemas.microsoft.com/office/powerpoint/2010/main" val="380504620"/>
      </p:ext>
    </p:extLst>
  </p:cSld>
  <p:clrMapOvr>
    <a:masterClrMapping/>
  </p:clrMapOvr>
  <p:transition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421283" y="1214530"/>
            <a:ext cx="8712968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tr-TR" sz="28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Türkiye’de Yaşamaktan Mutlu Olma Durumu</a:t>
            </a:r>
          </a:p>
          <a:p>
            <a:pPr marL="342900" indent="-342900" algn="ctr"/>
            <a:r>
              <a:rPr lang="tr-TR" sz="1100" dirty="0">
                <a:solidFill>
                  <a:srgbClr val="FFFFFF">
                    <a:lumMod val="50000"/>
                  </a:srgbClr>
                </a:solidFill>
                <a:latin typeface="Arial" charset="0"/>
                <a:ea typeface="Arial" charset="0"/>
                <a:cs typeface="Arial" charset="0"/>
              </a:rPr>
              <a:t>Türkiye’de yaşamaktan duyduğunuz memnuniyet seviyenizi öğrenebilir miyim? </a:t>
            </a:r>
          </a:p>
        </p:txBody>
      </p:sp>
      <p:graphicFrame>
        <p:nvGraphicFramePr>
          <p:cNvPr id="12" name="13 Tablo">
            <a:extLst>
              <a:ext uri="{FF2B5EF4-FFF2-40B4-BE49-F238E27FC236}">
                <a16:creationId xmlns:a16="http://schemas.microsoft.com/office/drawing/2014/main" id="{60BD2346-0A0C-5849-BC20-1AEA58B73C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646016"/>
              </p:ext>
            </p:extLst>
          </p:nvPr>
        </p:nvGraphicFramePr>
        <p:xfrm>
          <a:off x="4215396" y="6481693"/>
          <a:ext cx="1872210" cy="265232"/>
        </p:xfrm>
        <a:graphic>
          <a:graphicData uri="http://schemas.openxmlformats.org/drawingml/2006/table">
            <a:tbl>
              <a:tblPr/>
              <a:tblGrid>
                <a:gridCol w="205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8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78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78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78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78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2616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616">
                <a:tc vMerge="1"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5" name="Grup 1">
            <a:extLst>
              <a:ext uri="{FF2B5EF4-FFF2-40B4-BE49-F238E27FC236}">
                <a16:creationId xmlns:a16="http://schemas.microsoft.com/office/drawing/2014/main" id="{7081D34A-8BF8-3E47-8C9D-90E940954C02}"/>
              </a:ext>
            </a:extLst>
          </p:cNvPr>
          <p:cNvGrpSpPr/>
          <p:nvPr/>
        </p:nvGrpSpPr>
        <p:grpSpPr>
          <a:xfrm>
            <a:off x="903029" y="1903546"/>
            <a:ext cx="4824537" cy="4453666"/>
            <a:chOff x="1979712" y="1988840"/>
            <a:chExt cx="6336704" cy="4453666"/>
          </a:xfrm>
        </p:grpSpPr>
        <p:graphicFrame>
          <p:nvGraphicFramePr>
            <p:cNvPr id="18" name="Object 5">
              <a:extLst>
                <a:ext uri="{FF2B5EF4-FFF2-40B4-BE49-F238E27FC236}">
                  <a16:creationId xmlns:a16="http://schemas.microsoft.com/office/drawing/2014/main" id="{6565BF9E-3982-0548-AD9E-E61FEF92426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40775195"/>
                </p:ext>
              </p:extLst>
            </p:nvPr>
          </p:nvGraphicFramePr>
          <p:xfrm>
            <a:off x="1979712" y="1988840"/>
            <a:ext cx="6336704" cy="44536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9" name="Rectangle 5">
              <a:extLst>
                <a:ext uri="{FF2B5EF4-FFF2-40B4-BE49-F238E27FC236}">
                  <a16:creationId xmlns:a16="http://schemas.microsoft.com/office/drawing/2014/main" id="{0B96AA82-37FA-6541-A353-4A668E180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6898" y="1999473"/>
              <a:ext cx="3666027" cy="1584176"/>
            </a:xfrm>
            <a:prstGeom prst="rect">
              <a:avLst/>
            </a:prstGeom>
            <a:noFill/>
            <a:ln w="12700">
              <a:solidFill>
                <a:srgbClr val="00808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 dirty="0">
                <a:solidFill>
                  <a:srgbClr val="000000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338C01-B2B5-3842-A3B1-A06884165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6898" y="4405213"/>
              <a:ext cx="3672407" cy="1605442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 dirty="0">
                <a:solidFill>
                  <a:srgbClr val="000000"/>
                </a:solidFill>
              </a:endParaRPr>
            </a:p>
          </p:txBody>
        </p:sp>
        <p:sp>
          <p:nvSpPr>
            <p:cNvPr id="21" name="Text Box 14">
              <a:extLst>
                <a:ext uri="{FF2B5EF4-FFF2-40B4-BE49-F238E27FC236}">
                  <a16:creationId xmlns:a16="http://schemas.microsoft.com/office/drawing/2014/main" id="{5C795283-6DF9-DE4E-BE90-DE07045342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6223" y="4529694"/>
              <a:ext cx="1187142" cy="1400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tr-TR" sz="1000" b="1" dirty="0">
                  <a:solidFill>
                    <a:srgbClr val="FF0000"/>
                  </a:solidFill>
                  <a:latin typeface="Verdana" pitchFamily="34" charset="0"/>
                </a:rPr>
                <a:t>%19,8</a:t>
              </a:r>
            </a:p>
            <a:p>
              <a:pPr algn="r">
                <a:spcBef>
                  <a:spcPct val="50000"/>
                </a:spcBef>
              </a:pPr>
              <a:r>
                <a:rPr lang="tr-TR" sz="1000" b="1" dirty="0">
                  <a:solidFill>
                    <a:srgbClr val="FF9900"/>
                  </a:solidFill>
                  <a:latin typeface="Verdana" pitchFamily="34" charset="0"/>
                </a:rPr>
                <a:t>%12,4</a:t>
              </a:r>
            </a:p>
            <a:p>
              <a:pPr algn="r">
                <a:spcBef>
                  <a:spcPct val="50000"/>
                </a:spcBef>
              </a:pPr>
              <a:r>
                <a:rPr lang="tr-TR" sz="1000" b="1" dirty="0">
                  <a:solidFill>
                    <a:srgbClr val="008080"/>
                  </a:solidFill>
                  <a:latin typeface="Verdana" pitchFamily="34" charset="0"/>
                </a:rPr>
                <a:t>%17,7</a:t>
              </a:r>
            </a:p>
            <a:p>
              <a:pPr algn="r">
                <a:spcBef>
                  <a:spcPct val="50000"/>
                </a:spcBef>
              </a:pPr>
              <a:r>
                <a:rPr lang="tr-TR" sz="1000" b="1" dirty="0">
                  <a:solidFill>
                    <a:schemeClr val="accent1">
                      <a:lumMod val="75000"/>
                    </a:schemeClr>
                  </a:solidFill>
                  <a:latin typeface="Verdana" pitchFamily="34" charset="0"/>
                </a:rPr>
                <a:t>%25,7</a:t>
              </a:r>
            </a:p>
            <a:p>
              <a:pPr algn="r">
                <a:spcBef>
                  <a:spcPct val="50000"/>
                </a:spcBef>
              </a:pPr>
              <a:r>
                <a:rPr lang="tr-TR" sz="1000" b="1" dirty="0">
                  <a:solidFill>
                    <a:srgbClr val="0070C0"/>
                  </a:solidFill>
                  <a:latin typeface="Verdana" pitchFamily="34" charset="0"/>
                </a:rPr>
                <a:t>%19,7</a:t>
              </a:r>
            </a:p>
            <a:p>
              <a:pPr algn="r">
                <a:spcBef>
                  <a:spcPct val="50000"/>
                </a:spcBef>
              </a:pPr>
              <a:r>
                <a:rPr lang="tr-TR" sz="1000" b="1" dirty="0">
                  <a:solidFill>
                    <a:srgbClr val="FFFFFF">
                      <a:lumMod val="50000"/>
                    </a:srgbClr>
                  </a:solidFill>
                  <a:latin typeface="Verdana" pitchFamily="34" charset="0"/>
                </a:rPr>
                <a:t>%16,0</a:t>
              </a:r>
            </a:p>
          </p:txBody>
        </p:sp>
        <p:sp>
          <p:nvSpPr>
            <p:cNvPr id="22" name="Text Box 14">
              <a:extLst>
                <a:ext uri="{FF2B5EF4-FFF2-40B4-BE49-F238E27FC236}">
                  <a16:creationId xmlns:a16="http://schemas.microsoft.com/office/drawing/2014/main" id="{C1DBB3D4-4E4C-3D4C-A995-8DD2C37C31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2242" y="2045248"/>
              <a:ext cx="1069822" cy="1400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tr-TR" sz="1000" b="1" dirty="0">
                  <a:solidFill>
                    <a:srgbClr val="FF0000"/>
                  </a:solidFill>
                  <a:latin typeface="Verdana" pitchFamily="34" charset="0"/>
                </a:rPr>
                <a:t>%38,8</a:t>
              </a:r>
            </a:p>
            <a:p>
              <a:pPr algn="r">
                <a:spcBef>
                  <a:spcPct val="50000"/>
                </a:spcBef>
              </a:pPr>
              <a:r>
                <a:rPr lang="tr-TR" sz="1000" b="1" dirty="0">
                  <a:solidFill>
                    <a:srgbClr val="FF9900"/>
                  </a:solidFill>
                  <a:latin typeface="Verdana" pitchFamily="34" charset="0"/>
                </a:rPr>
                <a:t>%52,5</a:t>
              </a:r>
            </a:p>
            <a:p>
              <a:pPr algn="r">
                <a:spcBef>
                  <a:spcPct val="50000"/>
                </a:spcBef>
              </a:pPr>
              <a:r>
                <a:rPr lang="tr-TR" sz="1000" b="1" dirty="0">
                  <a:solidFill>
                    <a:srgbClr val="008080"/>
                  </a:solidFill>
                  <a:latin typeface="Verdana" pitchFamily="34" charset="0"/>
                </a:rPr>
                <a:t>%51,3</a:t>
              </a:r>
            </a:p>
            <a:p>
              <a:pPr algn="r">
                <a:spcBef>
                  <a:spcPct val="50000"/>
                </a:spcBef>
              </a:pPr>
              <a:r>
                <a:rPr lang="tr-TR" sz="1000" b="1" dirty="0">
                  <a:solidFill>
                    <a:schemeClr val="accent1">
                      <a:lumMod val="75000"/>
                    </a:schemeClr>
                  </a:solidFill>
                  <a:latin typeface="Verdana" pitchFamily="34" charset="0"/>
                </a:rPr>
                <a:t>%48,0</a:t>
              </a:r>
            </a:p>
            <a:p>
              <a:pPr algn="r">
                <a:spcBef>
                  <a:spcPct val="50000"/>
                </a:spcBef>
              </a:pPr>
              <a:r>
                <a:rPr lang="tr-TR" sz="1000" b="1" dirty="0">
                  <a:solidFill>
                    <a:srgbClr val="0070C0"/>
                  </a:solidFill>
                  <a:latin typeface="Verdana" pitchFamily="34" charset="0"/>
                </a:rPr>
                <a:t>%60,7</a:t>
              </a:r>
            </a:p>
            <a:p>
              <a:pPr algn="r">
                <a:spcBef>
                  <a:spcPct val="50000"/>
                </a:spcBef>
              </a:pPr>
              <a:r>
                <a:rPr lang="tr-TR" sz="1000" b="1" dirty="0">
                  <a:solidFill>
                    <a:srgbClr val="FFFFFF">
                      <a:lumMod val="50000"/>
                    </a:srgbClr>
                  </a:solidFill>
                  <a:latin typeface="Verdana" pitchFamily="34" charset="0"/>
                </a:rPr>
                <a:t>%67,2</a:t>
              </a:r>
            </a:p>
          </p:txBody>
        </p:sp>
      </p:grpSp>
      <p:graphicFrame>
        <p:nvGraphicFramePr>
          <p:cNvPr id="23" name="Grafik 15">
            <a:extLst>
              <a:ext uri="{FF2B5EF4-FFF2-40B4-BE49-F238E27FC236}">
                <a16:creationId xmlns:a16="http://schemas.microsoft.com/office/drawing/2014/main" id="{B07142AE-DAF1-AE49-B87F-B3412DB295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9942690"/>
              </p:ext>
            </p:extLst>
          </p:nvPr>
        </p:nvGraphicFramePr>
        <p:xfrm>
          <a:off x="6243062" y="2431640"/>
          <a:ext cx="5724148" cy="3211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5" name="Picture 24" descr="beyaz logo küçük">
            <a:extLst>
              <a:ext uri="{FF2B5EF4-FFF2-40B4-BE49-F238E27FC236}">
                <a16:creationId xmlns:a16="http://schemas.microsoft.com/office/drawing/2014/main" id="{8665851A-B6C8-CE47-9B3A-1461DA5ED0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25 Metin kutusu">
            <a:extLst>
              <a:ext uri="{FF2B5EF4-FFF2-40B4-BE49-F238E27FC236}">
                <a16:creationId xmlns:a16="http://schemas.microsoft.com/office/drawing/2014/main" id="{7DC145A8-5C7D-D14A-A33E-516BE3E89AB0}"/>
              </a:ext>
            </a:extLst>
          </p:cNvPr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Sosyo-Kültürel Göstergeler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(27) </a:t>
            </a:r>
          </a:p>
        </p:txBody>
      </p:sp>
    </p:spTree>
    <p:extLst>
      <p:ext uri="{BB962C8B-B14F-4D97-AF65-F5344CB8AC3E}">
        <p14:creationId xmlns:p14="http://schemas.microsoft.com/office/powerpoint/2010/main" val="199836188"/>
      </p:ext>
    </p:extLst>
  </p:cSld>
  <p:clrMapOvr>
    <a:masterClrMapping/>
  </p:clrMapOvr>
  <p:transition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BCC6FC1B-C9EA-B149-BDE7-A8A764218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9773" y="1169565"/>
            <a:ext cx="871296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tr-TR" sz="28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Siyasi Partiye Göre</a:t>
            </a:r>
          </a:p>
          <a:p>
            <a:pPr marL="342900" indent="-342900" algn="ctr"/>
            <a:r>
              <a:rPr lang="tr-TR" sz="28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Türkiye’de Yaşamaktan Mutlu Olma Durumu</a:t>
            </a:r>
          </a:p>
        </p:txBody>
      </p:sp>
      <p:graphicFrame>
        <p:nvGraphicFramePr>
          <p:cNvPr id="3" name="Object 5">
            <a:extLst>
              <a:ext uri="{FF2B5EF4-FFF2-40B4-BE49-F238E27FC236}">
                <a16:creationId xmlns:a16="http://schemas.microsoft.com/office/drawing/2014/main" id="{D015CDD0-7C16-0B4A-833C-7BC69E080A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851681"/>
              </p:ext>
            </p:extLst>
          </p:nvPr>
        </p:nvGraphicFramePr>
        <p:xfrm>
          <a:off x="3278163" y="2259161"/>
          <a:ext cx="6336704" cy="4453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5">
            <a:extLst>
              <a:ext uri="{FF2B5EF4-FFF2-40B4-BE49-F238E27FC236}">
                <a16:creationId xmlns:a16="http://schemas.microsoft.com/office/drawing/2014/main" id="{8D549E5D-EF86-DC4B-BDD7-010C2E6DD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6211" y="2269794"/>
            <a:ext cx="3666027" cy="1584176"/>
          </a:xfrm>
          <a:prstGeom prst="rect">
            <a:avLst/>
          </a:prstGeom>
          <a:noFill/>
          <a:ln w="12700">
            <a:solidFill>
              <a:srgbClr val="00808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385581-595D-674F-8BB5-65EF138D4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6211" y="4701291"/>
            <a:ext cx="3672408" cy="1624413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1E6D5E90-7CB0-3041-A341-7E10DE934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4246" y="4719563"/>
            <a:ext cx="788493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tr-TR" sz="1100" b="1" dirty="0">
                <a:latin typeface="Verdana" pitchFamily="34" charset="0"/>
              </a:rPr>
              <a:t>2018</a:t>
            </a:r>
          </a:p>
          <a:p>
            <a:pPr algn="r">
              <a:spcBef>
                <a:spcPct val="50000"/>
              </a:spcBef>
            </a:pPr>
            <a:r>
              <a:rPr lang="tr-TR" sz="1100" b="1" dirty="0">
                <a:solidFill>
                  <a:srgbClr val="FF0000"/>
                </a:solidFill>
                <a:latin typeface="Verdana" pitchFamily="34" charset="0"/>
              </a:rPr>
              <a:t>%10,6</a:t>
            </a:r>
          </a:p>
          <a:p>
            <a:pPr algn="r">
              <a:spcBef>
                <a:spcPct val="50000"/>
              </a:spcBef>
            </a:pPr>
            <a:r>
              <a:rPr lang="tr-TR" sz="1100" b="1" dirty="0">
                <a:solidFill>
                  <a:srgbClr val="FF9900"/>
                </a:solidFill>
                <a:latin typeface="Verdana" pitchFamily="34" charset="0"/>
              </a:rPr>
              <a:t>%25,8</a:t>
            </a:r>
          </a:p>
          <a:p>
            <a:pPr algn="r">
              <a:spcBef>
                <a:spcPct val="50000"/>
              </a:spcBef>
            </a:pPr>
            <a:r>
              <a:rPr lang="tr-TR" sz="11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%15,8</a:t>
            </a:r>
          </a:p>
          <a:p>
            <a:pPr algn="r">
              <a:spcBef>
                <a:spcPct val="50000"/>
              </a:spcBef>
            </a:pPr>
            <a:r>
              <a:rPr lang="tr-TR" sz="1100" b="1" dirty="0">
                <a:solidFill>
                  <a:srgbClr val="FFFFFF">
                    <a:lumMod val="50000"/>
                  </a:srgbClr>
                </a:solidFill>
                <a:latin typeface="Verdana" pitchFamily="34" charset="0"/>
              </a:rPr>
              <a:t>%35,0</a:t>
            </a: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87C5BC8A-614B-524F-91FC-9188BBD14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4245" y="2317939"/>
            <a:ext cx="788493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tr-TR" sz="1100" b="1" dirty="0">
                <a:latin typeface="Verdana" pitchFamily="34" charset="0"/>
              </a:rPr>
              <a:t>2018</a:t>
            </a:r>
            <a:endParaRPr lang="tr-TR" sz="1100" b="1" dirty="0">
              <a:solidFill>
                <a:srgbClr val="FF0000"/>
              </a:solidFill>
              <a:latin typeface="Verdana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tr-TR" sz="1100" b="1" dirty="0">
                <a:solidFill>
                  <a:srgbClr val="FF0000"/>
                </a:solidFill>
                <a:latin typeface="Verdana" pitchFamily="34" charset="0"/>
              </a:rPr>
              <a:t>%64,1</a:t>
            </a:r>
          </a:p>
          <a:p>
            <a:pPr algn="r">
              <a:spcBef>
                <a:spcPct val="50000"/>
              </a:spcBef>
            </a:pPr>
            <a:r>
              <a:rPr lang="tr-TR" sz="1100" b="1" dirty="0">
                <a:solidFill>
                  <a:srgbClr val="FF9900"/>
                </a:solidFill>
                <a:latin typeface="Verdana" pitchFamily="34" charset="0"/>
              </a:rPr>
              <a:t>%20,8</a:t>
            </a:r>
          </a:p>
          <a:p>
            <a:pPr algn="r">
              <a:spcBef>
                <a:spcPct val="50000"/>
              </a:spcBef>
            </a:pPr>
            <a:r>
              <a:rPr lang="tr-TR" sz="11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%36,9</a:t>
            </a:r>
          </a:p>
          <a:p>
            <a:pPr algn="r">
              <a:spcBef>
                <a:spcPct val="50000"/>
              </a:spcBef>
            </a:pPr>
            <a:r>
              <a:rPr lang="tr-TR" sz="1100" b="1" dirty="0">
                <a:solidFill>
                  <a:srgbClr val="FFFFFF">
                    <a:lumMod val="50000"/>
                  </a:srgbClr>
                </a:solidFill>
                <a:latin typeface="Verdana" pitchFamily="34" charset="0"/>
              </a:rPr>
              <a:t>%16,0</a:t>
            </a:r>
          </a:p>
        </p:txBody>
      </p:sp>
      <p:graphicFrame>
        <p:nvGraphicFramePr>
          <p:cNvPr id="8" name="Tablo 1">
            <a:extLst>
              <a:ext uri="{FF2B5EF4-FFF2-40B4-BE49-F238E27FC236}">
                <a16:creationId xmlns:a16="http://schemas.microsoft.com/office/drawing/2014/main" id="{AB55D181-2C70-D24E-92C1-5421535156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980989"/>
              </p:ext>
            </p:extLst>
          </p:nvPr>
        </p:nvGraphicFramePr>
        <p:xfrm>
          <a:off x="2727143" y="2339317"/>
          <a:ext cx="2504490" cy="3769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04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2145"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 dirty="0">
                          <a:effectLst/>
                        </a:rPr>
                        <a:t>Çok mutluyum</a:t>
                      </a:r>
                      <a:endParaRPr lang="tr-TR" sz="1200" b="1" i="0" u="none" strike="noStrike" dirty="0">
                        <a:effectLst/>
                        <a:latin typeface="Arial Tur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9406"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 dirty="0">
                          <a:effectLst/>
                        </a:rPr>
                        <a:t>Mutluyum</a:t>
                      </a:r>
                      <a:endParaRPr lang="tr-TR" sz="1200" b="1" i="0" u="none" strike="noStrike" dirty="0">
                        <a:effectLst/>
                        <a:latin typeface="Arial Tur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 dirty="0">
                          <a:effectLst/>
                        </a:rPr>
                        <a:t>Ne mutluyum ne mutsuzum</a:t>
                      </a:r>
                      <a:endParaRPr lang="tr-TR" sz="1200" b="1" i="0" u="none" strike="noStrike" dirty="0">
                        <a:effectLst/>
                        <a:latin typeface="Arial Tur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Mutsuzum</a:t>
                      </a:r>
                      <a:endParaRPr lang="tr-TR" sz="1200" b="1" i="0" u="none" strike="noStrike">
                        <a:effectLst/>
                        <a:latin typeface="Arial Tur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2145"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 dirty="0">
                          <a:effectLst/>
                        </a:rPr>
                        <a:t>Çok mutsuzum</a:t>
                      </a:r>
                      <a:endParaRPr lang="tr-TR" sz="1200" b="1" i="0" u="none" strike="noStrike" dirty="0">
                        <a:effectLst/>
                        <a:latin typeface="Arial Tur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9" name="22 Düz Bağlayıcı">
            <a:extLst>
              <a:ext uri="{FF2B5EF4-FFF2-40B4-BE49-F238E27FC236}">
                <a16:creationId xmlns:a16="http://schemas.microsoft.com/office/drawing/2014/main" id="{DAD57CFB-D597-F545-8D1B-E06EB4204A06}"/>
              </a:ext>
            </a:extLst>
          </p:cNvPr>
          <p:cNvCxnSpPr/>
          <p:nvPr/>
        </p:nvCxnSpPr>
        <p:spPr bwMode="auto">
          <a:xfrm>
            <a:off x="3046987" y="3064128"/>
            <a:ext cx="3996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22 Düz Bağlayıcı">
            <a:extLst>
              <a:ext uri="{FF2B5EF4-FFF2-40B4-BE49-F238E27FC236}">
                <a16:creationId xmlns:a16="http://schemas.microsoft.com/office/drawing/2014/main" id="{0731C805-AD9E-734C-B703-943BCF434480}"/>
              </a:ext>
            </a:extLst>
          </p:cNvPr>
          <p:cNvCxnSpPr/>
          <p:nvPr/>
        </p:nvCxnSpPr>
        <p:spPr bwMode="auto">
          <a:xfrm>
            <a:off x="3062139" y="3866849"/>
            <a:ext cx="3996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22 Düz Bağlayıcı">
            <a:extLst>
              <a:ext uri="{FF2B5EF4-FFF2-40B4-BE49-F238E27FC236}">
                <a16:creationId xmlns:a16="http://schemas.microsoft.com/office/drawing/2014/main" id="{2BCA3223-DC4A-E74B-9718-B5E5EBCEEB0D}"/>
              </a:ext>
            </a:extLst>
          </p:cNvPr>
          <p:cNvCxnSpPr/>
          <p:nvPr/>
        </p:nvCxnSpPr>
        <p:spPr bwMode="auto">
          <a:xfrm>
            <a:off x="3110736" y="4665977"/>
            <a:ext cx="3996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22 Düz Bağlayıcı">
            <a:extLst>
              <a:ext uri="{FF2B5EF4-FFF2-40B4-BE49-F238E27FC236}">
                <a16:creationId xmlns:a16="http://schemas.microsoft.com/office/drawing/2014/main" id="{6CBD3514-7695-A044-B85F-C3EC6994BCF0}"/>
              </a:ext>
            </a:extLst>
          </p:cNvPr>
          <p:cNvCxnSpPr/>
          <p:nvPr/>
        </p:nvCxnSpPr>
        <p:spPr bwMode="auto">
          <a:xfrm>
            <a:off x="3095510" y="5460884"/>
            <a:ext cx="3996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 Box 14">
            <a:extLst>
              <a:ext uri="{FF2B5EF4-FFF2-40B4-BE49-F238E27FC236}">
                <a16:creationId xmlns:a16="http://schemas.microsoft.com/office/drawing/2014/main" id="{87019254-A8C2-7444-9C24-C788E6541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2318" y="2310675"/>
            <a:ext cx="788493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tr-TR" sz="1100" b="1" dirty="0">
                <a:latin typeface="Verdana" pitchFamily="34" charset="0"/>
              </a:rPr>
              <a:t>2017</a:t>
            </a:r>
            <a:endParaRPr lang="tr-TR" sz="1100" b="1" dirty="0">
              <a:solidFill>
                <a:srgbClr val="FF0000"/>
              </a:solidFill>
              <a:latin typeface="Verdana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tr-TR" sz="1100" b="1" dirty="0">
                <a:solidFill>
                  <a:srgbClr val="FF0000"/>
                </a:solidFill>
                <a:latin typeface="Verdana" pitchFamily="34" charset="0"/>
              </a:rPr>
              <a:t>%78,9</a:t>
            </a:r>
          </a:p>
          <a:p>
            <a:pPr algn="r">
              <a:spcBef>
                <a:spcPct val="50000"/>
              </a:spcBef>
            </a:pPr>
            <a:r>
              <a:rPr lang="tr-TR" sz="1100" b="1" dirty="0">
                <a:solidFill>
                  <a:srgbClr val="FF9900"/>
                </a:solidFill>
                <a:latin typeface="Verdana" pitchFamily="34" charset="0"/>
              </a:rPr>
              <a:t>%24,6</a:t>
            </a:r>
          </a:p>
          <a:p>
            <a:pPr algn="r">
              <a:spcBef>
                <a:spcPct val="50000"/>
              </a:spcBef>
            </a:pPr>
            <a:r>
              <a:rPr lang="tr-TR" sz="11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%27,7</a:t>
            </a:r>
          </a:p>
          <a:p>
            <a:pPr algn="r">
              <a:spcBef>
                <a:spcPct val="50000"/>
              </a:spcBef>
            </a:pPr>
            <a:r>
              <a:rPr lang="tr-TR" sz="1100" b="1" dirty="0">
                <a:solidFill>
                  <a:srgbClr val="FFFFFF">
                    <a:lumMod val="50000"/>
                  </a:srgbClr>
                </a:solidFill>
                <a:latin typeface="Verdana" pitchFamily="34" charset="0"/>
              </a:rPr>
              <a:t>%16,7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EEB37CE8-6D16-8547-93D3-51C1EF033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2318" y="4719562"/>
            <a:ext cx="788493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tr-TR" sz="1100" b="1">
                <a:latin typeface="Verdana" pitchFamily="34" charset="0"/>
              </a:rPr>
              <a:t>2017</a:t>
            </a:r>
          </a:p>
          <a:p>
            <a:pPr algn="r">
              <a:spcBef>
                <a:spcPct val="50000"/>
              </a:spcBef>
            </a:pPr>
            <a:r>
              <a:rPr lang="tr-TR" sz="1100" b="1">
                <a:solidFill>
                  <a:srgbClr val="FF0000"/>
                </a:solidFill>
                <a:latin typeface="Verdana" pitchFamily="34" charset="0"/>
              </a:rPr>
              <a:t>%3,3</a:t>
            </a:r>
            <a:endParaRPr lang="tr-TR" sz="1100" b="1" dirty="0">
              <a:solidFill>
                <a:srgbClr val="FF0000"/>
              </a:solidFill>
              <a:latin typeface="Verdana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tr-TR" sz="1100" b="1">
                <a:solidFill>
                  <a:srgbClr val="FF9900"/>
                </a:solidFill>
                <a:latin typeface="Verdana" pitchFamily="34" charset="0"/>
              </a:rPr>
              <a:t>%26,5</a:t>
            </a:r>
            <a:endParaRPr lang="tr-TR" sz="1100" b="1" dirty="0">
              <a:solidFill>
                <a:srgbClr val="FF9900"/>
              </a:solidFill>
              <a:latin typeface="Verdana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tr-TR" sz="1100" b="1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%12,5</a:t>
            </a:r>
            <a:endParaRPr lang="tr-TR" sz="11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tr-TR" sz="1100" b="1">
                <a:solidFill>
                  <a:srgbClr val="FFFFFF">
                    <a:lumMod val="50000"/>
                  </a:srgbClr>
                </a:solidFill>
                <a:latin typeface="Verdana" pitchFamily="34" charset="0"/>
              </a:rPr>
              <a:t>%22,2</a:t>
            </a:r>
            <a:endParaRPr lang="tr-TR" sz="1100" b="1" dirty="0">
              <a:solidFill>
                <a:srgbClr val="FFFFFF">
                  <a:lumMod val="50000"/>
                </a:srgbClr>
              </a:solidFill>
              <a:latin typeface="Verdana" pitchFamily="34" charset="0"/>
            </a:endParaRPr>
          </a:p>
        </p:txBody>
      </p:sp>
      <p:graphicFrame>
        <p:nvGraphicFramePr>
          <p:cNvPr id="15" name="27 Tablo">
            <a:extLst>
              <a:ext uri="{FF2B5EF4-FFF2-40B4-BE49-F238E27FC236}">
                <a16:creationId xmlns:a16="http://schemas.microsoft.com/office/drawing/2014/main" id="{3989AC27-DCA7-7545-BD25-C717D5052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774197"/>
              </p:ext>
            </p:extLst>
          </p:nvPr>
        </p:nvGraphicFramePr>
        <p:xfrm>
          <a:off x="270511" y="6370632"/>
          <a:ext cx="1944217" cy="348615"/>
        </p:xfrm>
        <a:graphic>
          <a:graphicData uri="http://schemas.openxmlformats.org/drawingml/2006/table">
            <a:tbl>
              <a:tblPr/>
              <a:tblGrid>
                <a:gridCol w="245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3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5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97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97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5787">
                <a:tc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AK</a:t>
                      </a:r>
                      <a:r>
                        <a:rPr lang="tr-TR" sz="700" b="0" i="0" u="none" strike="noStrike" baseline="0" dirty="0">
                          <a:solidFill>
                            <a:srgbClr val="000000"/>
                          </a:solidFill>
                          <a:latin typeface="+mj-lt"/>
                        </a:rPr>
                        <a:t> Parti</a:t>
                      </a:r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CHP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MHP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HDP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787"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426</a:t>
                      </a:r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276</a:t>
                      </a:r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120</a:t>
                      </a:r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787"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6" name="Picture 15" descr="beyaz logo küçük">
            <a:extLst>
              <a:ext uri="{FF2B5EF4-FFF2-40B4-BE49-F238E27FC236}">
                <a16:creationId xmlns:a16="http://schemas.microsoft.com/office/drawing/2014/main" id="{08BA2E1E-3679-CB46-A2CA-6E940D62DC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25 Metin kutusu">
            <a:extLst>
              <a:ext uri="{FF2B5EF4-FFF2-40B4-BE49-F238E27FC236}">
                <a16:creationId xmlns:a16="http://schemas.microsoft.com/office/drawing/2014/main" id="{74C38653-4384-B74E-A22F-90B255C09CA8}"/>
              </a:ext>
            </a:extLst>
          </p:cNvPr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Sosyo-Kültürel Göstergeler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(28) </a:t>
            </a:r>
          </a:p>
        </p:txBody>
      </p:sp>
    </p:spTree>
    <p:extLst>
      <p:ext uri="{BB962C8B-B14F-4D97-AF65-F5344CB8AC3E}">
        <p14:creationId xmlns:p14="http://schemas.microsoft.com/office/powerpoint/2010/main" val="1029638202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5 Metin kutusu"/>
          <p:cNvSpPr txBox="1"/>
          <p:nvPr/>
        </p:nvSpPr>
        <p:spPr>
          <a:xfrm>
            <a:off x="1755146" y="1271775"/>
            <a:ext cx="3957821" cy="1002312"/>
          </a:xfrm>
          <a:prstGeom prst="rect">
            <a:avLst/>
          </a:prstGeom>
          <a:noFill/>
        </p:spPr>
        <p:txBody>
          <a:bodyPr wrap="square" lIns="93458" tIns="46729" rIns="93458" bIns="46729" rtlCol="0">
            <a:spAutoFit/>
          </a:bodyPr>
          <a:lstStyle/>
          <a:p>
            <a:pPr algn="ctr"/>
            <a:r>
              <a:rPr lang="tr-TR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Yurtdışında Yaşamayı</a:t>
            </a:r>
          </a:p>
          <a:p>
            <a:pPr algn="ctr"/>
            <a:r>
              <a:rPr lang="tr-TR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Tercih Etme Durumu</a:t>
            </a:r>
          </a:p>
          <a:p>
            <a:pPr algn="ctr"/>
            <a:r>
              <a:rPr lang="tr-TR" sz="1050" dirty="0">
                <a:solidFill>
                  <a:srgbClr val="FFFFFF">
                    <a:lumMod val="50000"/>
                  </a:srgbClr>
                </a:solidFill>
                <a:latin typeface="Arial" charset="0"/>
                <a:ea typeface="Arial" charset="0"/>
                <a:cs typeface="Arial" charset="0"/>
              </a:rPr>
              <a:t>İmkânınız olsa yurtdışında yaşamayı tercih eder misiniz?</a:t>
            </a:r>
          </a:p>
        </p:txBody>
      </p:sp>
      <p:sp>
        <p:nvSpPr>
          <p:cNvPr id="19" name="5 Metin kutusu"/>
          <p:cNvSpPr txBox="1"/>
          <p:nvPr/>
        </p:nvSpPr>
        <p:spPr>
          <a:xfrm>
            <a:off x="6718300" y="1281714"/>
            <a:ext cx="4740323" cy="986923"/>
          </a:xfrm>
          <a:prstGeom prst="rect">
            <a:avLst/>
          </a:prstGeom>
          <a:noFill/>
        </p:spPr>
        <p:txBody>
          <a:bodyPr wrap="square" lIns="93458" tIns="46729" rIns="93458" bIns="46729" rtlCol="0">
            <a:spAutoFit/>
          </a:bodyPr>
          <a:lstStyle/>
          <a:p>
            <a:pPr algn="ctr"/>
            <a:r>
              <a:rPr lang="tr-TR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Yurtdışında Yaşamayı</a:t>
            </a:r>
          </a:p>
          <a:p>
            <a:pPr algn="ctr"/>
            <a:r>
              <a:rPr lang="tr-TR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Tercih Etme Nedenleri</a:t>
            </a:r>
          </a:p>
          <a:p>
            <a:pPr algn="ctr"/>
            <a:r>
              <a:rPr lang="tr-TR" sz="1050" dirty="0">
                <a:solidFill>
                  <a:srgbClr val="FFFFFF">
                    <a:lumMod val="50000"/>
                  </a:srgbClr>
                </a:solidFill>
                <a:latin typeface="Arial" charset="0"/>
                <a:ea typeface="Arial" charset="0"/>
                <a:cs typeface="Arial" charset="0"/>
              </a:rPr>
              <a:t>Neden yurtdışında yaşamak isterdiniz?</a:t>
            </a:r>
          </a:p>
        </p:txBody>
      </p:sp>
      <p:graphicFrame>
        <p:nvGraphicFramePr>
          <p:cNvPr id="24" name="Grafik 10">
            <a:extLst>
              <a:ext uri="{FF2B5EF4-FFF2-40B4-BE49-F238E27FC236}">
                <a16:creationId xmlns:a16="http://schemas.microsoft.com/office/drawing/2014/main" id="{5FE557F3-003A-F641-B0B7-DD858C7818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2685782"/>
              </p:ext>
            </p:extLst>
          </p:nvPr>
        </p:nvGraphicFramePr>
        <p:xfrm>
          <a:off x="1671013" y="2440013"/>
          <a:ext cx="3779509" cy="3810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Metin kutusu 1">
            <a:extLst>
              <a:ext uri="{FF2B5EF4-FFF2-40B4-BE49-F238E27FC236}">
                <a16:creationId xmlns:a16="http://schemas.microsoft.com/office/drawing/2014/main" id="{706DD71C-F369-8D4D-AC4B-32035D1868BB}"/>
              </a:ext>
            </a:extLst>
          </p:cNvPr>
          <p:cNvSpPr txBox="1"/>
          <p:nvPr/>
        </p:nvSpPr>
        <p:spPr>
          <a:xfrm>
            <a:off x="954254" y="2763775"/>
            <a:ext cx="545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>
                <a:latin typeface="+mj-lt"/>
              </a:rPr>
              <a:t>Genel</a:t>
            </a:r>
          </a:p>
        </p:txBody>
      </p:sp>
      <p:sp>
        <p:nvSpPr>
          <p:cNvPr id="28" name="Metin kutusu 17">
            <a:extLst>
              <a:ext uri="{FF2B5EF4-FFF2-40B4-BE49-F238E27FC236}">
                <a16:creationId xmlns:a16="http://schemas.microsoft.com/office/drawing/2014/main" id="{CBE537D1-B1D7-1C42-93F2-A2B883347D35}"/>
              </a:ext>
            </a:extLst>
          </p:cNvPr>
          <p:cNvSpPr txBox="1"/>
          <p:nvPr/>
        </p:nvSpPr>
        <p:spPr>
          <a:xfrm>
            <a:off x="954254" y="3378326"/>
            <a:ext cx="450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>
                <a:latin typeface="+mj-lt"/>
              </a:rPr>
              <a:t>HDP</a:t>
            </a:r>
          </a:p>
        </p:txBody>
      </p:sp>
      <p:sp>
        <p:nvSpPr>
          <p:cNvPr id="30" name="Metin kutusu 19">
            <a:extLst>
              <a:ext uri="{FF2B5EF4-FFF2-40B4-BE49-F238E27FC236}">
                <a16:creationId xmlns:a16="http://schemas.microsoft.com/office/drawing/2014/main" id="{14D744E9-26AA-2D47-96FF-1951D7118E30}"/>
              </a:ext>
            </a:extLst>
          </p:cNvPr>
          <p:cNvSpPr txBox="1"/>
          <p:nvPr/>
        </p:nvSpPr>
        <p:spPr>
          <a:xfrm>
            <a:off x="954254" y="4046016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>
                <a:latin typeface="+mj-lt"/>
              </a:rPr>
              <a:t>CHP</a:t>
            </a:r>
          </a:p>
        </p:txBody>
      </p:sp>
      <p:sp>
        <p:nvSpPr>
          <p:cNvPr id="36" name="Metin kutusu 30">
            <a:extLst>
              <a:ext uri="{FF2B5EF4-FFF2-40B4-BE49-F238E27FC236}">
                <a16:creationId xmlns:a16="http://schemas.microsoft.com/office/drawing/2014/main" id="{F811CBEA-98F6-9A48-9E44-530698FAF903}"/>
              </a:ext>
            </a:extLst>
          </p:cNvPr>
          <p:cNvSpPr txBox="1"/>
          <p:nvPr/>
        </p:nvSpPr>
        <p:spPr>
          <a:xfrm>
            <a:off x="954254" y="4689127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>
                <a:latin typeface="+mj-lt"/>
              </a:rPr>
              <a:t>MHP</a:t>
            </a:r>
          </a:p>
        </p:txBody>
      </p:sp>
      <p:sp>
        <p:nvSpPr>
          <p:cNvPr id="37" name="Metin kutusu 31">
            <a:extLst>
              <a:ext uri="{FF2B5EF4-FFF2-40B4-BE49-F238E27FC236}">
                <a16:creationId xmlns:a16="http://schemas.microsoft.com/office/drawing/2014/main" id="{4DBC979C-8D78-CC40-87FA-AEF9692A6574}"/>
              </a:ext>
            </a:extLst>
          </p:cNvPr>
          <p:cNvSpPr txBox="1"/>
          <p:nvPr/>
        </p:nvSpPr>
        <p:spPr>
          <a:xfrm>
            <a:off x="954254" y="5356817"/>
            <a:ext cx="6685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>
                <a:latin typeface="+mj-lt"/>
              </a:rPr>
              <a:t>AK Parti</a:t>
            </a:r>
          </a:p>
        </p:txBody>
      </p:sp>
      <p:cxnSp>
        <p:nvCxnSpPr>
          <p:cNvPr id="38" name="22 Düz Bağlayıcı">
            <a:extLst>
              <a:ext uri="{FF2B5EF4-FFF2-40B4-BE49-F238E27FC236}">
                <a16:creationId xmlns:a16="http://schemas.microsoft.com/office/drawing/2014/main" id="{7B98DC8F-5CB3-B845-ACDA-8A098EBD2995}"/>
              </a:ext>
            </a:extLst>
          </p:cNvPr>
          <p:cNvCxnSpPr/>
          <p:nvPr/>
        </p:nvCxnSpPr>
        <p:spPr bwMode="auto">
          <a:xfrm>
            <a:off x="954254" y="3211153"/>
            <a:ext cx="4536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22 Düz Bağlayıcı">
            <a:extLst>
              <a:ext uri="{FF2B5EF4-FFF2-40B4-BE49-F238E27FC236}">
                <a16:creationId xmlns:a16="http://schemas.microsoft.com/office/drawing/2014/main" id="{8767958B-1A98-2148-A565-430AB2CD1363}"/>
              </a:ext>
            </a:extLst>
          </p:cNvPr>
          <p:cNvCxnSpPr/>
          <p:nvPr/>
        </p:nvCxnSpPr>
        <p:spPr bwMode="auto">
          <a:xfrm>
            <a:off x="954254" y="3859225"/>
            <a:ext cx="4536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22 Düz Bağlayıcı">
            <a:extLst>
              <a:ext uri="{FF2B5EF4-FFF2-40B4-BE49-F238E27FC236}">
                <a16:creationId xmlns:a16="http://schemas.microsoft.com/office/drawing/2014/main" id="{CFEB12FB-BBC6-A44C-B09C-DE23508AFAF6}"/>
              </a:ext>
            </a:extLst>
          </p:cNvPr>
          <p:cNvCxnSpPr/>
          <p:nvPr/>
        </p:nvCxnSpPr>
        <p:spPr bwMode="auto">
          <a:xfrm>
            <a:off x="954254" y="4507297"/>
            <a:ext cx="4536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22 Düz Bağlayıcı">
            <a:extLst>
              <a:ext uri="{FF2B5EF4-FFF2-40B4-BE49-F238E27FC236}">
                <a16:creationId xmlns:a16="http://schemas.microsoft.com/office/drawing/2014/main" id="{4CE701FE-14BB-5B4C-BA9F-21C1A9A7BC31}"/>
              </a:ext>
            </a:extLst>
          </p:cNvPr>
          <p:cNvCxnSpPr/>
          <p:nvPr/>
        </p:nvCxnSpPr>
        <p:spPr bwMode="auto">
          <a:xfrm>
            <a:off x="962758" y="5155369"/>
            <a:ext cx="4536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Metin kutusu 33">
            <a:extLst>
              <a:ext uri="{FF2B5EF4-FFF2-40B4-BE49-F238E27FC236}">
                <a16:creationId xmlns:a16="http://schemas.microsoft.com/office/drawing/2014/main" id="{7F024104-969E-8945-A79D-B59244D5C4D8}"/>
              </a:ext>
            </a:extLst>
          </p:cNvPr>
          <p:cNvSpPr txBox="1"/>
          <p:nvPr/>
        </p:nvSpPr>
        <p:spPr>
          <a:xfrm>
            <a:off x="7934883" y="6132538"/>
            <a:ext cx="165943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tr-TR" sz="700" dirty="0">
                <a:latin typeface="+mj-lt"/>
              </a:rPr>
              <a:t>Baz: 180</a:t>
            </a:r>
          </a:p>
          <a:p>
            <a:pPr algn="ctr"/>
            <a:r>
              <a:rPr lang="tr-TR" sz="700" dirty="0"/>
              <a:t>(</a:t>
            </a:r>
            <a:r>
              <a:rPr lang="tr-TR" sz="700" dirty="0">
                <a:latin typeface="+mn-lt"/>
              </a:rPr>
              <a:t>Yurtdışında yaşamak isteyenler)</a:t>
            </a:r>
          </a:p>
        </p:txBody>
      </p:sp>
      <p:graphicFrame>
        <p:nvGraphicFramePr>
          <p:cNvPr id="43" name="27 Tablo">
            <a:extLst>
              <a:ext uri="{FF2B5EF4-FFF2-40B4-BE49-F238E27FC236}">
                <a16:creationId xmlns:a16="http://schemas.microsoft.com/office/drawing/2014/main" id="{EADF11A8-1B7A-1E47-A30A-3ABF2BE42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242936"/>
              </p:ext>
            </p:extLst>
          </p:nvPr>
        </p:nvGraphicFramePr>
        <p:xfrm>
          <a:off x="2297438" y="6335547"/>
          <a:ext cx="2265217" cy="348615"/>
        </p:xfrm>
        <a:graphic>
          <a:graphicData uri="http://schemas.openxmlformats.org/drawingml/2006/table">
            <a:tbl>
              <a:tblPr/>
              <a:tblGrid>
                <a:gridCol w="234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841">
                  <a:extLst>
                    <a:ext uri="{9D8B030D-6E8A-4147-A177-3AD203B41FA5}">
                      <a16:colId xmlns:a16="http://schemas.microsoft.com/office/drawing/2014/main" val="3124676346"/>
                    </a:ext>
                  </a:extLst>
                </a:gridCol>
                <a:gridCol w="404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54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51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51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5787">
                <a:tc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Genel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AK</a:t>
                      </a:r>
                      <a:r>
                        <a:rPr lang="tr-TR" sz="700" b="0" i="0" u="none" strike="noStrike" baseline="0" dirty="0">
                          <a:solidFill>
                            <a:srgbClr val="000000"/>
                          </a:solidFill>
                          <a:latin typeface="+mj-lt"/>
                        </a:rPr>
                        <a:t> Parti</a:t>
                      </a:r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CHP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MHP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HDP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787"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276</a:t>
                      </a:r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120</a:t>
                      </a:r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787"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4" name="Object 2">
            <a:extLst>
              <a:ext uri="{FF2B5EF4-FFF2-40B4-BE49-F238E27FC236}">
                <a16:creationId xmlns:a16="http://schemas.microsoft.com/office/drawing/2014/main" id="{3250359E-386F-1A43-9E94-25D0446C16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508082"/>
              </p:ext>
            </p:extLst>
          </p:nvPr>
        </p:nvGraphicFramePr>
        <p:xfrm>
          <a:off x="7194018" y="2339886"/>
          <a:ext cx="4035224" cy="3753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5" name="Metin kutusu 3">
            <a:extLst>
              <a:ext uri="{FF2B5EF4-FFF2-40B4-BE49-F238E27FC236}">
                <a16:creationId xmlns:a16="http://schemas.microsoft.com/office/drawing/2014/main" id="{BF021DE7-4F26-5346-9490-F5491A1B0615}"/>
              </a:ext>
            </a:extLst>
          </p:cNvPr>
          <p:cNvSpPr txBox="1"/>
          <p:nvPr/>
        </p:nvSpPr>
        <p:spPr>
          <a:xfrm>
            <a:off x="9932137" y="5271762"/>
            <a:ext cx="111109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tr-TR" sz="700" dirty="0">
                <a:latin typeface="+mj-lt"/>
              </a:rPr>
              <a:t>2018 yılına göre %3,9’un altındaki değerler grafiğe eklenmemiştir.</a:t>
            </a:r>
          </a:p>
        </p:txBody>
      </p:sp>
      <p:pic>
        <p:nvPicPr>
          <p:cNvPr id="48" name="Picture 47" descr="beyaz logo küçük">
            <a:extLst>
              <a:ext uri="{FF2B5EF4-FFF2-40B4-BE49-F238E27FC236}">
                <a16:creationId xmlns:a16="http://schemas.microsoft.com/office/drawing/2014/main" id="{C46E8FC9-D6C0-C543-93F1-8DD43C1146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25 Metin kutusu">
            <a:extLst>
              <a:ext uri="{FF2B5EF4-FFF2-40B4-BE49-F238E27FC236}">
                <a16:creationId xmlns:a16="http://schemas.microsoft.com/office/drawing/2014/main" id="{3947A2A7-A114-BE42-B010-97BF51A1B689}"/>
              </a:ext>
            </a:extLst>
          </p:cNvPr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Sosyo-Kültürel Göstergeler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(29) </a:t>
            </a:r>
          </a:p>
        </p:txBody>
      </p:sp>
    </p:spTree>
    <p:extLst>
      <p:ext uri="{BB962C8B-B14F-4D97-AF65-F5344CB8AC3E}">
        <p14:creationId xmlns:p14="http://schemas.microsoft.com/office/powerpoint/2010/main" val="344632342"/>
      </p:ext>
    </p:extLst>
  </p:cSld>
  <p:clrMapOvr>
    <a:masterClrMapping/>
  </p:clrMapOvr>
  <p:transition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0519" y="3331028"/>
            <a:ext cx="8350696" cy="5408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Teşekkürler</a:t>
            </a:r>
            <a:r>
              <a:rPr lang="mr-IN" sz="4000" b="1" i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…</a:t>
            </a:r>
            <a:endParaRPr lang="tr-TR" sz="4000" b="1" i="1" dirty="0">
              <a:solidFill>
                <a:srgbClr val="0E5B9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216177" y="2751306"/>
            <a:ext cx="5904962" cy="17536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79917" tIns="39958" rIns="79917" bIns="39958" anchor="ctr" anchorCtr="1"/>
          <a:lstStyle/>
          <a:p>
            <a:pPr algn="ctr"/>
            <a:br>
              <a:rPr lang="tr-TR" sz="4190" dirty="0">
                <a:solidFill>
                  <a:schemeClr val="bg1"/>
                </a:solidFill>
                <a:latin typeface="Times New Roman" pitchFamily="18" charset="0"/>
              </a:rPr>
            </a:br>
            <a:br>
              <a:rPr lang="tr-TR" sz="4190" dirty="0">
                <a:solidFill>
                  <a:schemeClr val="bg1"/>
                </a:solidFill>
                <a:latin typeface="Times New Roman" pitchFamily="18" charset="0"/>
              </a:rPr>
            </a:br>
            <a:endParaRPr lang="tr-TR" sz="419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838954" y="1910756"/>
            <a:ext cx="2657331" cy="923330"/>
          </a:xfrm>
          <a:prstGeom prst="rect">
            <a:avLst/>
          </a:prstGeom>
          <a:solidFill>
            <a:srgbClr val="0E5B9A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#TSSEA</a:t>
            </a:r>
            <a:endParaRPr lang="tr-TR" sz="5400" dirty="0">
              <a:ln w="0"/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Dikdörtgen 8"/>
          <p:cNvSpPr/>
          <p:nvPr/>
        </p:nvSpPr>
        <p:spPr>
          <a:xfrm>
            <a:off x="3405807" y="4259874"/>
            <a:ext cx="5486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2400" b="1" u="sng" dirty="0">
              <a:solidFill>
                <a:srgbClr val="0E5B9A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tr-TR" sz="2000" b="1" u="sng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İletişim</a:t>
            </a:r>
          </a:p>
          <a:p>
            <a:pPr algn="ctr"/>
            <a:r>
              <a:rPr lang="tr-TR" sz="1400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Türkiye Çalışmaları Merkezi</a:t>
            </a:r>
          </a:p>
          <a:p>
            <a:pPr algn="ctr"/>
            <a:r>
              <a:rPr lang="tr-TR" sz="1400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Kadir Has Üniversitesi Araştırma Merkezleri Binası, Yazar Orhan Kemal Sokak, No: 7, Fatih </a:t>
            </a:r>
            <a:r>
              <a:rPr lang="mr-IN" sz="1400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tr-TR" sz="1400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 İSTANBUL</a:t>
            </a:r>
          </a:p>
          <a:p>
            <a:pPr algn="ctr"/>
            <a:r>
              <a:rPr lang="tr-TR" sz="1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E-mail: ctrs@khas.edu.tr | Telefon: (212) 533 65 33 - 4913&amp;4914</a:t>
            </a:r>
          </a:p>
        </p:txBody>
      </p:sp>
      <p:sp>
        <p:nvSpPr>
          <p:cNvPr id="6" name="Rectangle 5"/>
          <p:cNvSpPr/>
          <p:nvPr/>
        </p:nvSpPr>
        <p:spPr>
          <a:xfrm>
            <a:off x="5559135" y="6291747"/>
            <a:ext cx="18549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http://ctrs.khas.edu.tr</a:t>
            </a:r>
          </a:p>
        </p:txBody>
      </p:sp>
      <p:pic>
        <p:nvPicPr>
          <p:cNvPr id="7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943" y="6305376"/>
            <a:ext cx="253469" cy="307721"/>
          </a:xfrm>
          <a:prstGeom prst="rect">
            <a:avLst/>
          </a:prstGeom>
        </p:spPr>
      </p:pic>
      <p:pic>
        <p:nvPicPr>
          <p:cNvPr id="8" name="Resi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790" y="6254021"/>
            <a:ext cx="338905" cy="338905"/>
          </a:xfrm>
          <a:prstGeom prst="rect">
            <a:avLst/>
          </a:prstGeom>
        </p:spPr>
      </p:pic>
      <p:sp>
        <p:nvSpPr>
          <p:cNvPr id="9" name="Metin kutusu 15"/>
          <p:cNvSpPr txBox="1"/>
          <p:nvPr/>
        </p:nvSpPr>
        <p:spPr>
          <a:xfrm>
            <a:off x="1991185" y="6286418"/>
            <a:ext cx="2427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/centerforturkishstudies</a:t>
            </a:r>
          </a:p>
        </p:txBody>
      </p:sp>
      <p:pic>
        <p:nvPicPr>
          <p:cNvPr id="10" name="Resi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455" y="6239820"/>
            <a:ext cx="396063" cy="396063"/>
          </a:xfrm>
          <a:prstGeom prst="rect">
            <a:avLst/>
          </a:prstGeom>
        </p:spPr>
      </p:pic>
      <p:sp>
        <p:nvSpPr>
          <p:cNvPr id="11" name="Metin kutusu 13"/>
          <p:cNvSpPr txBox="1"/>
          <p:nvPr/>
        </p:nvSpPr>
        <p:spPr>
          <a:xfrm>
            <a:off x="9346042" y="6282639"/>
            <a:ext cx="1130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/ctrs_khas</a:t>
            </a:r>
            <a:endParaRPr lang="en-GB" sz="1400" dirty="0">
              <a:solidFill>
                <a:srgbClr val="0E5B9A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 descr="beyaz logo küçük">
            <a:extLst>
              <a:ext uri="{FF2B5EF4-FFF2-40B4-BE49-F238E27FC236}">
                <a16:creationId xmlns:a16="http://schemas.microsoft.com/office/drawing/2014/main" id="{720A9776-77B8-B343-849A-62F5EF108A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4000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9A4B045D-6B0C-EC45-A9BC-692CE0A4A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3771" y="1047501"/>
            <a:ext cx="680857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Dini İnanç</a:t>
            </a:r>
          </a:p>
          <a:p>
            <a:pPr algn="ctr">
              <a:defRPr/>
            </a:pPr>
            <a:r>
              <a:rPr lang="tr-TR" i="1" dirty="0">
                <a:solidFill>
                  <a:srgbClr val="FFFFFF">
                    <a:lumMod val="50000"/>
                  </a:srgbClr>
                </a:solidFill>
                <a:latin typeface="Arial" charset="0"/>
                <a:ea typeface="Arial" charset="0"/>
                <a:cs typeface="Arial" charset="0"/>
              </a:rPr>
              <a:t>Dini inancınız çerçevesinde kendinizi nasıl tanımlarsınız ?</a:t>
            </a:r>
          </a:p>
        </p:txBody>
      </p:sp>
      <p:sp>
        <p:nvSpPr>
          <p:cNvPr id="3" name="4 Slayt Numarası Yer Tutucusu">
            <a:extLst>
              <a:ext uri="{FF2B5EF4-FFF2-40B4-BE49-F238E27FC236}">
                <a16:creationId xmlns:a16="http://schemas.microsoft.com/office/drawing/2014/main" id="{4399511E-F43A-7C46-975D-97FFE300AB1B}"/>
              </a:ext>
            </a:extLst>
          </p:cNvPr>
          <p:cNvSpPr txBox="1">
            <a:spLocks/>
          </p:cNvSpPr>
          <p:nvPr/>
        </p:nvSpPr>
        <p:spPr bwMode="auto">
          <a:xfrm>
            <a:off x="5588000" y="6896477"/>
            <a:ext cx="59531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tr-TR" sz="900" dirty="0">
              <a:solidFill>
                <a:srgbClr val="000000"/>
              </a:solidFill>
              <a:latin typeface="Verdana"/>
            </a:endParaRPr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47F6861E-6E99-F640-92B5-5B2C38E309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871576"/>
              </p:ext>
            </p:extLst>
          </p:nvPr>
        </p:nvGraphicFramePr>
        <p:xfrm>
          <a:off x="3827721" y="1760539"/>
          <a:ext cx="5241851" cy="4953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27 Tablo">
            <a:extLst>
              <a:ext uri="{FF2B5EF4-FFF2-40B4-BE49-F238E27FC236}">
                <a16:creationId xmlns:a16="http://schemas.microsoft.com/office/drawing/2014/main" id="{A13E5B4B-1919-4C45-B4EC-E2B87D32F2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696421"/>
              </p:ext>
            </p:extLst>
          </p:nvPr>
        </p:nvGraphicFramePr>
        <p:xfrm>
          <a:off x="194925" y="6339725"/>
          <a:ext cx="940365" cy="332460"/>
        </p:xfrm>
        <a:graphic>
          <a:graphicData uri="http://schemas.openxmlformats.org/drawingml/2006/table">
            <a:tbl>
              <a:tblPr/>
              <a:tblGrid>
                <a:gridCol w="256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6230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230">
                <a:tc vMerge="1"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25 Metin kutusu">
            <a:extLst>
              <a:ext uri="{FF2B5EF4-FFF2-40B4-BE49-F238E27FC236}">
                <a16:creationId xmlns:a16="http://schemas.microsoft.com/office/drawing/2014/main" id="{9738C8E4-DF53-2146-B53D-D0B17120E2C4}"/>
              </a:ext>
            </a:extLst>
          </p:cNvPr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Siyasi ve Etnik Yapı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(3) </a:t>
            </a:r>
          </a:p>
        </p:txBody>
      </p:sp>
      <p:pic>
        <p:nvPicPr>
          <p:cNvPr id="7" name="Picture 9" descr="beyaz logo küçük">
            <a:extLst>
              <a:ext uri="{FF2B5EF4-FFF2-40B4-BE49-F238E27FC236}">
                <a16:creationId xmlns:a16="http://schemas.microsoft.com/office/drawing/2014/main" id="{2EE55A47-8444-DD4D-A304-A13C073E4C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4225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487EB2B6-BE61-0745-861A-60C1C86CCD5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034747" y="2149650"/>
          <a:ext cx="4978359" cy="4328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Box 6">
            <a:extLst>
              <a:ext uri="{FF2B5EF4-FFF2-40B4-BE49-F238E27FC236}">
                <a16:creationId xmlns:a16="http://schemas.microsoft.com/office/drawing/2014/main" id="{F804DA23-C1B7-624D-AB5D-BB91F2F5F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0337" y="1174409"/>
            <a:ext cx="4807177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algn="ctr">
              <a:spcBef>
                <a:spcPts val="0"/>
              </a:spcBef>
            </a:pPr>
            <a:r>
              <a:rPr lang="tr-TR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Haziran 2018 Milletvekili Genel Seçiminde Oy Verilen Parti</a:t>
            </a:r>
          </a:p>
          <a:p>
            <a:pPr indent="-342900" algn="ctr">
              <a:spcBef>
                <a:spcPts val="0"/>
              </a:spcBef>
            </a:pPr>
            <a:r>
              <a:rPr lang="tr-TR" sz="1000" i="1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HAZİRAN 2018 MİLLETVEKİLİ Genel seçimlerinde hangi partiye oy verdiğinizi öğrenebilir miyim?</a:t>
            </a:r>
            <a:endParaRPr lang="tr-TR" sz="1050" i="1" dirty="0">
              <a:solidFill>
                <a:srgbClr val="FFFFFF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etin kutusu 1">
            <a:extLst>
              <a:ext uri="{FF2B5EF4-FFF2-40B4-BE49-F238E27FC236}">
                <a16:creationId xmlns:a16="http://schemas.microsoft.com/office/drawing/2014/main" id="{DFB62749-8290-764E-A9C8-C1569FF102AB}"/>
              </a:ext>
            </a:extLst>
          </p:cNvPr>
          <p:cNvSpPr txBox="1"/>
          <p:nvPr/>
        </p:nvSpPr>
        <p:spPr>
          <a:xfrm>
            <a:off x="2956031" y="6477677"/>
            <a:ext cx="1664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Baz: 893</a:t>
            </a:r>
          </a:p>
          <a:p>
            <a:pPr algn="ctr"/>
            <a:r>
              <a:rPr lang="tr-TR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(Oy kullandığını belirtenler)</a:t>
            </a:r>
          </a:p>
        </p:txBody>
      </p:sp>
      <p:sp>
        <p:nvSpPr>
          <p:cNvPr id="5" name="22 Metin kutusu">
            <a:extLst>
              <a:ext uri="{FF2B5EF4-FFF2-40B4-BE49-F238E27FC236}">
                <a16:creationId xmlns:a16="http://schemas.microsoft.com/office/drawing/2014/main" id="{564E201D-1757-8E4C-9098-046CE5629810}"/>
              </a:ext>
            </a:extLst>
          </p:cNvPr>
          <p:cNvSpPr txBox="1"/>
          <p:nvPr/>
        </p:nvSpPr>
        <p:spPr>
          <a:xfrm>
            <a:off x="5483931" y="5631680"/>
            <a:ext cx="1224137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tr-T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10,4’ün altındaki değerler grafiğe eklenmemiştir. </a:t>
            </a:r>
          </a:p>
        </p:txBody>
      </p:sp>
      <p:graphicFrame>
        <p:nvGraphicFramePr>
          <p:cNvPr id="6" name="Tablo 3">
            <a:extLst>
              <a:ext uri="{FF2B5EF4-FFF2-40B4-BE49-F238E27FC236}">
                <a16:creationId xmlns:a16="http://schemas.microsoft.com/office/drawing/2014/main" id="{F9856377-6D91-0143-B3F1-BA731B672FE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623300" y="2725102"/>
          <a:ext cx="3263900" cy="20119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1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2791"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Haziran 2018</a:t>
                      </a:r>
                    </a:p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Genel Seçimleri</a:t>
                      </a:r>
                      <a:r>
                        <a:rPr lang="tr-T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Sonuçları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1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r-TR" sz="14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tr-TR" sz="1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1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tr-TR" sz="1400" b="0" u="none" strike="noStrike" dirty="0">
                          <a:effectLst/>
                          <a:latin typeface="+mj-lt"/>
                        </a:rPr>
                        <a:t>AK Parti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tr-TR" sz="1400" b="0" u="none" strike="noStrike" dirty="0">
                          <a:effectLst/>
                          <a:latin typeface="+mj-lt"/>
                        </a:rPr>
                        <a:t>42,6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1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tr-TR" sz="1400" b="0" u="none" strike="noStrike" dirty="0">
                          <a:effectLst/>
                          <a:latin typeface="+mj-lt"/>
                        </a:rPr>
                        <a:t>CHP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tr-TR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22,6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201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tr-TR" sz="1400" b="0" u="none" strike="noStrike" dirty="0">
                          <a:effectLst/>
                          <a:latin typeface="+mj-lt"/>
                        </a:rPr>
                        <a:t>HDP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tr-TR" sz="1400" b="0" u="none" strike="noStrike" dirty="0">
                          <a:effectLst/>
                          <a:latin typeface="+mj-lt"/>
                        </a:rPr>
                        <a:t>11,7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201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tr-TR" sz="1400" b="0" u="none" strike="noStrike" dirty="0">
                          <a:effectLst/>
                          <a:latin typeface="+mj-lt"/>
                        </a:rPr>
                        <a:t>MHP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tr-TR" sz="1400" b="0" u="none" strike="noStrike" dirty="0">
                          <a:effectLst/>
                          <a:latin typeface="+mj-lt"/>
                        </a:rPr>
                        <a:t>11,1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201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İyi Parti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10,0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" name="Picture 6" descr="beyaz logo küçük">
            <a:extLst>
              <a:ext uri="{FF2B5EF4-FFF2-40B4-BE49-F238E27FC236}">
                <a16:creationId xmlns:a16="http://schemas.microsoft.com/office/drawing/2014/main" id="{8461C9D2-C5D9-3F4F-9361-E4BD51B3E4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25 Metin kutusu">
            <a:extLst>
              <a:ext uri="{FF2B5EF4-FFF2-40B4-BE49-F238E27FC236}">
                <a16:creationId xmlns:a16="http://schemas.microsoft.com/office/drawing/2014/main" id="{3322C49B-5A40-BD41-85EC-0A503BA60814}"/>
              </a:ext>
            </a:extLst>
          </p:cNvPr>
          <p:cNvSpPr txBox="1"/>
          <p:nvPr/>
        </p:nvSpPr>
        <p:spPr>
          <a:xfrm>
            <a:off x="3546389" y="428897"/>
            <a:ext cx="8645611" cy="819360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Siyasi ve Etnik Yapı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(4) </a:t>
            </a:r>
          </a:p>
          <a:p>
            <a:pPr algn="r"/>
            <a:endParaRPr lang="tr-TR" sz="24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32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4166467" y="3134548"/>
            <a:ext cx="7704855" cy="819360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48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TÜRKİYE VE SORUNLARI</a:t>
            </a:r>
          </a:p>
        </p:txBody>
      </p:sp>
      <p:sp>
        <p:nvSpPr>
          <p:cNvPr id="7" name="Rectangle 6"/>
          <p:cNvSpPr/>
          <p:nvPr/>
        </p:nvSpPr>
        <p:spPr>
          <a:xfrm>
            <a:off x="5559135" y="6291747"/>
            <a:ext cx="18549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http://ctrs.khas.edu.tr</a:t>
            </a:r>
          </a:p>
        </p:txBody>
      </p:sp>
      <p:pic>
        <p:nvPicPr>
          <p:cNvPr id="8" name="Resim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943" y="6305376"/>
            <a:ext cx="253469" cy="307721"/>
          </a:xfrm>
          <a:prstGeom prst="rect">
            <a:avLst/>
          </a:prstGeom>
        </p:spPr>
      </p:pic>
      <p:pic>
        <p:nvPicPr>
          <p:cNvPr id="9" name="Resi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790" y="6254021"/>
            <a:ext cx="338905" cy="338905"/>
          </a:xfrm>
          <a:prstGeom prst="rect">
            <a:avLst/>
          </a:prstGeom>
        </p:spPr>
      </p:pic>
      <p:sp>
        <p:nvSpPr>
          <p:cNvPr id="10" name="Metin kutusu 15"/>
          <p:cNvSpPr txBox="1"/>
          <p:nvPr/>
        </p:nvSpPr>
        <p:spPr>
          <a:xfrm>
            <a:off x="1991185" y="6286418"/>
            <a:ext cx="2427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/centerforturkishstudies</a:t>
            </a:r>
          </a:p>
        </p:txBody>
      </p:sp>
      <p:pic>
        <p:nvPicPr>
          <p:cNvPr id="14" name="Resi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455" y="6239820"/>
            <a:ext cx="396063" cy="396063"/>
          </a:xfrm>
          <a:prstGeom prst="rect">
            <a:avLst/>
          </a:prstGeom>
        </p:spPr>
      </p:pic>
      <p:sp>
        <p:nvSpPr>
          <p:cNvPr id="15" name="Metin kutusu 13"/>
          <p:cNvSpPr txBox="1"/>
          <p:nvPr/>
        </p:nvSpPr>
        <p:spPr>
          <a:xfrm>
            <a:off x="9346042" y="6282639"/>
            <a:ext cx="1130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/ctrs_khas</a:t>
            </a:r>
            <a:endParaRPr lang="en-GB" sz="1400" dirty="0">
              <a:solidFill>
                <a:srgbClr val="0E5B9A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Picture 9" descr="beyaz logo küçük">
            <a:extLst>
              <a:ext uri="{FF2B5EF4-FFF2-40B4-BE49-F238E27FC236}">
                <a16:creationId xmlns:a16="http://schemas.microsoft.com/office/drawing/2014/main" id="{4921EF08-8271-8E40-A809-171A611E6F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46030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1547665" y="1143811"/>
            <a:ext cx="958416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Türkiye Gündemdeki En Önemli Sorun</a:t>
            </a:r>
          </a:p>
          <a:p>
            <a:pPr algn="ctr">
              <a:defRPr/>
            </a:pPr>
            <a:r>
              <a:rPr lang="tr-TR" i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Türkiye’nin şu anki en önemli sorunu kartta görmüş olduğunuz seçeneklerden hangisidir?</a:t>
            </a:r>
          </a:p>
        </p:txBody>
      </p:sp>
      <p:sp>
        <p:nvSpPr>
          <p:cNvPr id="22" name="25 Metin kutusu"/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Türkiye ve Sorunları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(1) </a:t>
            </a:r>
          </a:p>
        </p:txBody>
      </p:sp>
      <p:sp>
        <p:nvSpPr>
          <p:cNvPr id="32" name="9 Metin kutusu">
            <a:extLst>
              <a:ext uri="{FF2B5EF4-FFF2-40B4-BE49-F238E27FC236}">
                <a16:creationId xmlns:a16="http://schemas.microsoft.com/office/drawing/2014/main" id="{15E2ADCE-0AB8-804F-9FA4-C58FBC459184}"/>
              </a:ext>
            </a:extLst>
          </p:cNvPr>
          <p:cNvSpPr txBox="1"/>
          <p:nvPr/>
        </p:nvSpPr>
        <p:spPr>
          <a:xfrm>
            <a:off x="9212030" y="5827654"/>
            <a:ext cx="2312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yılına göre %3,0’ın altındaki değerler grafiğe dahil edilmemiştir.</a:t>
            </a:r>
          </a:p>
        </p:txBody>
      </p:sp>
      <p:sp>
        <p:nvSpPr>
          <p:cNvPr id="33" name="Metin kutusu 13">
            <a:extLst>
              <a:ext uri="{FF2B5EF4-FFF2-40B4-BE49-F238E27FC236}">
                <a16:creationId xmlns:a16="http://schemas.microsoft.com/office/drawing/2014/main" id="{FE4CFC01-C035-EE4D-BE37-B94CB7AC4F73}"/>
              </a:ext>
            </a:extLst>
          </p:cNvPr>
          <p:cNvSpPr txBox="1"/>
          <p:nvPr/>
        </p:nvSpPr>
        <p:spPr>
          <a:xfrm>
            <a:off x="194124" y="6478680"/>
            <a:ext cx="651140" cy="2154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tr-TR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Baz: 1000</a:t>
            </a:r>
          </a:p>
        </p:txBody>
      </p:sp>
      <p:graphicFrame>
        <p:nvGraphicFramePr>
          <p:cNvPr id="34" name="Object 2">
            <a:extLst>
              <a:ext uri="{FF2B5EF4-FFF2-40B4-BE49-F238E27FC236}">
                <a16:creationId xmlns:a16="http://schemas.microsoft.com/office/drawing/2014/main" id="{7EE795B5-F2CB-8442-92C2-AE72599A3A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418907"/>
              </p:ext>
            </p:extLst>
          </p:nvPr>
        </p:nvGraphicFramePr>
        <p:xfrm>
          <a:off x="2395470" y="1776826"/>
          <a:ext cx="6288526" cy="4917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Sağ Ayraç 9">
            <a:extLst>
              <a:ext uri="{FF2B5EF4-FFF2-40B4-BE49-F238E27FC236}">
                <a16:creationId xmlns:a16="http://schemas.microsoft.com/office/drawing/2014/main" id="{2A3CD151-E60C-2D4C-BB1C-3F9473704B5D}"/>
              </a:ext>
            </a:extLst>
          </p:cNvPr>
          <p:cNvSpPr/>
          <p:nvPr/>
        </p:nvSpPr>
        <p:spPr bwMode="auto">
          <a:xfrm>
            <a:off x="8215212" y="3835352"/>
            <a:ext cx="111513" cy="468000"/>
          </a:xfrm>
          <a:prstGeom prst="rightBrace">
            <a:avLst/>
          </a:prstGeom>
          <a:solidFill>
            <a:srgbClr val="FFFFFF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36" name="Metin kutusu 11">
            <a:extLst>
              <a:ext uri="{FF2B5EF4-FFF2-40B4-BE49-F238E27FC236}">
                <a16:creationId xmlns:a16="http://schemas.microsoft.com/office/drawing/2014/main" id="{7783BB4F-E098-C547-A8EB-19842E289AA0}"/>
              </a:ext>
            </a:extLst>
          </p:cNvPr>
          <p:cNvSpPr txBox="1"/>
          <p:nvPr/>
        </p:nvSpPr>
        <p:spPr>
          <a:xfrm>
            <a:off x="8496589" y="3892790"/>
            <a:ext cx="963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3C8C93"/>
                </a:solidFill>
                <a:latin typeface="+mn-lt"/>
              </a:rPr>
              <a:t>-%52,4</a:t>
            </a:r>
          </a:p>
        </p:txBody>
      </p:sp>
      <p:sp>
        <p:nvSpPr>
          <p:cNvPr id="37" name="Metin kutusu 17">
            <a:extLst>
              <a:ext uri="{FF2B5EF4-FFF2-40B4-BE49-F238E27FC236}">
                <a16:creationId xmlns:a16="http://schemas.microsoft.com/office/drawing/2014/main" id="{4CE859C4-8240-2249-9AA0-7EEFEE0D262F}"/>
              </a:ext>
            </a:extLst>
          </p:cNvPr>
          <p:cNvSpPr txBox="1"/>
          <p:nvPr/>
        </p:nvSpPr>
        <p:spPr>
          <a:xfrm>
            <a:off x="9212030" y="4671132"/>
            <a:ext cx="2697058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İşsizlik/hayat pahalılığı/Türk lirasının değer kaybetmesi</a:t>
            </a:r>
          </a:p>
          <a:p>
            <a:r>
              <a:rPr lang="tr-T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: %51,1</a:t>
            </a:r>
          </a:p>
          <a:p>
            <a:r>
              <a:rPr lang="tr-TR" sz="16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: %30,2</a:t>
            </a:r>
          </a:p>
        </p:txBody>
      </p:sp>
      <p:pic>
        <p:nvPicPr>
          <p:cNvPr id="38" name="Picture 9" descr="beyaz logo küçük">
            <a:extLst>
              <a:ext uri="{FF2B5EF4-FFF2-40B4-BE49-F238E27FC236}">
                <a16:creationId xmlns:a16="http://schemas.microsoft.com/office/drawing/2014/main" id="{2A15D9FF-33CD-AB42-9080-E3C8CF560A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64820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1759091" y="1190547"/>
            <a:ext cx="87521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400" b="1" dirty="0">
                <a:latin typeface="Arial" charset="0"/>
                <a:ea typeface="Arial" charset="0"/>
                <a:cs typeface="Arial" charset="0"/>
              </a:rPr>
              <a:t>Türkiye’nin Gündemdeki En Önemli Sorun</a:t>
            </a:r>
          </a:p>
        </p:txBody>
      </p:sp>
      <p:sp>
        <p:nvSpPr>
          <p:cNvPr id="14" name="25 Metin kutusu"/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Türkiye ve Sorunları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(2) </a:t>
            </a:r>
          </a:p>
        </p:txBody>
      </p:sp>
      <p:graphicFrame>
        <p:nvGraphicFramePr>
          <p:cNvPr id="11" name="28 Tablo">
            <a:extLst>
              <a:ext uri="{FF2B5EF4-FFF2-40B4-BE49-F238E27FC236}">
                <a16:creationId xmlns:a16="http://schemas.microsoft.com/office/drawing/2014/main" id="{0557B431-988A-9841-A989-196D41D5E3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590315"/>
              </p:ext>
            </p:extLst>
          </p:nvPr>
        </p:nvGraphicFramePr>
        <p:xfrm>
          <a:off x="194925" y="6296721"/>
          <a:ext cx="1899805" cy="262890"/>
        </p:xfrm>
        <a:graphic>
          <a:graphicData uri="http://schemas.openxmlformats.org/drawingml/2006/table">
            <a:tbl>
              <a:tblPr/>
              <a:tblGrid>
                <a:gridCol w="204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26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26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26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26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26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59">
                <a:tc vMerge="1"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Grafik 22">
            <a:extLst>
              <a:ext uri="{FF2B5EF4-FFF2-40B4-BE49-F238E27FC236}">
                <a16:creationId xmlns:a16="http://schemas.microsoft.com/office/drawing/2014/main" id="{9D0D637D-463B-0441-BA3C-55F840BE99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0181888"/>
              </p:ext>
            </p:extLst>
          </p:nvPr>
        </p:nvGraphicFramePr>
        <p:xfrm>
          <a:off x="2277927" y="1630170"/>
          <a:ext cx="8752114" cy="5148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Picture 9" descr="beyaz logo küçük">
            <a:extLst>
              <a:ext uri="{FF2B5EF4-FFF2-40B4-BE49-F238E27FC236}">
                <a16:creationId xmlns:a16="http://schemas.microsoft.com/office/drawing/2014/main" id="{A9FBCBE6-9D63-824D-B973-C607EEADA3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233557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CCF6284B-3B3E-8A4F-88DE-5D1A6EE81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9091" y="1190547"/>
            <a:ext cx="875211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000" b="1" dirty="0">
                <a:latin typeface="Arial" charset="0"/>
                <a:ea typeface="Arial" charset="0"/>
                <a:cs typeface="Arial" charset="0"/>
              </a:rPr>
              <a:t>Türk ve Kürt Kökenlilere Göre</a:t>
            </a:r>
          </a:p>
          <a:p>
            <a:pPr algn="ctr">
              <a:defRPr/>
            </a:pPr>
            <a:r>
              <a:rPr lang="tr-TR" sz="2400" b="1" dirty="0">
                <a:latin typeface="Arial" charset="0"/>
                <a:ea typeface="Arial" charset="0"/>
                <a:cs typeface="Arial" charset="0"/>
              </a:rPr>
              <a:t>Türkiye’nin Gündemdeki En Önemli Sorun</a:t>
            </a:r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F9221972-44BC-0F4F-850F-F44EDA2970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704308"/>
              </p:ext>
            </p:extLst>
          </p:nvPr>
        </p:nvGraphicFramePr>
        <p:xfrm>
          <a:off x="2005162" y="2241216"/>
          <a:ext cx="4137665" cy="4616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Metin kutusu 5">
            <a:extLst>
              <a:ext uri="{FF2B5EF4-FFF2-40B4-BE49-F238E27FC236}">
                <a16:creationId xmlns:a16="http://schemas.microsoft.com/office/drawing/2014/main" id="{6200774E-0594-6442-80AE-A46E2120D0F9}"/>
              </a:ext>
            </a:extLst>
          </p:cNvPr>
          <p:cNvSpPr txBox="1"/>
          <p:nvPr/>
        </p:nvSpPr>
        <p:spPr>
          <a:xfrm>
            <a:off x="2869259" y="1979733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rgbClr val="000000"/>
                </a:solidFill>
                <a:latin typeface="Verdana"/>
              </a:rPr>
              <a:t>- Türk Kökenliler -</a:t>
            </a:r>
          </a:p>
        </p:txBody>
      </p:sp>
      <p:sp>
        <p:nvSpPr>
          <p:cNvPr id="6" name="Metin kutusu 6">
            <a:extLst>
              <a:ext uri="{FF2B5EF4-FFF2-40B4-BE49-F238E27FC236}">
                <a16:creationId xmlns:a16="http://schemas.microsoft.com/office/drawing/2014/main" id="{E200C993-893B-B244-8CCD-855B745A03DD}"/>
              </a:ext>
            </a:extLst>
          </p:cNvPr>
          <p:cNvSpPr txBox="1"/>
          <p:nvPr/>
        </p:nvSpPr>
        <p:spPr>
          <a:xfrm>
            <a:off x="7477771" y="1959988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rgbClr val="000000"/>
                </a:solidFill>
                <a:latin typeface="Verdana"/>
              </a:rPr>
              <a:t>- Kürt Kökenliler -</a:t>
            </a:r>
          </a:p>
        </p:txBody>
      </p:sp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9A7AC9E6-789B-C641-A80E-C4305F11C6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874385"/>
              </p:ext>
            </p:extLst>
          </p:nvPr>
        </p:nvGraphicFramePr>
        <p:xfrm>
          <a:off x="5988860" y="2283127"/>
          <a:ext cx="4842271" cy="4629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31 Tablo">
            <a:extLst>
              <a:ext uri="{FF2B5EF4-FFF2-40B4-BE49-F238E27FC236}">
                <a16:creationId xmlns:a16="http://schemas.microsoft.com/office/drawing/2014/main" id="{6FF28307-69CC-464B-B585-CB3DCCDD37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44829"/>
              </p:ext>
            </p:extLst>
          </p:nvPr>
        </p:nvGraphicFramePr>
        <p:xfrm>
          <a:off x="194925" y="6321163"/>
          <a:ext cx="1321622" cy="339090"/>
        </p:xfrm>
        <a:graphic>
          <a:graphicData uri="http://schemas.openxmlformats.org/drawingml/2006/table">
            <a:tbl>
              <a:tblPr/>
              <a:tblGrid>
                <a:gridCol w="277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9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059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Türk</a:t>
                      </a:r>
                      <a:r>
                        <a:rPr lang="tr-TR" sz="700" b="0" i="0" u="none" strike="noStrike" baseline="0" dirty="0">
                          <a:solidFill>
                            <a:srgbClr val="000000"/>
                          </a:solidFill>
                          <a:latin typeface="+mj-lt"/>
                        </a:rPr>
                        <a:t> Kökenliler</a:t>
                      </a:r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Kürt</a:t>
                      </a:r>
                      <a:r>
                        <a:rPr lang="tr-TR" sz="700" b="0" i="0" u="none" strike="noStrike" baseline="0" dirty="0">
                          <a:solidFill>
                            <a:srgbClr val="000000"/>
                          </a:solidFill>
                          <a:latin typeface="+mj-lt"/>
                        </a:rPr>
                        <a:t> Kökenliler</a:t>
                      </a:r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59">
                <a:tc vMerge="1"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853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27 Metin kutusu">
            <a:extLst>
              <a:ext uri="{FF2B5EF4-FFF2-40B4-BE49-F238E27FC236}">
                <a16:creationId xmlns:a16="http://schemas.microsoft.com/office/drawing/2014/main" id="{9BC591F6-FDD4-774B-A401-C45DFC169FF8}"/>
              </a:ext>
            </a:extLst>
          </p:cNvPr>
          <p:cNvSpPr txBox="1"/>
          <p:nvPr/>
        </p:nvSpPr>
        <p:spPr>
          <a:xfrm>
            <a:off x="5331160" y="5366598"/>
            <a:ext cx="1209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yılına göre %3,0’ın altındaki değerler grafiğe dahil edilmemiştir.</a:t>
            </a:r>
          </a:p>
        </p:txBody>
      </p:sp>
      <p:sp>
        <p:nvSpPr>
          <p:cNvPr id="10" name="27 Metin kutusu">
            <a:extLst>
              <a:ext uri="{FF2B5EF4-FFF2-40B4-BE49-F238E27FC236}">
                <a16:creationId xmlns:a16="http://schemas.microsoft.com/office/drawing/2014/main" id="{3A53A774-6283-7544-A508-57D781FC1B67}"/>
              </a:ext>
            </a:extLst>
          </p:cNvPr>
          <p:cNvSpPr txBox="1"/>
          <p:nvPr/>
        </p:nvSpPr>
        <p:spPr>
          <a:xfrm>
            <a:off x="10240943" y="5366599"/>
            <a:ext cx="1209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yılına göre %6,0’ın altındaki değerler grafiğe dahil edilmemiştir.</a:t>
            </a:r>
          </a:p>
        </p:txBody>
      </p:sp>
      <p:pic>
        <p:nvPicPr>
          <p:cNvPr id="11" name="Picture 9" descr="beyaz logo küçük">
            <a:extLst>
              <a:ext uri="{FF2B5EF4-FFF2-40B4-BE49-F238E27FC236}">
                <a16:creationId xmlns:a16="http://schemas.microsoft.com/office/drawing/2014/main" id="{68B481C5-0B54-A946-92EE-6E9D859B48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25 Metin kutusu">
            <a:extLst>
              <a:ext uri="{FF2B5EF4-FFF2-40B4-BE49-F238E27FC236}">
                <a16:creationId xmlns:a16="http://schemas.microsoft.com/office/drawing/2014/main" id="{F84FE0CF-C19A-6042-9CB7-3CFF93EC45CE}"/>
              </a:ext>
            </a:extLst>
          </p:cNvPr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Türkiye ve Sorunları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(3) </a:t>
            </a:r>
          </a:p>
        </p:txBody>
      </p:sp>
    </p:spTree>
    <p:extLst>
      <p:ext uri="{BB962C8B-B14F-4D97-AF65-F5344CB8AC3E}">
        <p14:creationId xmlns:p14="http://schemas.microsoft.com/office/powerpoint/2010/main" val="3455009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ualimforumtrkiyeblgele.jpg">
            <a:extLst>
              <a:ext uri="{FF2B5EF4-FFF2-40B4-BE49-F238E27FC236}">
                <a16:creationId xmlns:a16="http://schemas.microsoft.com/office/drawing/2014/main" id="{806FDA29-C8F5-B943-B535-8A03BB593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3007299" y="2127377"/>
            <a:ext cx="7188141" cy="325712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11 Metin kutusu">
            <a:extLst>
              <a:ext uri="{FF2B5EF4-FFF2-40B4-BE49-F238E27FC236}">
                <a16:creationId xmlns:a16="http://schemas.microsoft.com/office/drawing/2014/main" id="{F6294948-4377-184A-A2DC-AB397AFC4A43}"/>
              </a:ext>
            </a:extLst>
          </p:cNvPr>
          <p:cNvSpPr txBox="1"/>
          <p:nvPr/>
        </p:nvSpPr>
        <p:spPr>
          <a:xfrm>
            <a:off x="3127610" y="3777070"/>
            <a:ext cx="1928826" cy="253916"/>
          </a:xfrm>
          <a:prstGeom prst="rect">
            <a:avLst/>
          </a:prstGeom>
          <a:solidFill>
            <a:srgbClr val="D9D9D9">
              <a:alpha val="16863"/>
            </a:srgbClr>
          </a:solidFill>
        </p:spPr>
        <p:txBody>
          <a:bodyPr wrap="square" rtlCol="0">
            <a:spAutoFit/>
          </a:bodyPr>
          <a:lstStyle/>
          <a:p>
            <a:r>
              <a:rPr lang="tr-TR" sz="1050" b="1" dirty="0">
                <a:solidFill>
                  <a:srgbClr val="000000"/>
                </a:solidFill>
                <a:latin typeface="Verdana"/>
                <a:cs typeface="+mn-cs"/>
              </a:rPr>
              <a:t>Ege Bölgesi (138)</a:t>
            </a:r>
            <a:endParaRPr lang="tr-TR" sz="1050" dirty="0">
              <a:solidFill>
                <a:srgbClr val="000000"/>
              </a:solidFill>
              <a:latin typeface="Verdana"/>
              <a:cs typeface="+mn-cs"/>
            </a:endParaRPr>
          </a:p>
        </p:txBody>
      </p:sp>
      <p:sp>
        <p:nvSpPr>
          <p:cNvPr id="5" name="15 Metin kutusu">
            <a:extLst>
              <a:ext uri="{FF2B5EF4-FFF2-40B4-BE49-F238E27FC236}">
                <a16:creationId xmlns:a16="http://schemas.microsoft.com/office/drawing/2014/main" id="{722ABE98-C279-7A4C-AA81-D62F881F1FBE}"/>
              </a:ext>
            </a:extLst>
          </p:cNvPr>
          <p:cNvSpPr txBox="1"/>
          <p:nvPr/>
        </p:nvSpPr>
        <p:spPr>
          <a:xfrm>
            <a:off x="7945296" y="4553228"/>
            <a:ext cx="2714644" cy="253916"/>
          </a:xfrm>
          <a:prstGeom prst="rect">
            <a:avLst/>
          </a:prstGeom>
          <a:solidFill>
            <a:srgbClr val="D9D9D9">
              <a:alpha val="16863"/>
            </a:srgbClr>
          </a:solidFill>
        </p:spPr>
        <p:txBody>
          <a:bodyPr wrap="square" rtlCol="0">
            <a:spAutoFit/>
          </a:bodyPr>
          <a:lstStyle/>
          <a:p>
            <a:r>
              <a:rPr lang="tr-TR" sz="1050" b="1" dirty="0">
                <a:solidFill>
                  <a:srgbClr val="000000"/>
                </a:solidFill>
                <a:latin typeface="Verdana"/>
                <a:cs typeface="+mn-cs"/>
              </a:rPr>
              <a:t>Güneydoğu Anadolu Bölgesi (64)</a:t>
            </a:r>
            <a:endParaRPr lang="tr-TR" sz="1050" dirty="0">
              <a:solidFill>
                <a:srgbClr val="000000"/>
              </a:solidFill>
              <a:latin typeface="Verdana"/>
              <a:cs typeface="+mn-cs"/>
            </a:endParaRPr>
          </a:p>
        </p:txBody>
      </p:sp>
      <p:sp>
        <p:nvSpPr>
          <p:cNvPr id="6" name="16 Metin kutusu">
            <a:extLst>
              <a:ext uri="{FF2B5EF4-FFF2-40B4-BE49-F238E27FC236}">
                <a16:creationId xmlns:a16="http://schemas.microsoft.com/office/drawing/2014/main" id="{FC395E48-6A3D-DB4D-8E72-260626203E47}"/>
              </a:ext>
            </a:extLst>
          </p:cNvPr>
          <p:cNvSpPr txBox="1"/>
          <p:nvPr/>
        </p:nvSpPr>
        <p:spPr>
          <a:xfrm>
            <a:off x="8480928" y="2913195"/>
            <a:ext cx="2357454" cy="253916"/>
          </a:xfrm>
          <a:prstGeom prst="rect">
            <a:avLst/>
          </a:prstGeom>
          <a:solidFill>
            <a:srgbClr val="D9D9D9">
              <a:alpha val="16863"/>
            </a:srgbClr>
          </a:solidFill>
        </p:spPr>
        <p:txBody>
          <a:bodyPr wrap="square" rtlCol="0">
            <a:spAutoFit/>
          </a:bodyPr>
          <a:lstStyle/>
          <a:p>
            <a:r>
              <a:rPr lang="tr-TR" sz="1050" b="1" dirty="0">
                <a:solidFill>
                  <a:srgbClr val="000000"/>
                </a:solidFill>
                <a:latin typeface="Verdana"/>
                <a:cs typeface="+mn-cs"/>
              </a:rPr>
              <a:t>Doğu Anadolu Bölgesi (54)</a:t>
            </a:r>
            <a:endParaRPr lang="tr-TR" sz="1050" dirty="0">
              <a:solidFill>
                <a:srgbClr val="000000"/>
              </a:solidFill>
              <a:latin typeface="Verdana"/>
              <a:cs typeface="+mn-cs"/>
            </a:endParaRPr>
          </a:p>
        </p:txBody>
      </p:sp>
      <p:sp>
        <p:nvSpPr>
          <p:cNvPr id="7" name="17 Metin kutusu">
            <a:extLst>
              <a:ext uri="{FF2B5EF4-FFF2-40B4-BE49-F238E27FC236}">
                <a16:creationId xmlns:a16="http://schemas.microsoft.com/office/drawing/2014/main" id="{14CB1EA0-DB2F-1D47-A409-F86087B026A7}"/>
              </a:ext>
            </a:extLst>
          </p:cNvPr>
          <p:cNvSpPr txBox="1"/>
          <p:nvPr/>
        </p:nvSpPr>
        <p:spPr>
          <a:xfrm>
            <a:off x="5272494" y="3352335"/>
            <a:ext cx="2215142" cy="253916"/>
          </a:xfrm>
          <a:prstGeom prst="rect">
            <a:avLst/>
          </a:prstGeom>
          <a:solidFill>
            <a:srgbClr val="D9D9D9">
              <a:alpha val="16863"/>
            </a:srgbClr>
          </a:solidFill>
        </p:spPr>
        <p:txBody>
          <a:bodyPr wrap="square" rtlCol="0">
            <a:spAutoFit/>
          </a:bodyPr>
          <a:lstStyle/>
          <a:p>
            <a:r>
              <a:rPr lang="tr-TR" sz="1050" b="1" dirty="0">
                <a:solidFill>
                  <a:srgbClr val="000000"/>
                </a:solidFill>
                <a:latin typeface="Verdana"/>
                <a:cs typeface="+mn-cs"/>
              </a:rPr>
              <a:t>İç Anadolu Bölgesi (172) </a:t>
            </a:r>
            <a:endParaRPr lang="tr-TR" sz="1050" dirty="0">
              <a:solidFill>
                <a:srgbClr val="000000"/>
              </a:solidFill>
              <a:latin typeface="Verdana"/>
              <a:cs typeface="+mn-cs"/>
            </a:endParaRPr>
          </a:p>
        </p:txBody>
      </p:sp>
      <p:sp>
        <p:nvSpPr>
          <p:cNvPr id="8" name="18 Metin kutusu">
            <a:extLst>
              <a:ext uri="{FF2B5EF4-FFF2-40B4-BE49-F238E27FC236}">
                <a16:creationId xmlns:a16="http://schemas.microsoft.com/office/drawing/2014/main" id="{E61718B3-EC15-3F43-958F-B7D440C9D6D9}"/>
              </a:ext>
            </a:extLst>
          </p:cNvPr>
          <p:cNvSpPr txBox="1"/>
          <p:nvPr/>
        </p:nvSpPr>
        <p:spPr>
          <a:xfrm>
            <a:off x="3421182" y="2247945"/>
            <a:ext cx="1928826" cy="253916"/>
          </a:xfrm>
          <a:prstGeom prst="rect">
            <a:avLst/>
          </a:prstGeom>
          <a:solidFill>
            <a:srgbClr val="D9D9D9">
              <a:alpha val="16863"/>
            </a:srgbClr>
          </a:solidFill>
        </p:spPr>
        <p:txBody>
          <a:bodyPr wrap="square" rtlCol="0">
            <a:spAutoFit/>
          </a:bodyPr>
          <a:lstStyle/>
          <a:p>
            <a:r>
              <a:rPr lang="tr-TR" sz="1050" b="1" dirty="0">
                <a:solidFill>
                  <a:srgbClr val="000000"/>
                </a:solidFill>
                <a:latin typeface="Verdana"/>
                <a:cs typeface="+mn-cs"/>
              </a:rPr>
              <a:t>Marmara Bölgesi (401)</a:t>
            </a:r>
            <a:endParaRPr lang="tr-TR" sz="1050" dirty="0">
              <a:solidFill>
                <a:srgbClr val="000000"/>
              </a:solidFill>
              <a:latin typeface="Verdana"/>
              <a:cs typeface="+mn-cs"/>
            </a:endParaRPr>
          </a:p>
        </p:txBody>
      </p:sp>
      <p:sp>
        <p:nvSpPr>
          <p:cNvPr id="9" name="19 Metin kutusu">
            <a:extLst>
              <a:ext uri="{FF2B5EF4-FFF2-40B4-BE49-F238E27FC236}">
                <a16:creationId xmlns:a16="http://schemas.microsoft.com/office/drawing/2014/main" id="{1AD9BE74-63E1-5545-BA79-9075C4E1D015}"/>
              </a:ext>
            </a:extLst>
          </p:cNvPr>
          <p:cNvSpPr txBox="1"/>
          <p:nvPr/>
        </p:nvSpPr>
        <p:spPr>
          <a:xfrm>
            <a:off x="6587539" y="1656972"/>
            <a:ext cx="1928826" cy="253916"/>
          </a:xfrm>
          <a:prstGeom prst="rect">
            <a:avLst/>
          </a:prstGeom>
          <a:solidFill>
            <a:srgbClr val="D9D9D9">
              <a:alpha val="16863"/>
            </a:srgbClr>
          </a:solidFill>
        </p:spPr>
        <p:txBody>
          <a:bodyPr wrap="square" rtlCol="0">
            <a:spAutoFit/>
          </a:bodyPr>
          <a:lstStyle/>
          <a:p>
            <a:r>
              <a:rPr lang="tr-TR" sz="1050" b="1" dirty="0">
                <a:solidFill>
                  <a:srgbClr val="000000"/>
                </a:solidFill>
                <a:latin typeface="Verdana"/>
                <a:cs typeface="+mn-cs"/>
              </a:rPr>
              <a:t>Karadeniz Bölgesi (64)</a:t>
            </a:r>
          </a:p>
        </p:txBody>
      </p:sp>
      <p:graphicFrame>
        <p:nvGraphicFramePr>
          <p:cNvPr id="10" name="23 Grafik">
            <a:extLst>
              <a:ext uri="{FF2B5EF4-FFF2-40B4-BE49-F238E27FC236}">
                <a16:creationId xmlns:a16="http://schemas.microsoft.com/office/drawing/2014/main" id="{CC64EF82-4A2F-264B-8FF1-4E66F570E1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2667869"/>
              </p:ext>
            </p:extLst>
          </p:nvPr>
        </p:nvGraphicFramePr>
        <p:xfrm>
          <a:off x="2959682" y="2517173"/>
          <a:ext cx="2160240" cy="1200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25 Metin kutusu">
            <a:extLst>
              <a:ext uri="{FF2B5EF4-FFF2-40B4-BE49-F238E27FC236}">
                <a16:creationId xmlns:a16="http://schemas.microsoft.com/office/drawing/2014/main" id="{F7300E30-C91E-B548-9A18-1B6643717958}"/>
              </a:ext>
            </a:extLst>
          </p:cNvPr>
          <p:cNvSpPr txBox="1"/>
          <p:nvPr/>
        </p:nvSpPr>
        <p:spPr>
          <a:xfrm>
            <a:off x="5194780" y="5083169"/>
            <a:ext cx="2215142" cy="253916"/>
          </a:xfrm>
          <a:prstGeom prst="rect">
            <a:avLst/>
          </a:prstGeom>
          <a:solidFill>
            <a:srgbClr val="D9D9D9">
              <a:alpha val="16863"/>
            </a:srgbClr>
          </a:solidFill>
        </p:spPr>
        <p:txBody>
          <a:bodyPr wrap="square" rtlCol="0">
            <a:spAutoFit/>
          </a:bodyPr>
          <a:lstStyle/>
          <a:p>
            <a:r>
              <a:rPr lang="tr-TR" sz="1050" b="1" dirty="0">
                <a:solidFill>
                  <a:srgbClr val="000000"/>
                </a:solidFill>
                <a:latin typeface="Verdana"/>
                <a:cs typeface="+mn-cs"/>
              </a:rPr>
              <a:t>Akdeniz Bölgesi (107)</a:t>
            </a:r>
            <a:endParaRPr lang="tr-TR" sz="1050" dirty="0">
              <a:solidFill>
                <a:srgbClr val="000000"/>
              </a:solidFill>
              <a:latin typeface="Verdana"/>
              <a:cs typeface="+mn-cs"/>
            </a:endParaRPr>
          </a:p>
        </p:txBody>
      </p:sp>
      <p:graphicFrame>
        <p:nvGraphicFramePr>
          <p:cNvPr id="12" name="38 Grafik">
            <a:extLst>
              <a:ext uri="{FF2B5EF4-FFF2-40B4-BE49-F238E27FC236}">
                <a16:creationId xmlns:a16="http://schemas.microsoft.com/office/drawing/2014/main" id="{76BD9CD2-6199-0F43-A23F-DF2D844293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1396053"/>
              </p:ext>
            </p:extLst>
          </p:nvPr>
        </p:nvGraphicFramePr>
        <p:xfrm>
          <a:off x="2504716" y="4023290"/>
          <a:ext cx="2160240" cy="1306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39 Grafik">
            <a:extLst>
              <a:ext uri="{FF2B5EF4-FFF2-40B4-BE49-F238E27FC236}">
                <a16:creationId xmlns:a16="http://schemas.microsoft.com/office/drawing/2014/main" id="{A57EBE89-028F-9B4E-BD17-7AFADF3B13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5537807"/>
              </p:ext>
            </p:extLst>
          </p:nvPr>
        </p:nvGraphicFramePr>
        <p:xfrm>
          <a:off x="4967356" y="5283188"/>
          <a:ext cx="2160240" cy="1258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40 Grafik">
            <a:extLst>
              <a:ext uri="{FF2B5EF4-FFF2-40B4-BE49-F238E27FC236}">
                <a16:creationId xmlns:a16="http://schemas.microsoft.com/office/drawing/2014/main" id="{ED977D39-1A03-EB48-92A9-084576A363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4169535"/>
              </p:ext>
            </p:extLst>
          </p:nvPr>
        </p:nvGraphicFramePr>
        <p:xfrm>
          <a:off x="8207716" y="3159416"/>
          <a:ext cx="2710742" cy="1393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42 Grafik">
            <a:extLst>
              <a:ext uri="{FF2B5EF4-FFF2-40B4-BE49-F238E27FC236}">
                <a16:creationId xmlns:a16="http://schemas.microsoft.com/office/drawing/2014/main" id="{1F879E0C-0EA9-4246-ABDC-68AA10BE7E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0493820"/>
              </p:ext>
            </p:extLst>
          </p:nvPr>
        </p:nvGraphicFramePr>
        <p:xfrm>
          <a:off x="7809534" y="4754401"/>
          <a:ext cx="3048346" cy="1195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" name="43 Grafik">
            <a:extLst>
              <a:ext uri="{FF2B5EF4-FFF2-40B4-BE49-F238E27FC236}">
                <a16:creationId xmlns:a16="http://schemas.microsoft.com/office/drawing/2014/main" id="{FE5C777A-269B-5845-9FC0-5C3B5A8168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5726499"/>
              </p:ext>
            </p:extLst>
          </p:nvPr>
        </p:nvGraphicFramePr>
        <p:xfrm>
          <a:off x="4218638" y="1906734"/>
          <a:ext cx="5112568" cy="1307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7" name="44 Grafik">
            <a:extLst>
              <a:ext uri="{FF2B5EF4-FFF2-40B4-BE49-F238E27FC236}">
                <a16:creationId xmlns:a16="http://schemas.microsoft.com/office/drawing/2014/main" id="{6F4132F0-EE4B-5745-B14D-03879E6E4C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9426506"/>
              </p:ext>
            </p:extLst>
          </p:nvPr>
        </p:nvGraphicFramePr>
        <p:xfrm>
          <a:off x="5327396" y="3627004"/>
          <a:ext cx="2160240" cy="1264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8" name="20 Metin kutusu">
            <a:extLst>
              <a:ext uri="{FF2B5EF4-FFF2-40B4-BE49-F238E27FC236}">
                <a16:creationId xmlns:a16="http://schemas.microsoft.com/office/drawing/2014/main" id="{34112764-2D68-614F-A68F-A90BFF609BC3}"/>
              </a:ext>
            </a:extLst>
          </p:cNvPr>
          <p:cNvSpPr txBox="1"/>
          <p:nvPr/>
        </p:nvSpPr>
        <p:spPr>
          <a:xfrm>
            <a:off x="8480928" y="6416957"/>
            <a:ext cx="30455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Bölge b</a:t>
            </a:r>
            <a:r>
              <a:rPr lang="tr-TR" sz="9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azları parantez içerisinde belirtilmektedir.</a:t>
            </a:r>
          </a:p>
        </p:txBody>
      </p:sp>
      <p:sp>
        <p:nvSpPr>
          <p:cNvPr id="19" name="Metin kutusu 78">
            <a:extLst>
              <a:ext uri="{FF2B5EF4-FFF2-40B4-BE49-F238E27FC236}">
                <a16:creationId xmlns:a16="http://schemas.microsoft.com/office/drawing/2014/main" id="{025CA87B-E568-FC47-8ED5-A85E0CC0272B}"/>
              </a:ext>
            </a:extLst>
          </p:cNvPr>
          <p:cNvSpPr txBox="1"/>
          <p:nvPr/>
        </p:nvSpPr>
        <p:spPr>
          <a:xfrm>
            <a:off x="8207716" y="6145931"/>
            <a:ext cx="40094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" dirty="0">
                <a:latin typeface="Arial" panose="020B0604020202020204" pitchFamily="34" charset="0"/>
                <a:cs typeface="Arial" panose="020B0604020202020204" pitchFamily="34" charset="0"/>
              </a:rPr>
              <a:t>Sene bazında oransal büyüklüğü en yüksek sorun gösterilmektedir. </a:t>
            </a:r>
          </a:p>
        </p:txBody>
      </p:sp>
      <p:sp>
        <p:nvSpPr>
          <p:cNvPr id="20" name="Text Box 4">
            <a:extLst>
              <a:ext uri="{FF2B5EF4-FFF2-40B4-BE49-F238E27FC236}">
                <a16:creationId xmlns:a16="http://schemas.microsoft.com/office/drawing/2014/main" id="{2FE4DDE0-9524-3A44-AA65-B7A65B0F5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27392"/>
            <a:ext cx="1219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000" b="1" dirty="0">
                <a:latin typeface="Arial" charset="0"/>
                <a:ea typeface="Arial" charset="0"/>
                <a:cs typeface="Arial" charset="0"/>
              </a:rPr>
              <a:t>COĞRAFİ BÖLGELER BAZINDA TÜRKİYE’NİN EN BÜYÜK SORUNU</a:t>
            </a:r>
            <a:endParaRPr lang="tr-TR" sz="2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25 Metin kutusu">
            <a:extLst>
              <a:ext uri="{FF2B5EF4-FFF2-40B4-BE49-F238E27FC236}">
                <a16:creationId xmlns:a16="http://schemas.microsoft.com/office/drawing/2014/main" id="{9C15A285-A2EF-1B4C-AE15-9BBB126AD718}"/>
              </a:ext>
            </a:extLst>
          </p:cNvPr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Türkiye ve Sorunları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(4) </a:t>
            </a:r>
          </a:p>
        </p:txBody>
      </p:sp>
      <p:pic>
        <p:nvPicPr>
          <p:cNvPr id="22" name="Picture 9" descr="beyaz logo küçük">
            <a:extLst>
              <a:ext uri="{FF2B5EF4-FFF2-40B4-BE49-F238E27FC236}">
                <a16:creationId xmlns:a16="http://schemas.microsoft.com/office/drawing/2014/main" id="{6C036BE2-9DA0-2644-A156-7D82C5AB43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5963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25 Metin kutusu"/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Genel Çerçeve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(1) </a:t>
            </a:r>
          </a:p>
        </p:txBody>
      </p:sp>
      <p:grpSp>
        <p:nvGrpSpPr>
          <p:cNvPr id="31" name="Grup 4">
            <a:extLst>
              <a:ext uri="{FF2B5EF4-FFF2-40B4-BE49-F238E27FC236}">
                <a16:creationId xmlns:a16="http://schemas.microsoft.com/office/drawing/2014/main" id="{60BD6B19-8E40-3646-9326-68F74FE676CB}"/>
              </a:ext>
            </a:extLst>
          </p:cNvPr>
          <p:cNvGrpSpPr/>
          <p:nvPr/>
        </p:nvGrpSpPr>
        <p:grpSpPr>
          <a:xfrm>
            <a:off x="2112016" y="1387225"/>
            <a:ext cx="9112843" cy="5421746"/>
            <a:chOff x="-143105" y="370982"/>
            <a:chExt cx="27213422" cy="14411674"/>
          </a:xfrm>
        </p:grpSpPr>
        <p:sp>
          <p:nvSpPr>
            <p:cNvPr id="32" name="Shape 272">
              <a:extLst>
                <a:ext uri="{FF2B5EF4-FFF2-40B4-BE49-F238E27FC236}">
                  <a16:creationId xmlns:a16="http://schemas.microsoft.com/office/drawing/2014/main" id="{5B5757CD-B382-D449-96D7-6232ED014325}"/>
                </a:ext>
              </a:extLst>
            </p:cNvPr>
            <p:cNvSpPr/>
            <p:nvPr/>
          </p:nvSpPr>
          <p:spPr>
            <a:xfrm>
              <a:off x="6230996" y="5960722"/>
              <a:ext cx="6509223" cy="882193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>
              <a:spAutoFit/>
            </a:bodyPr>
            <a:lstStyle/>
            <a:p>
              <a:pPr>
                <a:defRPr sz="2800">
                  <a:solidFill>
                    <a:srgbClr val="5A5F5E"/>
                  </a:solidFill>
                  <a:latin typeface="Neo Sans Pro"/>
                  <a:ea typeface="Neo Sans Pro"/>
                  <a:cs typeface="Neo Sans Pro"/>
                  <a:sym typeface="Neo Sans Pro"/>
                </a:defRPr>
              </a:pPr>
              <a:r>
                <a:rPr lang="tr-TR" sz="1100" b="1" dirty="0">
                  <a:solidFill>
                    <a:srgbClr val="5A5F5E"/>
                  </a:solidFill>
                  <a:latin typeface="Verdana"/>
                  <a:ea typeface="Neo Sans Pro"/>
                  <a:cs typeface="Neo Sans Pro"/>
                  <a:sym typeface="Neo Sans Pro"/>
                </a:rPr>
                <a:t>Evren : Türkiye geneli </a:t>
              </a:r>
              <a:r>
                <a:rPr lang="tr-TR" sz="1100" b="1" dirty="0" err="1">
                  <a:solidFill>
                    <a:srgbClr val="5A5F5E"/>
                  </a:solidFill>
                  <a:latin typeface="Verdana"/>
                  <a:ea typeface="Neo Sans Pro"/>
                  <a:cs typeface="Neo Sans Pro"/>
                  <a:sym typeface="Neo Sans Pro"/>
                </a:rPr>
                <a:t>temsiliyet</a:t>
              </a:r>
              <a:r>
                <a:rPr lang="tr-TR" sz="1100" b="1" dirty="0">
                  <a:solidFill>
                    <a:srgbClr val="5A5F5E"/>
                  </a:solidFill>
                  <a:latin typeface="Verdana"/>
                  <a:ea typeface="Neo Sans Pro"/>
                  <a:cs typeface="Neo Sans Pro"/>
                  <a:sym typeface="Neo Sans Pro"/>
                </a:rPr>
                <a:t>; 18 yaş ve üzeri, 26 ilde </a:t>
              </a:r>
              <a:r>
                <a:rPr lang="tr-TR" sz="1100" dirty="0">
                  <a:solidFill>
                    <a:srgbClr val="5A5F5E"/>
                  </a:solidFill>
                  <a:latin typeface="Verdana"/>
                  <a:ea typeface="Neo Sans Pro"/>
                  <a:cs typeface="Neo Sans Pro"/>
                  <a:sym typeface="Neo Sans Pro"/>
                </a:rPr>
                <a:t>(İstanbul, Ankara, Konya, Bursa, Kocaeli, İzmir, Aydın, Manisa, Tekirdağ, Balıkesir, Adana, Antalya, Hatay, Zonguldak, Samsun, Kastamonu, Kayseri, Kırıkkale, Trabzon, Gaziantep, Diyarbakır, Mardin, Malatya, Bitlis, Erzurum, Ağrı) kent merkezlerinde ikamet eden halk geneli</a:t>
              </a:r>
            </a:p>
            <a:p>
              <a:pPr>
                <a:defRPr sz="2800">
                  <a:solidFill>
                    <a:srgbClr val="5A5F5E"/>
                  </a:solidFill>
                  <a:latin typeface="Neo Sans Pro"/>
                  <a:ea typeface="Neo Sans Pro"/>
                  <a:cs typeface="Neo Sans Pro"/>
                  <a:sym typeface="Neo Sans Pro"/>
                </a:defRPr>
              </a:pPr>
              <a:r>
                <a:rPr lang="tr-TR" sz="1100" b="1" dirty="0">
                  <a:solidFill>
                    <a:srgbClr val="5A5F5E"/>
                  </a:solidFill>
                  <a:latin typeface="Verdana"/>
                  <a:ea typeface="Neo Sans Pro"/>
                  <a:cs typeface="Neo Sans Pro"/>
                  <a:sym typeface="Neo Sans Pro"/>
                </a:rPr>
                <a:t>Örneklem : %95 güven düzeyinde ±3,0 hata payına göre 1.000 görüşme</a:t>
              </a:r>
            </a:p>
          </p:txBody>
        </p:sp>
        <p:sp>
          <p:nvSpPr>
            <p:cNvPr id="38" name="Shape 273">
              <a:extLst>
                <a:ext uri="{FF2B5EF4-FFF2-40B4-BE49-F238E27FC236}">
                  <a16:creationId xmlns:a16="http://schemas.microsoft.com/office/drawing/2014/main" id="{9FC26259-B624-AD4F-B092-4E867A95EF26}"/>
                </a:ext>
              </a:extLst>
            </p:cNvPr>
            <p:cNvSpPr/>
            <p:nvPr/>
          </p:nvSpPr>
          <p:spPr>
            <a:xfrm>
              <a:off x="-143105" y="7232031"/>
              <a:ext cx="5805216" cy="20725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>
              <a:spAutoFit/>
            </a:bodyPr>
            <a:lstStyle>
              <a:lvl1pPr algn="l" defTabSz="914400">
                <a:spcBef>
                  <a:spcPts val="600"/>
                </a:spcBef>
                <a:defRPr sz="2800">
                  <a:solidFill>
                    <a:srgbClr val="5A5F5E"/>
                  </a:solidFill>
                  <a:latin typeface="Neo Sans Pro"/>
                  <a:ea typeface="Neo Sans Pro"/>
                  <a:cs typeface="Neo Sans Pro"/>
                  <a:sym typeface="Neo Sans Pro"/>
                </a:defRPr>
              </a:lvl1pPr>
            </a:lstStyle>
            <a:p>
              <a:r>
                <a:rPr lang="tr-TR" sz="1100" dirty="0">
                  <a:latin typeface="Verdana"/>
                </a:rPr>
                <a:t>Türkiye’de mevcut ve olası sorun ve gündeme ilişkin toplumun bakışını tespit etmek.</a:t>
              </a:r>
            </a:p>
          </p:txBody>
        </p:sp>
        <p:sp>
          <p:nvSpPr>
            <p:cNvPr id="39" name="Shape 274">
              <a:extLst>
                <a:ext uri="{FF2B5EF4-FFF2-40B4-BE49-F238E27FC236}">
                  <a16:creationId xmlns:a16="http://schemas.microsoft.com/office/drawing/2014/main" id="{CCC587BC-5167-FE4A-906B-3B1F3A86C8AA}"/>
                </a:ext>
              </a:extLst>
            </p:cNvPr>
            <p:cNvSpPr/>
            <p:nvPr/>
          </p:nvSpPr>
          <p:spPr>
            <a:xfrm>
              <a:off x="15085479" y="8764527"/>
              <a:ext cx="4930286" cy="342242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>
              <a:spAutoFit/>
            </a:bodyPr>
            <a:lstStyle/>
            <a:p>
              <a:pPr>
                <a:spcBef>
                  <a:spcPts val="1800"/>
                </a:spcBef>
                <a:defRPr sz="2800">
                  <a:solidFill>
                    <a:srgbClr val="5A5F5E"/>
                  </a:solidFill>
                  <a:latin typeface="Neo Sans Pro"/>
                  <a:ea typeface="Neo Sans Pro"/>
                  <a:cs typeface="Neo Sans Pro"/>
                  <a:sym typeface="Neo Sans Pro"/>
                </a:defRPr>
              </a:pPr>
              <a:r>
                <a:rPr lang="tr-TR" sz="1100" dirty="0">
                  <a:solidFill>
                    <a:srgbClr val="5A5F5E"/>
                  </a:solidFill>
                  <a:latin typeface="Verdana"/>
                  <a:ea typeface="Neo Sans Pro"/>
                  <a:cs typeface="Neo Sans Pro"/>
                  <a:sym typeface="Neo Sans Pro"/>
                </a:rPr>
                <a:t>Veri Toplama Tekniği</a:t>
              </a:r>
            </a:p>
            <a:p>
              <a:pPr>
                <a:spcBef>
                  <a:spcPts val="0"/>
                </a:spcBef>
                <a:defRPr sz="2800">
                  <a:solidFill>
                    <a:srgbClr val="5A5F5E"/>
                  </a:solidFill>
                  <a:latin typeface="Neo Sans Pro"/>
                  <a:ea typeface="Neo Sans Pro"/>
                  <a:cs typeface="Neo Sans Pro"/>
                  <a:sym typeface="Neo Sans Pro"/>
                </a:defRPr>
              </a:pPr>
              <a:r>
                <a:rPr lang="tr-TR" sz="1100" b="1" dirty="0">
                  <a:solidFill>
                    <a:srgbClr val="5A5F5E"/>
                  </a:solidFill>
                  <a:latin typeface="Verdana"/>
                  <a:ea typeface="Neo Sans Pro"/>
                  <a:cs typeface="Neo Sans Pro"/>
                  <a:sym typeface="Neo Sans Pro"/>
                </a:rPr>
                <a:t>Metot: Kantitatif araştırma</a:t>
              </a:r>
            </a:p>
            <a:p>
              <a:pPr>
                <a:spcBef>
                  <a:spcPts val="0"/>
                </a:spcBef>
                <a:defRPr sz="2800">
                  <a:solidFill>
                    <a:srgbClr val="5A5F5E"/>
                  </a:solidFill>
                  <a:latin typeface="Neo Sans Pro"/>
                  <a:ea typeface="Neo Sans Pro"/>
                  <a:cs typeface="Neo Sans Pro"/>
                  <a:sym typeface="Neo Sans Pro"/>
                </a:defRPr>
              </a:pPr>
              <a:r>
                <a:rPr lang="tr-TR" sz="1100" dirty="0">
                  <a:solidFill>
                    <a:srgbClr val="5A5F5E"/>
                  </a:solidFill>
                  <a:latin typeface="Verdana"/>
                  <a:ea typeface="Neo Sans Pro"/>
                  <a:cs typeface="Neo Sans Pro"/>
                  <a:sym typeface="Neo Sans Pro"/>
                </a:rPr>
                <a:t>Teknik: Önceden hazırlanmış soru formuna bağlı </a:t>
              </a:r>
              <a:r>
                <a:rPr lang="tr-TR" sz="1100" b="1" dirty="0">
                  <a:solidFill>
                    <a:srgbClr val="5A5F5E"/>
                  </a:solidFill>
                  <a:latin typeface="Verdana"/>
                  <a:ea typeface="Neo Sans Pro"/>
                  <a:cs typeface="Neo Sans Pro"/>
                  <a:sym typeface="Neo Sans Pro"/>
                </a:rPr>
                <a:t>yüz yüze görüşmeler</a:t>
              </a:r>
            </a:p>
          </p:txBody>
        </p:sp>
        <p:sp>
          <p:nvSpPr>
            <p:cNvPr id="40" name="Shape 276">
              <a:extLst>
                <a:ext uri="{FF2B5EF4-FFF2-40B4-BE49-F238E27FC236}">
                  <a16:creationId xmlns:a16="http://schemas.microsoft.com/office/drawing/2014/main" id="{A205EB72-A9BE-6C4F-858C-30E3C958A5AF}"/>
                </a:ext>
              </a:extLst>
            </p:cNvPr>
            <p:cNvSpPr/>
            <p:nvPr/>
          </p:nvSpPr>
          <p:spPr>
            <a:xfrm>
              <a:off x="1506486" y="370982"/>
              <a:ext cx="10919152" cy="1581676"/>
            </a:xfrm>
            <a:prstGeom prst="rect">
              <a:avLst/>
            </a:prstGeom>
            <a:ln w="12700"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>
              <a:spAutoFit/>
            </a:bodyPr>
            <a:lstStyle/>
            <a:p>
              <a:pPr>
                <a:lnSpc>
                  <a:spcPct val="80000"/>
                </a:lnSpc>
                <a:defRPr sz="9000" b="1">
                  <a:solidFill>
                    <a:srgbClr val="FF0000"/>
                  </a:solidFill>
                  <a:latin typeface="Neo Sans Pro"/>
                  <a:ea typeface="Neo Sans Pro"/>
                  <a:cs typeface="Neo Sans Pro"/>
                  <a:sym typeface="Neo Sans Pro"/>
                </a:defRPr>
              </a:pPr>
              <a:r>
                <a:rPr sz="2000" b="1" dirty="0">
                  <a:solidFill>
                    <a:srgbClr val="FF0000"/>
                  </a:solidFill>
                  <a:latin typeface="Verdana"/>
                  <a:ea typeface="Neo Sans Pro"/>
                  <a:cs typeface="Neo Sans Pro"/>
                  <a:sym typeface="Neo Sans Pro"/>
                </a:rPr>
                <a:t>METODOLOJİ ÖZETİ</a:t>
              </a:r>
            </a:p>
            <a:p>
              <a:pPr>
                <a:lnSpc>
                  <a:spcPct val="80000"/>
                </a:lnSpc>
                <a:defRPr sz="6000" b="1">
                  <a:solidFill>
                    <a:srgbClr val="808785"/>
                  </a:solidFill>
                  <a:latin typeface="Neo Sans Pro"/>
                  <a:ea typeface="Neo Sans Pro"/>
                  <a:cs typeface="Neo Sans Pro"/>
                  <a:sym typeface="Neo Sans Pro"/>
                </a:defRPr>
              </a:pPr>
              <a:r>
                <a:rPr sz="2000" b="1" dirty="0">
                  <a:solidFill>
                    <a:srgbClr val="808785"/>
                  </a:solidFill>
                  <a:latin typeface="Verdana"/>
                  <a:ea typeface="Neo Sans Pro"/>
                  <a:cs typeface="Neo Sans Pro"/>
                  <a:sym typeface="Neo Sans Pro"/>
                </a:rPr>
                <a:t>ARAŞTIRMA ÖRNEKLEMİ</a:t>
              </a:r>
            </a:p>
          </p:txBody>
        </p:sp>
        <p:sp>
          <p:nvSpPr>
            <p:cNvPr id="41" name="Shape 335">
              <a:extLst>
                <a:ext uri="{FF2B5EF4-FFF2-40B4-BE49-F238E27FC236}">
                  <a16:creationId xmlns:a16="http://schemas.microsoft.com/office/drawing/2014/main" id="{05AAD597-DC08-A846-88D5-F1268507BD40}"/>
                </a:ext>
              </a:extLst>
            </p:cNvPr>
            <p:cNvSpPr/>
            <p:nvPr/>
          </p:nvSpPr>
          <p:spPr>
            <a:xfrm>
              <a:off x="21982027" y="5767692"/>
              <a:ext cx="5088290" cy="2660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36" y="0"/>
                  </a:moveTo>
                  <a:cubicBezTo>
                    <a:pt x="3239" y="0"/>
                    <a:pt x="0" y="2727"/>
                    <a:pt x="0" y="6091"/>
                  </a:cubicBezTo>
                  <a:lnTo>
                    <a:pt x="0" y="12091"/>
                  </a:lnTo>
                  <a:cubicBezTo>
                    <a:pt x="0" y="13792"/>
                    <a:pt x="830" y="15329"/>
                    <a:pt x="2165" y="16434"/>
                  </a:cubicBezTo>
                  <a:lnTo>
                    <a:pt x="778" y="21600"/>
                  </a:lnTo>
                  <a:lnTo>
                    <a:pt x="6677" y="18157"/>
                  </a:lnTo>
                  <a:cubicBezTo>
                    <a:pt x="6862" y="18169"/>
                    <a:pt x="7047" y="18182"/>
                    <a:pt x="7236" y="18182"/>
                  </a:cubicBezTo>
                  <a:lnTo>
                    <a:pt x="14364" y="18182"/>
                  </a:lnTo>
                  <a:cubicBezTo>
                    <a:pt x="18361" y="18182"/>
                    <a:pt x="21600" y="15455"/>
                    <a:pt x="21600" y="12091"/>
                  </a:cubicBezTo>
                  <a:lnTo>
                    <a:pt x="21600" y="6091"/>
                  </a:lnTo>
                  <a:cubicBezTo>
                    <a:pt x="21600" y="2727"/>
                    <a:pt x="18361" y="0"/>
                    <a:pt x="14364" y="0"/>
                  </a:cubicBezTo>
                  <a:lnTo>
                    <a:pt x="7236" y="0"/>
                  </a:lnTo>
                  <a:close/>
                </a:path>
              </a:pathLst>
            </a:custGeom>
            <a:solidFill>
              <a:srgbClr val="76D6FF">
                <a:alpha val="84500"/>
              </a:srgbClr>
            </a:solidFill>
            <a:ln w="25400">
              <a:solidFill>
                <a:srgbClr val="FFFFFF">
                  <a:alpha val="84500"/>
                </a:srgbClr>
              </a:solidFill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1097280" anchor="ctr" anchorCtr="0"/>
            <a:lstStyle>
              <a:lvl1pPr>
                <a:defRPr sz="4000" b="1" baseline="-75000">
                  <a:solidFill>
                    <a:srgbClr val="FFFFFF"/>
                  </a:solidFill>
                  <a:latin typeface="Neo Sans Pro"/>
                  <a:ea typeface="Neo Sans Pro"/>
                  <a:cs typeface="Neo Sans Pro"/>
                  <a:sym typeface="Neo Sans Pro"/>
                </a:defRPr>
              </a:lvl1pPr>
            </a:lstStyle>
            <a:p>
              <a:pPr algn="ctr"/>
              <a:endParaRPr lang="tr-TR" sz="2400" dirty="0">
                <a:latin typeface="Verdana"/>
              </a:endParaRPr>
            </a:p>
            <a:p>
              <a:pPr algn="ctr"/>
              <a:endParaRPr lang="tr-TR" sz="2400" dirty="0">
                <a:latin typeface="Verdana"/>
              </a:endParaRPr>
            </a:p>
            <a:p>
              <a:pPr algn="ctr"/>
              <a:r>
                <a:rPr lang="tr-TR" sz="2400" dirty="0">
                  <a:latin typeface="Verdana"/>
                </a:rPr>
                <a:t>TAKVİM</a:t>
              </a:r>
              <a:endParaRPr sz="2400" dirty="0">
                <a:latin typeface="Verdana"/>
              </a:endParaRPr>
            </a:p>
          </p:txBody>
        </p:sp>
        <p:sp>
          <p:nvSpPr>
            <p:cNvPr id="42" name="Shape 336">
              <a:extLst>
                <a:ext uri="{FF2B5EF4-FFF2-40B4-BE49-F238E27FC236}">
                  <a16:creationId xmlns:a16="http://schemas.microsoft.com/office/drawing/2014/main" id="{CA0FD04A-E515-444E-87C3-7B39AB2272C2}"/>
                </a:ext>
              </a:extLst>
            </p:cNvPr>
            <p:cNvSpPr/>
            <p:nvPr/>
          </p:nvSpPr>
          <p:spPr>
            <a:xfrm>
              <a:off x="14738301" y="5868966"/>
              <a:ext cx="5088290" cy="2660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36" y="0"/>
                  </a:moveTo>
                  <a:cubicBezTo>
                    <a:pt x="3239" y="0"/>
                    <a:pt x="0" y="2727"/>
                    <a:pt x="0" y="6091"/>
                  </a:cubicBezTo>
                  <a:lnTo>
                    <a:pt x="0" y="12091"/>
                  </a:lnTo>
                  <a:cubicBezTo>
                    <a:pt x="0" y="13792"/>
                    <a:pt x="830" y="15329"/>
                    <a:pt x="2165" y="16434"/>
                  </a:cubicBezTo>
                  <a:lnTo>
                    <a:pt x="778" y="21600"/>
                  </a:lnTo>
                  <a:lnTo>
                    <a:pt x="6677" y="18157"/>
                  </a:lnTo>
                  <a:cubicBezTo>
                    <a:pt x="6862" y="18169"/>
                    <a:pt x="7047" y="18182"/>
                    <a:pt x="7236" y="18182"/>
                  </a:cubicBezTo>
                  <a:lnTo>
                    <a:pt x="14364" y="18182"/>
                  </a:lnTo>
                  <a:cubicBezTo>
                    <a:pt x="18361" y="18182"/>
                    <a:pt x="21600" y="15455"/>
                    <a:pt x="21600" y="12091"/>
                  </a:cubicBezTo>
                  <a:lnTo>
                    <a:pt x="21600" y="6091"/>
                  </a:lnTo>
                  <a:cubicBezTo>
                    <a:pt x="21600" y="2727"/>
                    <a:pt x="18361" y="0"/>
                    <a:pt x="14364" y="0"/>
                  </a:cubicBezTo>
                  <a:lnTo>
                    <a:pt x="7236" y="0"/>
                  </a:lnTo>
                  <a:close/>
                </a:path>
              </a:pathLst>
            </a:custGeom>
            <a:solidFill>
              <a:srgbClr val="FF9300">
                <a:alpha val="84500"/>
              </a:srgbClr>
            </a:solidFill>
            <a:ln w="25400">
              <a:solidFill>
                <a:srgbClr val="FFFFFF">
                  <a:alpha val="84500"/>
                </a:srgbClr>
              </a:solidFill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1097280" anchor="ctr" anchorCtr="0"/>
            <a:lstStyle>
              <a:lvl1pPr>
                <a:defRPr sz="4000" b="1" baseline="-75000">
                  <a:solidFill>
                    <a:srgbClr val="FFFFFF"/>
                  </a:solidFill>
                  <a:latin typeface="Neo Sans Pro"/>
                  <a:ea typeface="Neo Sans Pro"/>
                  <a:cs typeface="Neo Sans Pro"/>
                  <a:sym typeface="Neo Sans Pro"/>
                </a:defRPr>
              </a:lvl1pPr>
            </a:lstStyle>
            <a:p>
              <a:pPr algn="ctr"/>
              <a:endParaRPr lang="tr-TR" sz="2400" dirty="0">
                <a:latin typeface="Verdana"/>
              </a:endParaRPr>
            </a:p>
            <a:p>
              <a:pPr algn="ctr"/>
              <a:endParaRPr lang="tr-TR" sz="2400" dirty="0">
                <a:latin typeface="Verdana"/>
              </a:endParaRPr>
            </a:p>
            <a:p>
              <a:pPr algn="ctr"/>
              <a:r>
                <a:rPr lang="tr-TR" sz="2400" dirty="0">
                  <a:latin typeface="Verdana"/>
                </a:rPr>
                <a:t>YÖNTEM</a:t>
              </a:r>
              <a:endParaRPr sz="2400" dirty="0">
                <a:latin typeface="Verdana"/>
              </a:endParaRPr>
            </a:p>
          </p:txBody>
        </p:sp>
        <p:sp>
          <p:nvSpPr>
            <p:cNvPr id="43" name="Shape 337">
              <a:extLst>
                <a:ext uri="{FF2B5EF4-FFF2-40B4-BE49-F238E27FC236}">
                  <a16:creationId xmlns:a16="http://schemas.microsoft.com/office/drawing/2014/main" id="{48D2F860-9B85-D348-9C26-0C9168F904AA}"/>
                </a:ext>
              </a:extLst>
            </p:cNvPr>
            <p:cNvSpPr/>
            <p:nvPr/>
          </p:nvSpPr>
          <p:spPr>
            <a:xfrm>
              <a:off x="6780918" y="2754774"/>
              <a:ext cx="5088290" cy="2660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36" y="0"/>
                  </a:moveTo>
                  <a:cubicBezTo>
                    <a:pt x="3239" y="0"/>
                    <a:pt x="0" y="2727"/>
                    <a:pt x="0" y="6091"/>
                  </a:cubicBezTo>
                  <a:lnTo>
                    <a:pt x="0" y="12091"/>
                  </a:lnTo>
                  <a:cubicBezTo>
                    <a:pt x="0" y="13792"/>
                    <a:pt x="830" y="15329"/>
                    <a:pt x="2165" y="16434"/>
                  </a:cubicBezTo>
                  <a:lnTo>
                    <a:pt x="778" y="21600"/>
                  </a:lnTo>
                  <a:lnTo>
                    <a:pt x="6677" y="18157"/>
                  </a:lnTo>
                  <a:cubicBezTo>
                    <a:pt x="6862" y="18169"/>
                    <a:pt x="7047" y="18182"/>
                    <a:pt x="7236" y="18182"/>
                  </a:cubicBezTo>
                  <a:lnTo>
                    <a:pt x="14364" y="18182"/>
                  </a:lnTo>
                  <a:cubicBezTo>
                    <a:pt x="18361" y="18182"/>
                    <a:pt x="21600" y="15455"/>
                    <a:pt x="21600" y="12091"/>
                  </a:cubicBezTo>
                  <a:lnTo>
                    <a:pt x="21600" y="6091"/>
                  </a:lnTo>
                  <a:cubicBezTo>
                    <a:pt x="21600" y="2727"/>
                    <a:pt x="18361" y="0"/>
                    <a:pt x="14364" y="0"/>
                  </a:cubicBezTo>
                  <a:lnTo>
                    <a:pt x="7236" y="0"/>
                  </a:lnTo>
                  <a:close/>
                </a:path>
              </a:pathLst>
            </a:custGeom>
            <a:solidFill>
              <a:srgbClr val="4F8F00">
                <a:alpha val="84500"/>
              </a:srgbClr>
            </a:solidFill>
            <a:ln w="25400">
              <a:solidFill>
                <a:srgbClr val="FFFFFF">
                  <a:alpha val="84500"/>
                </a:srgbClr>
              </a:solidFill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1097280" anchor="ctr" anchorCtr="0"/>
            <a:lstStyle>
              <a:lvl1pPr>
                <a:defRPr sz="4000" b="1" baseline="-75000">
                  <a:solidFill>
                    <a:srgbClr val="FFFFFF"/>
                  </a:solidFill>
                  <a:latin typeface="Neo Sans Pro"/>
                  <a:ea typeface="Neo Sans Pro"/>
                  <a:cs typeface="Neo Sans Pro"/>
                  <a:sym typeface="Neo Sans Pro"/>
                </a:defRPr>
              </a:lvl1pPr>
            </a:lstStyle>
            <a:p>
              <a:pPr algn="ctr"/>
              <a:endParaRPr lang="tr-TR" sz="1000">
                <a:latin typeface="Verdana"/>
              </a:endParaRPr>
            </a:p>
            <a:p>
              <a:pPr algn="ctr"/>
              <a:endParaRPr lang="tr-TR" sz="1000">
                <a:latin typeface="Verdana"/>
              </a:endParaRPr>
            </a:p>
            <a:p>
              <a:pPr algn="ctr"/>
              <a:endParaRPr lang="tr-TR" sz="2400">
                <a:latin typeface="Verdana"/>
              </a:endParaRPr>
            </a:p>
            <a:p>
              <a:pPr algn="ctr"/>
              <a:r>
                <a:rPr lang="tr-TR" sz="2400">
                  <a:latin typeface="Verdana"/>
                </a:rPr>
                <a:t>ÖRNEKLEM</a:t>
              </a:r>
              <a:endParaRPr sz="2400">
                <a:latin typeface="Verdana"/>
              </a:endParaRPr>
            </a:p>
          </p:txBody>
        </p:sp>
        <p:sp>
          <p:nvSpPr>
            <p:cNvPr id="44" name="Shape 338">
              <a:extLst>
                <a:ext uri="{FF2B5EF4-FFF2-40B4-BE49-F238E27FC236}">
                  <a16:creationId xmlns:a16="http://schemas.microsoft.com/office/drawing/2014/main" id="{F9770599-EE5A-F144-B07F-D1206F277531}"/>
                </a:ext>
              </a:extLst>
            </p:cNvPr>
            <p:cNvSpPr/>
            <p:nvPr/>
          </p:nvSpPr>
          <p:spPr>
            <a:xfrm>
              <a:off x="27681" y="4155738"/>
              <a:ext cx="5088290" cy="2664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59" y="0"/>
                  </a:moveTo>
                  <a:cubicBezTo>
                    <a:pt x="2445" y="0"/>
                    <a:pt x="0" y="2055"/>
                    <a:pt x="0" y="4589"/>
                  </a:cubicBezTo>
                  <a:lnTo>
                    <a:pt x="0" y="13569"/>
                  </a:lnTo>
                  <a:cubicBezTo>
                    <a:pt x="0" y="14930"/>
                    <a:pt x="711" y="16146"/>
                    <a:pt x="1831" y="16986"/>
                  </a:cubicBezTo>
                  <a:lnTo>
                    <a:pt x="794" y="21600"/>
                  </a:lnTo>
                  <a:lnTo>
                    <a:pt x="7125" y="18155"/>
                  </a:lnTo>
                  <a:lnTo>
                    <a:pt x="16143" y="18155"/>
                  </a:lnTo>
                  <a:cubicBezTo>
                    <a:pt x="19158" y="18155"/>
                    <a:pt x="21600" y="16102"/>
                    <a:pt x="21600" y="13569"/>
                  </a:cubicBezTo>
                  <a:lnTo>
                    <a:pt x="21600" y="4589"/>
                  </a:lnTo>
                  <a:cubicBezTo>
                    <a:pt x="21600" y="2055"/>
                    <a:pt x="19158" y="0"/>
                    <a:pt x="16143" y="0"/>
                  </a:cubicBezTo>
                  <a:lnTo>
                    <a:pt x="5459" y="0"/>
                  </a:lnTo>
                  <a:close/>
                </a:path>
              </a:pathLst>
            </a:custGeom>
            <a:solidFill>
              <a:srgbClr val="FF0000">
                <a:alpha val="84500"/>
              </a:srgbClr>
            </a:solidFill>
            <a:ln w="25400">
              <a:solidFill>
                <a:srgbClr val="FFFFFF">
                  <a:alpha val="84500"/>
                </a:srgbClr>
              </a:solidFill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1097280" anchor="ctr" anchorCtr="0"/>
            <a:lstStyle>
              <a:lvl1pPr>
                <a:defRPr sz="4000" b="1" baseline="-75000">
                  <a:solidFill>
                    <a:srgbClr val="FFFFFF"/>
                  </a:solidFill>
                  <a:latin typeface="Neo Sans Pro"/>
                  <a:ea typeface="Neo Sans Pro"/>
                  <a:cs typeface="Neo Sans Pro"/>
                  <a:sym typeface="Neo Sans Pro"/>
                </a:defRPr>
              </a:lvl1pPr>
            </a:lstStyle>
            <a:p>
              <a:pPr algn="ctr"/>
              <a:endParaRPr lang="tr-TR" sz="2400" dirty="0">
                <a:latin typeface="Verdana"/>
              </a:endParaRPr>
            </a:p>
            <a:p>
              <a:pPr algn="ctr"/>
              <a:endParaRPr lang="tr-TR" sz="2400" dirty="0">
                <a:latin typeface="Verdana"/>
              </a:endParaRPr>
            </a:p>
            <a:p>
              <a:pPr algn="ctr"/>
              <a:r>
                <a:rPr lang="tr-TR" sz="2400" dirty="0">
                  <a:latin typeface="Verdana"/>
                </a:rPr>
                <a:t>AMAÇ</a:t>
              </a:r>
              <a:endParaRPr sz="2400" dirty="0">
                <a:latin typeface="Verdana"/>
              </a:endParaRPr>
            </a:p>
          </p:txBody>
        </p:sp>
      </p:grpSp>
      <p:sp>
        <p:nvSpPr>
          <p:cNvPr id="46" name="Shape 274">
            <a:extLst>
              <a:ext uri="{FF2B5EF4-FFF2-40B4-BE49-F238E27FC236}">
                <a16:creationId xmlns:a16="http://schemas.microsoft.com/office/drawing/2014/main" id="{B525397C-11DC-114A-9488-6F0DC8E700A7}"/>
              </a:ext>
            </a:extLst>
          </p:cNvPr>
          <p:cNvSpPr/>
          <p:nvPr/>
        </p:nvSpPr>
        <p:spPr>
          <a:xfrm>
            <a:off x="9542122" y="4596994"/>
            <a:ext cx="2306978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spcBef>
                <a:spcPts val="0"/>
              </a:spcBef>
              <a:defRPr sz="2800">
                <a:solidFill>
                  <a:srgbClr val="5A5F5E"/>
                </a:solidFill>
                <a:latin typeface="Neo Sans Pro"/>
                <a:ea typeface="Neo Sans Pro"/>
                <a:cs typeface="Neo Sans Pro"/>
                <a:sym typeface="Neo Sans Pro"/>
              </a:defRPr>
            </a:pPr>
            <a:r>
              <a:rPr lang="tr-TR" sz="1100" b="1" dirty="0">
                <a:solidFill>
                  <a:srgbClr val="5A5F5E"/>
                </a:solidFill>
                <a:latin typeface="Verdana"/>
                <a:ea typeface="Neo Sans Pro"/>
                <a:cs typeface="Neo Sans Pro"/>
                <a:sym typeface="Neo Sans Pro"/>
              </a:rPr>
              <a:t>Saha Çalışması: </a:t>
            </a:r>
          </a:p>
          <a:p>
            <a:pPr>
              <a:spcBef>
                <a:spcPts val="0"/>
              </a:spcBef>
              <a:defRPr sz="2800">
                <a:solidFill>
                  <a:srgbClr val="5A5F5E"/>
                </a:solidFill>
                <a:latin typeface="Neo Sans Pro"/>
                <a:ea typeface="Neo Sans Pro"/>
                <a:cs typeface="Neo Sans Pro"/>
                <a:sym typeface="Neo Sans Pro"/>
              </a:defRPr>
            </a:pPr>
            <a:r>
              <a:rPr lang="tr-TR" sz="1100" b="1" dirty="0">
                <a:solidFill>
                  <a:srgbClr val="5A5F5E"/>
                </a:solidFill>
                <a:latin typeface="Verdana"/>
                <a:ea typeface="Neo Sans Pro"/>
                <a:cs typeface="Neo Sans Pro"/>
                <a:sym typeface="Neo Sans Pro"/>
              </a:rPr>
              <a:t>12 Aralık 2018-04 Ocak 2019</a:t>
            </a:r>
          </a:p>
          <a:p>
            <a:pPr>
              <a:spcBef>
                <a:spcPts val="0"/>
              </a:spcBef>
              <a:defRPr sz="2800">
                <a:solidFill>
                  <a:srgbClr val="5A5F5E"/>
                </a:solidFill>
                <a:latin typeface="Neo Sans Pro"/>
                <a:ea typeface="Neo Sans Pro"/>
                <a:cs typeface="Neo Sans Pro"/>
                <a:sym typeface="Neo Sans Pro"/>
              </a:defRPr>
            </a:pPr>
            <a:r>
              <a:rPr lang="tr-TR" sz="1100" dirty="0">
                <a:solidFill>
                  <a:srgbClr val="5A5F5E"/>
                </a:solidFill>
                <a:latin typeface="Verdana"/>
                <a:ea typeface="Neo Sans Pro"/>
                <a:cs typeface="Neo Sans Pro"/>
                <a:sym typeface="Neo Sans Pro"/>
              </a:rPr>
              <a:t>Veri Kontrol: </a:t>
            </a:r>
          </a:p>
          <a:p>
            <a:pPr>
              <a:spcBef>
                <a:spcPts val="0"/>
              </a:spcBef>
              <a:defRPr sz="2800">
                <a:solidFill>
                  <a:srgbClr val="5A5F5E"/>
                </a:solidFill>
                <a:latin typeface="Neo Sans Pro"/>
                <a:ea typeface="Neo Sans Pro"/>
                <a:cs typeface="Neo Sans Pro"/>
                <a:sym typeface="Neo Sans Pro"/>
              </a:defRPr>
            </a:pPr>
            <a:r>
              <a:rPr lang="tr-TR" sz="1100" dirty="0">
                <a:solidFill>
                  <a:srgbClr val="5A5F5E"/>
                </a:solidFill>
                <a:latin typeface="Verdana"/>
                <a:ea typeface="Neo Sans Pro"/>
                <a:cs typeface="Neo Sans Pro"/>
                <a:sym typeface="Neo Sans Pro"/>
              </a:rPr>
              <a:t>02 Ocak-11 Ocak 2019</a:t>
            </a:r>
          </a:p>
          <a:p>
            <a:pPr>
              <a:spcBef>
                <a:spcPts val="0"/>
              </a:spcBef>
              <a:defRPr sz="2800">
                <a:solidFill>
                  <a:srgbClr val="5A5F5E"/>
                </a:solidFill>
                <a:latin typeface="Neo Sans Pro"/>
                <a:ea typeface="Neo Sans Pro"/>
                <a:cs typeface="Neo Sans Pro"/>
                <a:sym typeface="Neo Sans Pro"/>
              </a:defRPr>
            </a:pPr>
            <a:r>
              <a:rPr lang="tr-TR" sz="1100" dirty="0">
                <a:solidFill>
                  <a:srgbClr val="5A5F5E"/>
                </a:solidFill>
                <a:latin typeface="Verdana"/>
                <a:ea typeface="Neo Sans Pro"/>
                <a:cs typeface="Neo Sans Pro"/>
                <a:sym typeface="Neo Sans Pro"/>
              </a:rPr>
              <a:t>Raporlama: 18 Ocak 2019</a:t>
            </a:r>
          </a:p>
          <a:p>
            <a:pPr>
              <a:spcBef>
                <a:spcPts val="0"/>
              </a:spcBef>
              <a:defRPr sz="2800">
                <a:solidFill>
                  <a:srgbClr val="5A5F5E"/>
                </a:solidFill>
                <a:latin typeface="Neo Sans Pro"/>
                <a:ea typeface="Neo Sans Pro"/>
                <a:cs typeface="Neo Sans Pro"/>
                <a:sym typeface="Neo Sans Pro"/>
              </a:defRPr>
            </a:pPr>
            <a:r>
              <a:rPr lang="tr-TR" sz="1100" dirty="0">
                <a:solidFill>
                  <a:srgbClr val="5A5F5E"/>
                </a:solidFill>
                <a:latin typeface="Verdana"/>
                <a:ea typeface="Neo Sans Pro"/>
                <a:cs typeface="Neo Sans Pro"/>
                <a:sym typeface="Neo Sans Pro"/>
              </a:rPr>
              <a:t>Analiz ve Sunum: 20-25 Ocak 2019</a:t>
            </a:r>
          </a:p>
        </p:txBody>
      </p:sp>
      <p:grpSp>
        <p:nvGrpSpPr>
          <p:cNvPr id="47" name="Group 334">
            <a:extLst>
              <a:ext uri="{FF2B5EF4-FFF2-40B4-BE49-F238E27FC236}">
                <a16:creationId xmlns:a16="http://schemas.microsoft.com/office/drawing/2014/main" id="{D8212C1A-2098-504D-96D5-9DD5FB1981A5}"/>
              </a:ext>
            </a:extLst>
          </p:cNvPr>
          <p:cNvGrpSpPr/>
          <p:nvPr/>
        </p:nvGrpSpPr>
        <p:grpSpPr>
          <a:xfrm>
            <a:off x="6287771" y="1207288"/>
            <a:ext cx="5190817" cy="2077735"/>
            <a:chOff x="337813" y="-577164"/>
            <a:chExt cx="15501189" cy="4543302"/>
          </a:xfrm>
        </p:grpSpPr>
        <p:pic>
          <p:nvPicPr>
            <p:cNvPr id="48" name="pasted-image.pdf">
              <a:extLst>
                <a:ext uri="{FF2B5EF4-FFF2-40B4-BE49-F238E27FC236}">
                  <a16:creationId xmlns:a16="http://schemas.microsoft.com/office/drawing/2014/main" id="{F914C98D-FF00-234D-ABFC-EAAA9095FCB9}"/>
                </a:ext>
              </a:extLst>
            </p:cNvPr>
            <p:cNvPicPr>
              <a:picLocks/>
            </p:cNvPicPr>
            <p:nvPr/>
          </p:nvPicPr>
          <p:blipFill>
            <a:blip r:embed="rId2">
              <a:alphaModFix amt="39748"/>
              <a:extLst/>
            </a:blip>
            <a:stretch>
              <a:fillRect/>
            </a:stretch>
          </p:blipFill>
          <p:spPr>
            <a:xfrm>
              <a:off x="337813" y="-577164"/>
              <a:ext cx="15501189" cy="45433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9" name="Shape 299">
              <a:extLst>
                <a:ext uri="{FF2B5EF4-FFF2-40B4-BE49-F238E27FC236}">
                  <a16:creationId xmlns:a16="http://schemas.microsoft.com/office/drawing/2014/main" id="{821585A6-1D00-B540-BBA9-8D404EC84F13}"/>
                </a:ext>
              </a:extLst>
            </p:cNvPr>
            <p:cNvSpPr/>
            <p:nvPr/>
          </p:nvSpPr>
          <p:spPr>
            <a:xfrm>
              <a:off x="5556227" y="1576630"/>
              <a:ext cx="202968" cy="202969"/>
            </a:xfrm>
            <a:prstGeom prst="ellipse">
              <a:avLst/>
            </a:prstGeom>
            <a:blipFill rotWithShape="1">
              <a:blip r:embed="rId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1000" b="1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50" name="Shape 311">
              <a:extLst>
                <a:ext uri="{FF2B5EF4-FFF2-40B4-BE49-F238E27FC236}">
                  <a16:creationId xmlns:a16="http://schemas.microsoft.com/office/drawing/2014/main" id="{33E5E19F-9F8F-7247-B81A-3C87921EE406}"/>
                </a:ext>
              </a:extLst>
            </p:cNvPr>
            <p:cNvSpPr/>
            <p:nvPr/>
          </p:nvSpPr>
          <p:spPr>
            <a:xfrm>
              <a:off x="7617713" y="559231"/>
              <a:ext cx="202968" cy="202969"/>
            </a:xfrm>
            <a:prstGeom prst="ellipse">
              <a:avLst/>
            </a:prstGeom>
            <a:blipFill rotWithShape="1">
              <a:blip r:embed="rId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1000" b="1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55" name="Shape 319">
              <a:extLst>
                <a:ext uri="{FF2B5EF4-FFF2-40B4-BE49-F238E27FC236}">
                  <a16:creationId xmlns:a16="http://schemas.microsoft.com/office/drawing/2014/main" id="{5F1DF72C-E539-DB42-A464-6F5C2C41829C}"/>
                </a:ext>
              </a:extLst>
            </p:cNvPr>
            <p:cNvSpPr/>
            <p:nvPr/>
          </p:nvSpPr>
          <p:spPr>
            <a:xfrm>
              <a:off x="10928858" y="1715559"/>
              <a:ext cx="202968" cy="202969"/>
            </a:xfrm>
            <a:prstGeom prst="ellipse">
              <a:avLst/>
            </a:prstGeom>
            <a:blipFill rotWithShape="1">
              <a:blip r:embed="rId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1000" b="1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57" name="Shape 331">
              <a:extLst>
                <a:ext uri="{FF2B5EF4-FFF2-40B4-BE49-F238E27FC236}">
                  <a16:creationId xmlns:a16="http://schemas.microsoft.com/office/drawing/2014/main" id="{1263C328-FAF0-0444-9886-44ABCF091896}"/>
                </a:ext>
              </a:extLst>
            </p:cNvPr>
            <p:cNvSpPr/>
            <p:nvPr/>
          </p:nvSpPr>
          <p:spPr>
            <a:xfrm>
              <a:off x="9307247" y="2041862"/>
              <a:ext cx="202968" cy="202969"/>
            </a:xfrm>
            <a:prstGeom prst="ellipse">
              <a:avLst/>
            </a:prstGeom>
            <a:blipFill rotWithShape="1">
              <a:blip r:embed="rId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1000" b="1">
                <a:solidFill>
                  <a:srgbClr val="FFFFFF"/>
                </a:solidFill>
                <a:latin typeface="Verdana"/>
              </a:endParaRPr>
            </a:p>
          </p:txBody>
        </p:sp>
      </p:grpSp>
      <p:pic>
        <p:nvPicPr>
          <p:cNvPr id="60" name="Picture 9" descr="beyaz logo küçük">
            <a:extLst>
              <a:ext uri="{FF2B5EF4-FFF2-40B4-BE49-F238E27FC236}">
                <a16:creationId xmlns:a16="http://schemas.microsoft.com/office/drawing/2014/main" id="{2933F385-9F18-8540-9F1B-60CEB5D842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867340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6 Metin kutusu"/>
          <p:cNvSpPr txBox="1"/>
          <p:nvPr/>
        </p:nvSpPr>
        <p:spPr>
          <a:xfrm>
            <a:off x="2051010" y="1200112"/>
            <a:ext cx="79208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Ankara/İzmir/İstanbul’un En Önemli Sorunları</a:t>
            </a:r>
          </a:p>
          <a:p>
            <a:pPr algn="ctr"/>
            <a:r>
              <a:rPr lang="tr-TR" i="1" dirty="0">
                <a:solidFill>
                  <a:srgbClr val="FFFFFF">
                    <a:lumMod val="50000"/>
                  </a:srgbClr>
                </a:solidFill>
                <a:latin typeface="Arial" charset="0"/>
                <a:ea typeface="Arial" charset="0"/>
                <a:cs typeface="Arial" charset="0"/>
              </a:rPr>
              <a:t>Sizce …............’un en önemli sorunu nedir?</a:t>
            </a:r>
          </a:p>
        </p:txBody>
      </p:sp>
      <p:sp>
        <p:nvSpPr>
          <p:cNvPr id="30" name="25 Metin kutusu"/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Türkiye ve Sorunları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(5) </a:t>
            </a:r>
          </a:p>
        </p:txBody>
      </p:sp>
      <p:graphicFrame>
        <p:nvGraphicFramePr>
          <p:cNvPr id="27" name="Object 6">
            <a:extLst>
              <a:ext uri="{FF2B5EF4-FFF2-40B4-BE49-F238E27FC236}">
                <a16:creationId xmlns:a16="http://schemas.microsoft.com/office/drawing/2014/main" id="{7DF55C15-253E-C746-8A51-0592333365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849355"/>
              </p:ext>
            </p:extLst>
          </p:nvPr>
        </p:nvGraphicFramePr>
        <p:xfrm>
          <a:off x="488542" y="2142426"/>
          <a:ext cx="11214915" cy="4686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Line 5">
            <a:extLst>
              <a:ext uri="{FF2B5EF4-FFF2-40B4-BE49-F238E27FC236}">
                <a16:creationId xmlns:a16="http://schemas.microsoft.com/office/drawing/2014/main" id="{DB8A2E8C-A935-9149-9C77-C218F37607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05432" y="2439772"/>
            <a:ext cx="8720" cy="385968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29" name="Metin kutusu 12">
            <a:extLst>
              <a:ext uri="{FF2B5EF4-FFF2-40B4-BE49-F238E27FC236}">
                <a16:creationId xmlns:a16="http://schemas.microsoft.com/office/drawing/2014/main" id="{5DDB2780-DB90-C941-9A27-4F8FAEA1B60B}"/>
              </a:ext>
            </a:extLst>
          </p:cNvPr>
          <p:cNvSpPr txBox="1"/>
          <p:nvPr/>
        </p:nvSpPr>
        <p:spPr>
          <a:xfrm>
            <a:off x="5371592" y="2124048"/>
            <a:ext cx="2345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r-TR" sz="1600" b="1" dirty="0">
                <a:solidFill>
                  <a:srgbClr val="000000"/>
                </a:solidFill>
                <a:latin typeface="Verdana"/>
              </a:rPr>
              <a:t>Ankara</a:t>
            </a:r>
          </a:p>
        </p:txBody>
      </p:sp>
      <p:sp>
        <p:nvSpPr>
          <p:cNvPr id="33" name="Metin kutusu 14">
            <a:extLst>
              <a:ext uri="{FF2B5EF4-FFF2-40B4-BE49-F238E27FC236}">
                <a16:creationId xmlns:a16="http://schemas.microsoft.com/office/drawing/2014/main" id="{324AE595-AD96-214A-8549-55F4B590F0FC}"/>
              </a:ext>
            </a:extLst>
          </p:cNvPr>
          <p:cNvSpPr txBox="1"/>
          <p:nvPr/>
        </p:nvSpPr>
        <p:spPr>
          <a:xfrm>
            <a:off x="2688130" y="2124048"/>
            <a:ext cx="2168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r-TR" sz="1600" b="1" dirty="0">
                <a:solidFill>
                  <a:srgbClr val="000000"/>
                </a:solidFill>
                <a:latin typeface="Verdana"/>
              </a:rPr>
              <a:t>İstanbul</a:t>
            </a:r>
          </a:p>
        </p:txBody>
      </p:sp>
      <p:sp>
        <p:nvSpPr>
          <p:cNvPr id="35" name="Metin kutusu 15">
            <a:extLst>
              <a:ext uri="{FF2B5EF4-FFF2-40B4-BE49-F238E27FC236}">
                <a16:creationId xmlns:a16="http://schemas.microsoft.com/office/drawing/2014/main" id="{2F265660-6B0A-3E45-B2A7-45D68389FACE}"/>
              </a:ext>
            </a:extLst>
          </p:cNvPr>
          <p:cNvSpPr txBox="1"/>
          <p:nvPr/>
        </p:nvSpPr>
        <p:spPr>
          <a:xfrm>
            <a:off x="8630659" y="2124048"/>
            <a:ext cx="2089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r-TR" sz="1600" b="1" dirty="0">
                <a:solidFill>
                  <a:srgbClr val="000000"/>
                </a:solidFill>
                <a:latin typeface="Verdana"/>
              </a:rPr>
              <a:t>İzmir</a:t>
            </a:r>
          </a:p>
        </p:txBody>
      </p:sp>
      <p:sp>
        <p:nvSpPr>
          <p:cNvPr id="36" name="Line 5">
            <a:extLst>
              <a:ext uri="{FF2B5EF4-FFF2-40B4-BE49-F238E27FC236}">
                <a16:creationId xmlns:a16="http://schemas.microsoft.com/office/drawing/2014/main" id="{AF48BFE5-A1C1-B745-AA50-C74C610EE8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50084" y="2439772"/>
            <a:ext cx="8720" cy="385968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srgbClr val="000000"/>
              </a:solidFill>
            </a:endParaRPr>
          </a:p>
        </p:txBody>
      </p:sp>
      <p:graphicFrame>
        <p:nvGraphicFramePr>
          <p:cNvPr id="37" name="27 Tablo">
            <a:extLst>
              <a:ext uri="{FF2B5EF4-FFF2-40B4-BE49-F238E27FC236}">
                <a16:creationId xmlns:a16="http://schemas.microsoft.com/office/drawing/2014/main" id="{C6C85E56-65B4-B14A-8967-725897DA2E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776363"/>
              </p:ext>
            </p:extLst>
          </p:nvPr>
        </p:nvGraphicFramePr>
        <p:xfrm>
          <a:off x="190596" y="6544370"/>
          <a:ext cx="2758700" cy="262890"/>
        </p:xfrm>
        <a:graphic>
          <a:graphicData uri="http://schemas.openxmlformats.org/drawingml/2006/table">
            <a:tbl>
              <a:tblPr/>
              <a:tblGrid>
                <a:gridCol w="534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1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1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1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6827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İstanbul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Ankara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İzmir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827">
                <a:tc vMerge="1"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" name="9 Metin kutusu">
            <a:extLst>
              <a:ext uri="{FF2B5EF4-FFF2-40B4-BE49-F238E27FC236}">
                <a16:creationId xmlns:a16="http://schemas.microsoft.com/office/drawing/2014/main" id="{AA54F927-A47E-E643-8F43-1C44AC34B87C}"/>
              </a:ext>
            </a:extLst>
          </p:cNvPr>
          <p:cNvSpPr txBox="1"/>
          <p:nvPr/>
        </p:nvSpPr>
        <p:spPr>
          <a:xfrm>
            <a:off x="8405206" y="6513659"/>
            <a:ext cx="25830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900" dirty="0">
                <a:latin typeface="Arial" panose="020B0604020202020204" pitchFamily="34" charset="0"/>
                <a:cs typeface="Arial" panose="020B0604020202020204" pitchFamily="34" charset="0"/>
              </a:rPr>
              <a:t>İlk beş kriter grafikte gösterilmiştir.</a:t>
            </a:r>
          </a:p>
        </p:txBody>
      </p:sp>
      <p:pic>
        <p:nvPicPr>
          <p:cNvPr id="39" name="Picture 9" descr="beyaz logo küçük">
            <a:extLst>
              <a:ext uri="{FF2B5EF4-FFF2-40B4-BE49-F238E27FC236}">
                <a16:creationId xmlns:a16="http://schemas.microsoft.com/office/drawing/2014/main" id="{A03A13CD-4805-0B4D-829E-FE666B964A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964781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3922" y="1035939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tr-TR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Kurumlara Güven Derecesi-1   </a:t>
            </a:r>
          </a:p>
        </p:txBody>
      </p:sp>
      <p:sp>
        <p:nvSpPr>
          <p:cNvPr id="34" name="12 Metin kutusu"/>
          <p:cNvSpPr txBox="1"/>
          <p:nvPr/>
        </p:nvSpPr>
        <p:spPr>
          <a:xfrm>
            <a:off x="9961126" y="1300052"/>
            <a:ext cx="92869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5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Pozitif Değerler Toplamı</a:t>
            </a:r>
          </a:p>
        </p:txBody>
      </p:sp>
      <p:sp>
        <p:nvSpPr>
          <p:cNvPr id="23" name="25 Metin kutusu">
            <a:extLst>
              <a:ext uri="{FF2B5EF4-FFF2-40B4-BE49-F238E27FC236}">
                <a16:creationId xmlns:a16="http://schemas.microsoft.com/office/drawing/2014/main" id="{5A350A50-8099-2247-B5FB-433525E87514}"/>
              </a:ext>
            </a:extLst>
          </p:cNvPr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Türkiye ve Sorunları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(6) </a:t>
            </a:r>
          </a:p>
        </p:txBody>
      </p:sp>
      <p:sp>
        <p:nvSpPr>
          <p:cNvPr id="24" name="38 Metin kutusu">
            <a:extLst>
              <a:ext uri="{FF2B5EF4-FFF2-40B4-BE49-F238E27FC236}">
                <a16:creationId xmlns:a16="http://schemas.microsoft.com/office/drawing/2014/main" id="{C2E0B6F0-ED1E-734A-9C69-7E9A435014AB}"/>
              </a:ext>
            </a:extLst>
          </p:cNvPr>
          <p:cNvSpPr txBox="1"/>
          <p:nvPr/>
        </p:nvSpPr>
        <p:spPr>
          <a:xfrm>
            <a:off x="126386" y="6391010"/>
            <a:ext cx="237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00" dirty="0">
                <a:latin typeface="Arial" panose="020B0604020202020204" pitchFamily="34" charset="0"/>
                <a:cs typeface="Arial" panose="020B0604020202020204" pitchFamily="34" charset="0"/>
              </a:rPr>
              <a:t>Sıralama 2018 yılı pozitif değerler toplamına göre verilmiştir.</a:t>
            </a:r>
          </a:p>
        </p:txBody>
      </p:sp>
      <p:graphicFrame>
        <p:nvGraphicFramePr>
          <p:cNvPr id="25" name="31 Tablo">
            <a:extLst>
              <a:ext uri="{FF2B5EF4-FFF2-40B4-BE49-F238E27FC236}">
                <a16:creationId xmlns:a16="http://schemas.microsoft.com/office/drawing/2014/main" id="{9D06E970-2440-594D-9F0F-9651DA845D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79203"/>
              </p:ext>
            </p:extLst>
          </p:nvPr>
        </p:nvGraphicFramePr>
        <p:xfrm>
          <a:off x="10889820" y="6391010"/>
          <a:ext cx="1054521" cy="262890"/>
        </p:xfrm>
        <a:graphic>
          <a:graphicData uri="http://schemas.openxmlformats.org/drawingml/2006/table">
            <a:tbl>
              <a:tblPr/>
              <a:tblGrid>
                <a:gridCol w="204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2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32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635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635">
                <a:tc vMerge="1"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6" name="Object 3">
            <a:extLst>
              <a:ext uri="{FF2B5EF4-FFF2-40B4-BE49-F238E27FC236}">
                <a16:creationId xmlns:a16="http://schemas.microsoft.com/office/drawing/2014/main" id="{A82A7663-E1B8-B142-98C4-98B50B2E30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419625"/>
              </p:ext>
            </p:extLst>
          </p:nvPr>
        </p:nvGraphicFramePr>
        <p:xfrm>
          <a:off x="1326525" y="1941436"/>
          <a:ext cx="9001798" cy="4772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7" name="58 Düz Bağlayıcı">
            <a:extLst>
              <a:ext uri="{FF2B5EF4-FFF2-40B4-BE49-F238E27FC236}">
                <a16:creationId xmlns:a16="http://schemas.microsoft.com/office/drawing/2014/main" id="{22E72E99-F4A8-3444-A65F-353C973068CC}"/>
              </a:ext>
            </a:extLst>
          </p:cNvPr>
          <p:cNvCxnSpPr/>
          <p:nvPr/>
        </p:nvCxnSpPr>
        <p:spPr bwMode="auto">
          <a:xfrm>
            <a:off x="2260653" y="2724488"/>
            <a:ext cx="8460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Line 14">
            <a:extLst>
              <a:ext uri="{FF2B5EF4-FFF2-40B4-BE49-F238E27FC236}">
                <a16:creationId xmlns:a16="http://schemas.microsoft.com/office/drawing/2014/main" id="{E09386EC-1DCF-B441-A24E-BB77255FBB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92269" y="1971457"/>
            <a:ext cx="0" cy="4032000"/>
          </a:xfrm>
          <a:prstGeom prst="line">
            <a:avLst/>
          </a:prstGeom>
          <a:noFill/>
          <a:ln w="12700">
            <a:solidFill>
              <a:srgbClr val="FF99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cxnSp>
        <p:nvCxnSpPr>
          <p:cNvPr id="32" name="19 Düz Bağlayıcı">
            <a:extLst>
              <a:ext uri="{FF2B5EF4-FFF2-40B4-BE49-F238E27FC236}">
                <a16:creationId xmlns:a16="http://schemas.microsoft.com/office/drawing/2014/main" id="{141122FC-B495-A14F-B541-C8203B020CF8}"/>
              </a:ext>
            </a:extLst>
          </p:cNvPr>
          <p:cNvCxnSpPr/>
          <p:nvPr/>
        </p:nvCxnSpPr>
        <p:spPr>
          <a:xfrm>
            <a:off x="6330394" y="1971457"/>
            <a:ext cx="0" cy="4032000"/>
          </a:xfrm>
          <a:prstGeom prst="line">
            <a:avLst/>
          </a:prstGeom>
          <a:ln w="12700">
            <a:solidFill>
              <a:srgbClr val="3C8C9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15">
            <a:extLst>
              <a:ext uri="{FF2B5EF4-FFF2-40B4-BE49-F238E27FC236}">
                <a16:creationId xmlns:a16="http://schemas.microsoft.com/office/drawing/2014/main" id="{D5AA27E0-C4C2-9244-9F0B-D19D8C76A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4126" y="1620855"/>
            <a:ext cx="108012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800" b="1" dirty="0">
                <a:solidFill>
                  <a:srgbClr val="FF9900"/>
                </a:solidFill>
                <a:latin typeface="Verdana" pitchFamily="34" charset="0"/>
              </a:rPr>
              <a:t>2017 Güven Düzeyi: %49,1</a:t>
            </a:r>
          </a:p>
        </p:txBody>
      </p:sp>
      <p:sp>
        <p:nvSpPr>
          <p:cNvPr id="35" name="Line 14">
            <a:extLst>
              <a:ext uri="{FF2B5EF4-FFF2-40B4-BE49-F238E27FC236}">
                <a16:creationId xmlns:a16="http://schemas.microsoft.com/office/drawing/2014/main" id="{5368CF34-B356-EB47-B09F-6C6BE2CFE6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73173" y="1924792"/>
            <a:ext cx="0" cy="40320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cxnSp>
        <p:nvCxnSpPr>
          <p:cNvPr id="37" name="60 Düz Bağlayıcı">
            <a:extLst>
              <a:ext uri="{FF2B5EF4-FFF2-40B4-BE49-F238E27FC236}">
                <a16:creationId xmlns:a16="http://schemas.microsoft.com/office/drawing/2014/main" id="{1F2B2467-4CA9-4D4F-81E7-E588437DF22C}"/>
              </a:ext>
            </a:extLst>
          </p:cNvPr>
          <p:cNvCxnSpPr/>
          <p:nvPr/>
        </p:nvCxnSpPr>
        <p:spPr bwMode="auto">
          <a:xfrm>
            <a:off x="2260653" y="5112259"/>
            <a:ext cx="8352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60 Düz Bağlayıcı">
            <a:extLst>
              <a:ext uri="{FF2B5EF4-FFF2-40B4-BE49-F238E27FC236}">
                <a16:creationId xmlns:a16="http://schemas.microsoft.com/office/drawing/2014/main" id="{92E2F71A-E0AD-6345-B939-8489685F86BB}"/>
              </a:ext>
            </a:extLst>
          </p:cNvPr>
          <p:cNvCxnSpPr/>
          <p:nvPr/>
        </p:nvCxnSpPr>
        <p:spPr bwMode="auto">
          <a:xfrm>
            <a:off x="2260653" y="3924014"/>
            <a:ext cx="8388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Text Box 15">
            <a:extLst>
              <a:ext uri="{FF2B5EF4-FFF2-40B4-BE49-F238E27FC236}">
                <a16:creationId xmlns:a16="http://schemas.microsoft.com/office/drawing/2014/main" id="{2807A000-1D4A-6648-9D5A-C0A41D2F3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6125" y="1611519"/>
            <a:ext cx="158417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tr-TR" sz="800" b="1" dirty="0">
                <a:solidFill>
                  <a:srgbClr val="FF0000"/>
                </a:solidFill>
                <a:latin typeface="Verdana" pitchFamily="34" charset="0"/>
              </a:rPr>
              <a:t>2018 Güven </a:t>
            </a:r>
          </a:p>
          <a:p>
            <a:pPr algn="ctr">
              <a:spcBef>
                <a:spcPts val="0"/>
              </a:spcBef>
            </a:pPr>
            <a:r>
              <a:rPr lang="tr-TR" sz="800" b="1" dirty="0">
                <a:solidFill>
                  <a:srgbClr val="FF0000"/>
                </a:solidFill>
                <a:latin typeface="Verdana" pitchFamily="34" charset="0"/>
              </a:rPr>
              <a:t>Düzeyi: %42,5</a:t>
            </a:r>
          </a:p>
        </p:txBody>
      </p:sp>
      <p:sp>
        <p:nvSpPr>
          <p:cNvPr id="41" name="Text Box 15">
            <a:extLst>
              <a:ext uri="{FF2B5EF4-FFF2-40B4-BE49-F238E27FC236}">
                <a16:creationId xmlns:a16="http://schemas.microsoft.com/office/drawing/2014/main" id="{C19A3278-490F-6740-A1B7-520D778F0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103" y="1611519"/>
            <a:ext cx="158417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tr-TR" sz="800" b="1" dirty="0">
                <a:solidFill>
                  <a:srgbClr val="3C8C93"/>
                </a:solidFill>
                <a:latin typeface="Verdana" pitchFamily="34" charset="0"/>
              </a:rPr>
              <a:t>2016 Güven </a:t>
            </a:r>
          </a:p>
          <a:p>
            <a:pPr algn="ctr">
              <a:spcBef>
                <a:spcPts val="0"/>
              </a:spcBef>
            </a:pPr>
            <a:r>
              <a:rPr lang="tr-TR" sz="800" b="1" dirty="0">
                <a:solidFill>
                  <a:srgbClr val="3C8C93"/>
                </a:solidFill>
                <a:latin typeface="Verdana" pitchFamily="34" charset="0"/>
              </a:rPr>
              <a:t>Düzeyi: %34,7</a:t>
            </a:r>
          </a:p>
        </p:txBody>
      </p:sp>
      <p:sp>
        <p:nvSpPr>
          <p:cNvPr id="42" name="Dikdörtgen 3">
            <a:extLst>
              <a:ext uri="{FF2B5EF4-FFF2-40B4-BE49-F238E27FC236}">
                <a16:creationId xmlns:a16="http://schemas.microsoft.com/office/drawing/2014/main" id="{D258B299-9295-9C49-A69F-A06991458492}"/>
              </a:ext>
            </a:extLst>
          </p:cNvPr>
          <p:cNvSpPr/>
          <p:nvPr/>
        </p:nvSpPr>
        <p:spPr>
          <a:xfrm>
            <a:off x="2596871" y="4201935"/>
            <a:ext cx="5741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Polis</a:t>
            </a:r>
          </a:p>
        </p:txBody>
      </p:sp>
      <p:sp>
        <p:nvSpPr>
          <p:cNvPr id="43" name="Dikdörtgen 4">
            <a:extLst>
              <a:ext uri="{FF2B5EF4-FFF2-40B4-BE49-F238E27FC236}">
                <a16:creationId xmlns:a16="http://schemas.microsoft.com/office/drawing/2014/main" id="{E1498F75-544C-2844-95EE-8A912178FFCD}"/>
              </a:ext>
            </a:extLst>
          </p:cNvPr>
          <p:cNvSpPr/>
          <p:nvPr/>
        </p:nvSpPr>
        <p:spPr>
          <a:xfrm>
            <a:off x="2295725" y="2117460"/>
            <a:ext cx="979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Jandarma</a:t>
            </a:r>
          </a:p>
        </p:txBody>
      </p:sp>
      <p:sp>
        <p:nvSpPr>
          <p:cNvPr id="44" name="Dikdörtgen 5">
            <a:extLst>
              <a:ext uri="{FF2B5EF4-FFF2-40B4-BE49-F238E27FC236}">
                <a16:creationId xmlns:a16="http://schemas.microsoft.com/office/drawing/2014/main" id="{142FF6BA-4197-8845-B2FE-9C5D528BE715}"/>
              </a:ext>
            </a:extLst>
          </p:cNvPr>
          <p:cNvSpPr/>
          <p:nvPr/>
        </p:nvSpPr>
        <p:spPr>
          <a:xfrm>
            <a:off x="2561028" y="3075494"/>
            <a:ext cx="582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Ordu</a:t>
            </a:r>
          </a:p>
        </p:txBody>
      </p:sp>
      <p:sp>
        <p:nvSpPr>
          <p:cNvPr id="45" name="Dikdörtgen 6">
            <a:extLst>
              <a:ext uri="{FF2B5EF4-FFF2-40B4-BE49-F238E27FC236}">
                <a16:creationId xmlns:a16="http://schemas.microsoft.com/office/drawing/2014/main" id="{59D8DBD4-C152-2E40-A615-C418153397A5}"/>
              </a:ext>
            </a:extLst>
          </p:cNvPr>
          <p:cNvSpPr/>
          <p:nvPr/>
        </p:nvSpPr>
        <p:spPr>
          <a:xfrm>
            <a:off x="2596871" y="5291656"/>
            <a:ext cx="7120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TBMM</a:t>
            </a:r>
          </a:p>
        </p:txBody>
      </p:sp>
      <p:graphicFrame>
        <p:nvGraphicFramePr>
          <p:cNvPr id="46" name="Tablo 9">
            <a:extLst>
              <a:ext uri="{FF2B5EF4-FFF2-40B4-BE49-F238E27FC236}">
                <a16:creationId xmlns:a16="http://schemas.microsoft.com/office/drawing/2014/main" id="{F14D41F2-D44E-E045-BB48-BED7297B52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947856"/>
              </p:ext>
            </p:extLst>
          </p:nvPr>
        </p:nvGraphicFramePr>
        <p:xfrm>
          <a:off x="10159326" y="1959409"/>
          <a:ext cx="609600" cy="43126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205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effectLst/>
                          <a:latin typeface="+mn-lt"/>
                        </a:rPr>
                        <a:t>55,1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05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effectLst/>
                          <a:latin typeface="+mn-lt"/>
                        </a:rPr>
                        <a:t>60,8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05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effectLst/>
                          <a:latin typeface="+mn-lt"/>
                        </a:rPr>
                        <a:t>51,2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05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effectLst/>
                          <a:latin typeface="+mn-lt"/>
                        </a:rPr>
                        <a:t>60,0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05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effectLst/>
                          <a:latin typeface="+mn-lt"/>
                        </a:rPr>
                        <a:t>47,4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05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effectLst/>
                          <a:latin typeface="+mn-lt"/>
                        </a:rPr>
                        <a:t>51,1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05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effectLst/>
                          <a:latin typeface="+mn-lt"/>
                        </a:rPr>
                        <a:t>62,3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205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effectLst/>
                          <a:latin typeface="+mn-lt"/>
                        </a:rPr>
                        <a:t>47,4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205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effectLst/>
                          <a:latin typeface="+mn-lt"/>
                        </a:rPr>
                        <a:t>49,8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205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effectLst/>
                          <a:latin typeface="+mn-lt"/>
                        </a:rPr>
                        <a:t>56,0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205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effectLst/>
                          <a:latin typeface="+mn-lt"/>
                        </a:rPr>
                        <a:t>46,0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47" name="Picture 9" descr="beyaz logo küçük">
            <a:extLst>
              <a:ext uri="{FF2B5EF4-FFF2-40B4-BE49-F238E27FC236}">
                <a16:creationId xmlns:a16="http://schemas.microsoft.com/office/drawing/2014/main" id="{A0DC8472-D0B9-8B40-93E4-354BD3204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3953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81400" y="1009436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tr-TR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Kurumlara Güven Derecesi-2   </a:t>
            </a:r>
          </a:p>
        </p:txBody>
      </p:sp>
      <p:sp>
        <p:nvSpPr>
          <p:cNvPr id="20" name="25 Metin kutusu">
            <a:extLst>
              <a:ext uri="{FF2B5EF4-FFF2-40B4-BE49-F238E27FC236}">
                <a16:creationId xmlns:a16="http://schemas.microsoft.com/office/drawing/2014/main" id="{9F8DECE5-424B-4A4B-BCD4-ACA41D384FA0}"/>
              </a:ext>
            </a:extLst>
          </p:cNvPr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Türkiye ve Sorunları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(7) </a:t>
            </a:r>
          </a:p>
        </p:txBody>
      </p:sp>
      <p:pic>
        <p:nvPicPr>
          <p:cNvPr id="52" name="Picture 9" descr="beyaz logo küçük">
            <a:extLst>
              <a:ext uri="{FF2B5EF4-FFF2-40B4-BE49-F238E27FC236}">
                <a16:creationId xmlns:a16="http://schemas.microsoft.com/office/drawing/2014/main" id="{8023D3EF-8122-9348-B54D-2BF5E30C1F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12 Metin kutusu">
            <a:extLst>
              <a:ext uri="{FF2B5EF4-FFF2-40B4-BE49-F238E27FC236}">
                <a16:creationId xmlns:a16="http://schemas.microsoft.com/office/drawing/2014/main" id="{FD776789-4522-ED43-A13C-E50031AC8FAD}"/>
              </a:ext>
            </a:extLst>
          </p:cNvPr>
          <p:cNvSpPr txBox="1"/>
          <p:nvPr/>
        </p:nvSpPr>
        <p:spPr>
          <a:xfrm>
            <a:off x="10122071" y="1138515"/>
            <a:ext cx="107550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5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Pozitif Değerler Toplamı</a:t>
            </a:r>
          </a:p>
        </p:txBody>
      </p:sp>
      <p:graphicFrame>
        <p:nvGraphicFramePr>
          <p:cNvPr id="31" name="31 Tablo">
            <a:extLst>
              <a:ext uri="{FF2B5EF4-FFF2-40B4-BE49-F238E27FC236}">
                <a16:creationId xmlns:a16="http://schemas.microsoft.com/office/drawing/2014/main" id="{E01B65AE-08A2-494D-B9C5-446554E246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234799"/>
              </p:ext>
            </p:extLst>
          </p:nvPr>
        </p:nvGraphicFramePr>
        <p:xfrm>
          <a:off x="10805198" y="6531533"/>
          <a:ext cx="1054521" cy="262890"/>
        </p:xfrm>
        <a:graphic>
          <a:graphicData uri="http://schemas.openxmlformats.org/drawingml/2006/table">
            <a:tbl>
              <a:tblPr/>
              <a:tblGrid>
                <a:gridCol w="204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2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32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635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635">
                <a:tc vMerge="1"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" name="38 Metin kutusu">
            <a:extLst>
              <a:ext uri="{FF2B5EF4-FFF2-40B4-BE49-F238E27FC236}">
                <a16:creationId xmlns:a16="http://schemas.microsoft.com/office/drawing/2014/main" id="{343AFD9C-7E15-C74A-A279-F4F3123DFF31}"/>
              </a:ext>
            </a:extLst>
          </p:cNvPr>
          <p:cNvSpPr txBox="1"/>
          <p:nvPr/>
        </p:nvSpPr>
        <p:spPr>
          <a:xfrm>
            <a:off x="0" y="6200927"/>
            <a:ext cx="237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00" dirty="0">
                <a:latin typeface="Arial" panose="020B0604020202020204" pitchFamily="34" charset="0"/>
                <a:cs typeface="Arial" panose="020B0604020202020204" pitchFamily="34" charset="0"/>
              </a:rPr>
              <a:t>Sıralama 2018 yılı pozitif değerler toplamına göre verilmiştir.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187FCF4-4F99-F648-A31A-90EDD6A8E74B}"/>
              </a:ext>
            </a:extLst>
          </p:cNvPr>
          <p:cNvSpPr/>
          <p:nvPr/>
        </p:nvSpPr>
        <p:spPr>
          <a:xfrm>
            <a:off x="2031712" y="5647837"/>
            <a:ext cx="8798052" cy="94269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39" name="Object 3">
            <a:extLst>
              <a:ext uri="{FF2B5EF4-FFF2-40B4-BE49-F238E27FC236}">
                <a16:creationId xmlns:a16="http://schemas.microsoft.com/office/drawing/2014/main" id="{3575C90C-A892-8748-BA93-FCA2998F38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196145"/>
              </p:ext>
            </p:extLst>
          </p:nvPr>
        </p:nvGraphicFramePr>
        <p:xfrm>
          <a:off x="1929371" y="1861417"/>
          <a:ext cx="8464645" cy="4487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40" name="58 Düz Bağlayıcı">
            <a:extLst>
              <a:ext uri="{FF2B5EF4-FFF2-40B4-BE49-F238E27FC236}">
                <a16:creationId xmlns:a16="http://schemas.microsoft.com/office/drawing/2014/main" id="{4B41ED18-75BE-8E47-9313-3827780F7F4A}"/>
              </a:ext>
            </a:extLst>
          </p:cNvPr>
          <p:cNvCxnSpPr/>
          <p:nvPr/>
        </p:nvCxnSpPr>
        <p:spPr bwMode="auto">
          <a:xfrm>
            <a:off x="2271125" y="2884153"/>
            <a:ext cx="8460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Line 14">
            <a:extLst>
              <a:ext uri="{FF2B5EF4-FFF2-40B4-BE49-F238E27FC236}">
                <a16:creationId xmlns:a16="http://schemas.microsoft.com/office/drawing/2014/main" id="{BBF670B2-1A02-BD4D-A3B9-B2B4C5B9EE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56055" y="1889285"/>
            <a:ext cx="0" cy="4032000"/>
          </a:xfrm>
          <a:prstGeom prst="line">
            <a:avLst/>
          </a:prstGeom>
          <a:noFill/>
          <a:ln w="12700">
            <a:solidFill>
              <a:srgbClr val="FF99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cxnSp>
        <p:nvCxnSpPr>
          <p:cNvPr id="42" name="19 Düz Bağlayıcı">
            <a:extLst>
              <a:ext uri="{FF2B5EF4-FFF2-40B4-BE49-F238E27FC236}">
                <a16:creationId xmlns:a16="http://schemas.microsoft.com/office/drawing/2014/main" id="{88B2F648-0D2E-4348-95D0-DE6CDD112F25}"/>
              </a:ext>
            </a:extLst>
          </p:cNvPr>
          <p:cNvCxnSpPr/>
          <p:nvPr/>
        </p:nvCxnSpPr>
        <p:spPr>
          <a:xfrm>
            <a:off x="6394180" y="1889285"/>
            <a:ext cx="0" cy="4032000"/>
          </a:xfrm>
          <a:prstGeom prst="line">
            <a:avLst/>
          </a:prstGeom>
          <a:ln w="12700">
            <a:solidFill>
              <a:srgbClr val="3C8C9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15">
            <a:extLst>
              <a:ext uri="{FF2B5EF4-FFF2-40B4-BE49-F238E27FC236}">
                <a16:creationId xmlns:a16="http://schemas.microsoft.com/office/drawing/2014/main" id="{34914719-CE43-4347-9E60-565256743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7912" y="1538683"/>
            <a:ext cx="108012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800" b="1" dirty="0">
                <a:solidFill>
                  <a:srgbClr val="FF9900"/>
                </a:solidFill>
                <a:latin typeface="Verdana" pitchFamily="34" charset="0"/>
              </a:rPr>
              <a:t>2017 Güven Düzeyi: %49,1</a:t>
            </a:r>
          </a:p>
        </p:txBody>
      </p:sp>
      <p:sp>
        <p:nvSpPr>
          <p:cNvPr id="44" name="Line 14">
            <a:extLst>
              <a:ext uri="{FF2B5EF4-FFF2-40B4-BE49-F238E27FC236}">
                <a16:creationId xmlns:a16="http://schemas.microsoft.com/office/drawing/2014/main" id="{6C1E35C5-67D5-B841-95B4-4223484E305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64669" y="1842620"/>
            <a:ext cx="0" cy="40320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cxnSp>
        <p:nvCxnSpPr>
          <p:cNvPr id="45" name="60 Düz Bağlayıcı">
            <a:extLst>
              <a:ext uri="{FF2B5EF4-FFF2-40B4-BE49-F238E27FC236}">
                <a16:creationId xmlns:a16="http://schemas.microsoft.com/office/drawing/2014/main" id="{1B5BA879-E503-774D-8CF9-C296B2956CE2}"/>
              </a:ext>
            </a:extLst>
          </p:cNvPr>
          <p:cNvCxnSpPr/>
          <p:nvPr/>
        </p:nvCxnSpPr>
        <p:spPr bwMode="auto">
          <a:xfrm>
            <a:off x="2271125" y="4916029"/>
            <a:ext cx="8352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Text Box 15">
            <a:extLst>
              <a:ext uri="{FF2B5EF4-FFF2-40B4-BE49-F238E27FC236}">
                <a16:creationId xmlns:a16="http://schemas.microsoft.com/office/drawing/2014/main" id="{0FA718F4-E201-B54F-9E0D-ADC15CA90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9911" y="1529347"/>
            <a:ext cx="158417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tr-TR" sz="800" b="1" dirty="0">
                <a:solidFill>
                  <a:srgbClr val="FF0000"/>
                </a:solidFill>
                <a:latin typeface="Verdana" pitchFamily="34" charset="0"/>
              </a:rPr>
              <a:t>2018 Güven </a:t>
            </a:r>
          </a:p>
          <a:p>
            <a:pPr algn="ctr">
              <a:spcBef>
                <a:spcPts val="0"/>
              </a:spcBef>
            </a:pPr>
            <a:r>
              <a:rPr lang="tr-TR" sz="800" b="1" dirty="0">
                <a:solidFill>
                  <a:srgbClr val="FF0000"/>
                </a:solidFill>
                <a:latin typeface="Verdana" pitchFamily="34" charset="0"/>
              </a:rPr>
              <a:t>Düzeyi: %42,5</a:t>
            </a:r>
          </a:p>
        </p:txBody>
      </p:sp>
      <p:sp>
        <p:nvSpPr>
          <p:cNvPr id="47" name="Text Box 15">
            <a:extLst>
              <a:ext uri="{FF2B5EF4-FFF2-40B4-BE49-F238E27FC236}">
                <a16:creationId xmlns:a16="http://schemas.microsoft.com/office/drawing/2014/main" id="{1FBA3BDD-7769-504C-8DCB-09216FC9D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889" y="1529347"/>
            <a:ext cx="158417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tr-TR" sz="800" b="1" dirty="0">
                <a:solidFill>
                  <a:srgbClr val="3C8C93"/>
                </a:solidFill>
                <a:latin typeface="Verdana" pitchFamily="34" charset="0"/>
              </a:rPr>
              <a:t>2016 Güven </a:t>
            </a:r>
          </a:p>
          <a:p>
            <a:pPr algn="ctr">
              <a:spcBef>
                <a:spcPts val="0"/>
              </a:spcBef>
            </a:pPr>
            <a:r>
              <a:rPr lang="tr-TR" sz="800" b="1" dirty="0">
                <a:solidFill>
                  <a:srgbClr val="3C8C93"/>
                </a:solidFill>
                <a:latin typeface="Verdana" pitchFamily="34" charset="0"/>
              </a:rPr>
              <a:t>Düzeyi: %34,7</a:t>
            </a:r>
          </a:p>
        </p:txBody>
      </p:sp>
      <p:graphicFrame>
        <p:nvGraphicFramePr>
          <p:cNvPr id="48" name="Tablo 9">
            <a:extLst>
              <a:ext uri="{FF2B5EF4-FFF2-40B4-BE49-F238E27FC236}">
                <a16:creationId xmlns:a16="http://schemas.microsoft.com/office/drawing/2014/main" id="{E74F1490-956E-7E44-A4CF-6B95B052DE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946711"/>
              </p:ext>
            </p:extLst>
          </p:nvPr>
        </p:nvGraphicFramePr>
        <p:xfrm>
          <a:off x="10220164" y="1839967"/>
          <a:ext cx="609600" cy="4081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011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effectLst/>
                          <a:latin typeface="+mn-lt"/>
                        </a:rPr>
                        <a:t>44,1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11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effectLst/>
                          <a:latin typeface="+mn-lt"/>
                        </a:rPr>
                        <a:t>56,5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11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effectLst/>
                          <a:latin typeface="+mn-lt"/>
                        </a:rPr>
                        <a:t>49,4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11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effectLst/>
                          <a:latin typeface="+mn-lt"/>
                        </a:rPr>
                        <a:t>42,5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11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effectLst/>
                          <a:latin typeface="+mn-lt"/>
                        </a:rPr>
                        <a:t>54,0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11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effectLst/>
                          <a:latin typeface="+mn-lt"/>
                        </a:rPr>
                        <a:t>45,6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11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effectLst/>
                          <a:latin typeface="+mn-lt"/>
                        </a:rPr>
                        <a:t>42,4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11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effectLst/>
                          <a:latin typeface="+mn-lt"/>
                        </a:rPr>
                        <a:t>49,4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11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effectLst/>
                          <a:latin typeface="+mn-lt"/>
                        </a:rPr>
                        <a:t>35,5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011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effectLst/>
                          <a:latin typeface="+mn-lt"/>
                        </a:rPr>
                        <a:t>39,7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011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effectLst/>
                          <a:latin typeface="+mn-lt"/>
                        </a:rPr>
                        <a:t>46,2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266574"/>
                  </a:ext>
                </a:extLst>
              </a:tr>
              <a:tr h="34011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effectLst/>
                          <a:latin typeface="+mn-lt"/>
                        </a:rPr>
                        <a:t>24,7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9" name="Dikdörtgen 25">
            <a:extLst>
              <a:ext uri="{FF2B5EF4-FFF2-40B4-BE49-F238E27FC236}">
                <a16:creationId xmlns:a16="http://schemas.microsoft.com/office/drawing/2014/main" id="{0B893280-D021-FC46-82F8-BE7F28A1F963}"/>
              </a:ext>
            </a:extLst>
          </p:cNvPr>
          <p:cNvSpPr/>
          <p:nvPr/>
        </p:nvSpPr>
        <p:spPr>
          <a:xfrm>
            <a:off x="2244555" y="2152687"/>
            <a:ext cx="15728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>
                <a:latin typeface="+mj-lt"/>
              </a:rPr>
              <a:t>Cumhurbaşkanlığı</a:t>
            </a:r>
          </a:p>
        </p:txBody>
      </p:sp>
      <p:sp>
        <p:nvSpPr>
          <p:cNvPr id="50" name="Dikdörtgen 28">
            <a:extLst>
              <a:ext uri="{FF2B5EF4-FFF2-40B4-BE49-F238E27FC236}">
                <a16:creationId xmlns:a16="http://schemas.microsoft.com/office/drawing/2014/main" id="{0B676804-F9C8-4640-8E17-C91D8589390D}"/>
              </a:ext>
            </a:extLst>
          </p:cNvPr>
          <p:cNvSpPr/>
          <p:nvPr/>
        </p:nvSpPr>
        <p:spPr>
          <a:xfrm>
            <a:off x="2929036" y="3066701"/>
            <a:ext cx="8883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>
                <a:latin typeface="+mj-lt"/>
              </a:rPr>
              <a:t>Hükümet</a:t>
            </a:r>
          </a:p>
        </p:txBody>
      </p:sp>
      <p:sp>
        <p:nvSpPr>
          <p:cNvPr id="70" name="Dikdörtgen 29">
            <a:extLst>
              <a:ext uri="{FF2B5EF4-FFF2-40B4-BE49-F238E27FC236}">
                <a16:creationId xmlns:a16="http://schemas.microsoft.com/office/drawing/2014/main" id="{2330466C-2CD4-CD4E-BBC5-70B6756C6022}"/>
              </a:ext>
            </a:extLst>
          </p:cNvPr>
          <p:cNvSpPr/>
          <p:nvPr/>
        </p:nvSpPr>
        <p:spPr>
          <a:xfrm>
            <a:off x="2271125" y="4253127"/>
            <a:ext cx="11737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200" dirty="0">
                <a:latin typeface="+mj-lt"/>
              </a:rPr>
              <a:t>Yargı</a:t>
            </a:r>
          </a:p>
        </p:txBody>
      </p:sp>
      <p:sp>
        <p:nvSpPr>
          <p:cNvPr id="71" name="Dikdörtgen 32">
            <a:extLst>
              <a:ext uri="{FF2B5EF4-FFF2-40B4-BE49-F238E27FC236}">
                <a16:creationId xmlns:a16="http://schemas.microsoft.com/office/drawing/2014/main" id="{1036B187-626D-1B46-BBFA-906CA036D4CA}"/>
              </a:ext>
            </a:extLst>
          </p:cNvPr>
          <p:cNvSpPr/>
          <p:nvPr/>
        </p:nvSpPr>
        <p:spPr>
          <a:xfrm>
            <a:off x="2664610" y="5381476"/>
            <a:ext cx="11563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>
                <a:latin typeface="+mj-lt"/>
              </a:rPr>
              <a:t>Üniversiteler</a:t>
            </a:r>
          </a:p>
        </p:txBody>
      </p:sp>
      <p:cxnSp>
        <p:nvCxnSpPr>
          <p:cNvPr id="72" name="58 Düz Bağlayıcı">
            <a:extLst>
              <a:ext uri="{FF2B5EF4-FFF2-40B4-BE49-F238E27FC236}">
                <a16:creationId xmlns:a16="http://schemas.microsoft.com/office/drawing/2014/main" id="{27A7CB90-158B-4243-B1F9-35D4D7AF9DEF}"/>
              </a:ext>
            </a:extLst>
          </p:cNvPr>
          <p:cNvCxnSpPr/>
          <p:nvPr/>
        </p:nvCxnSpPr>
        <p:spPr bwMode="auto">
          <a:xfrm>
            <a:off x="2244555" y="3917130"/>
            <a:ext cx="8460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87869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081400" y="1009436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tr-TR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Kurumlara Güven Derecesi-3   </a:t>
            </a:r>
          </a:p>
        </p:txBody>
      </p:sp>
      <p:sp>
        <p:nvSpPr>
          <p:cNvPr id="36" name="25 Metin kutusu">
            <a:extLst>
              <a:ext uri="{FF2B5EF4-FFF2-40B4-BE49-F238E27FC236}">
                <a16:creationId xmlns:a16="http://schemas.microsoft.com/office/drawing/2014/main" id="{EFE860B9-10FD-CC48-BA25-FDECC3DC230B}"/>
              </a:ext>
            </a:extLst>
          </p:cNvPr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Türkiye ve Sorunları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(8) </a:t>
            </a:r>
          </a:p>
        </p:txBody>
      </p:sp>
      <p:graphicFrame>
        <p:nvGraphicFramePr>
          <p:cNvPr id="35" name="31 Tablo">
            <a:extLst>
              <a:ext uri="{FF2B5EF4-FFF2-40B4-BE49-F238E27FC236}">
                <a16:creationId xmlns:a16="http://schemas.microsoft.com/office/drawing/2014/main" id="{B5100A57-EDE6-8B4F-A0F8-B7F6BED180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986244"/>
              </p:ext>
            </p:extLst>
          </p:nvPr>
        </p:nvGraphicFramePr>
        <p:xfrm>
          <a:off x="11037848" y="6517402"/>
          <a:ext cx="1054521" cy="232410"/>
        </p:xfrm>
        <a:graphic>
          <a:graphicData uri="http://schemas.openxmlformats.org/drawingml/2006/table">
            <a:tbl>
              <a:tblPr/>
              <a:tblGrid>
                <a:gridCol w="204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2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32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635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635">
                <a:tc vMerge="1"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7" name="Object 3">
            <a:extLst>
              <a:ext uri="{FF2B5EF4-FFF2-40B4-BE49-F238E27FC236}">
                <a16:creationId xmlns:a16="http://schemas.microsoft.com/office/drawing/2014/main" id="{3B20A47B-96F6-354A-92CD-7E91981025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60655"/>
              </p:ext>
            </p:extLst>
          </p:nvPr>
        </p:nvGraphicFramePr>
        <p:xfrm>
          <a:off x="827332" y="1848011"/>
          <a:ext cx="9538488" cy="5056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8" name="58 Düz Bağlayıcı">
            <a:extLst>
              <a:ext uri="{FF2B5EF4-FFF2-40B4-BE49-F238E27FC236}">
                <a16:creationId xmlns:a16="http://schemas.microsoft.com/office/drawing/2014/main" id="{D98B95B3-54FB-1448-8637-6E402505B46A}"/>
              </a:ext>
            </a:extLst>
          </p:cNvPr>
          <p:cNvCxnSpPr>
            <a:cxnSpLocks/>
          </p:cNvCxnSpPr>
          <p:nvPr/>
        </p:nvCxnSpPr>
        <p:spPr bwMode="auto">
          <a:xfrm>
            <a:off x="1224308" y="2597904"/>
            <a:ext cx="9593755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Line 14">
            <a:extLst>
              <a:ext uri="{FF2B5EF4-FFF2-40B4-BE49-F238E27FC236}">
                <a16:creationId xmlns:a16="http://schemas.microsoft.com/office/drawing/2014/main" id="{06749518-7E98-6E4D-BFD3-666A1C9DFB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42289" y="1885905"/>
            <a:ext cx="4121" cy="4678490"/>
          </a:xfrm>
          <a:prstGeom prst="line">
            <a:avLst/>
          </a:prstGeom>
          <a:noFill/>
          <a:ln w="12700">
            <a:solidFill>
              <a:srgbClr val="FF99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cxnSp>
        <p:nvCxnSpPr>
          <p:cNvPr id="40" name="19 Düz Bağlayıcı">
            <a:extLst>
              <a:ext uri="{FF2B5EF4-FFF2-40B4-BE49-F238E27FC236}">
                <a16:creationId xmlns:a16="http://schemas.microsoft.com/office/drawing/2014/main" id="{0BB6D593-FA62-974E-9D08-E2A33B88BFAB}"/>
              </a:ext>
            </a:extLst>
          </p:cNvPr>
          <p:cNvCxnSpPr>
            <a:cxnSpLocks/>
          </p:cNvCxnSpPr>
          <p:nvPr/>
        </p:nvCxnSpPr>
        <p:spPr>
          <a:xfrm>
            <a:off x="6212280" y="1860934"/>
            <a:ext cx="0" cy="4716384"/>
          </a:xfrm>
          <a:prstGeom prst="line">
            <a:avLst/>
          </a:prstGeom>
          <a:ln w="12700">
            <a:solidFill>
              <a:srgbClr val="3C8C9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15">
            <a:extLst>
              <a:ext uri="{FF2B5EF4-FFF2-40B4-BE49-F238E27FC236}">
                <a16:creationId xmlns:a16="http://schemas.microsoft.com/office/drawing/2014/main" id="{AF2038A3-EC3A-FF40-95D6-874310638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1284" y="1546820"/>
            <a:ext cx="108012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800" b="1" dirty="0">
                <a:solidFill>
                  <a:srgbClr val="FF9900"/>
                </a:solidFill>
                <a:latin typeface="Verdana" pitchFamily="34" charset="0"/>
              </a:rPr>
              <a:t>2017 Güven Düzeyi: %49,1</a:t>
            </a:r>
          </a:p>
        </p:txBody>
      </p:sp>
      <p:sp>
        <p:nvSpPr>
          <p:cNvPr id="42" name="Line 14">
            <a:extLst>
              <a:ext uri="{FF2B5EF4-FFF2-40B4-BE49-F238E27FC236}">
                <a16:creationId xmlns:a16="http://schemas.microsoft.com/office/drawing/2014/main" id="{75BAC5DB-3E5F-3B41-99F9-03B48FAD731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27303" y="1873857"/>
            <a:ext cx="21288" cy="4690538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cxnSp>
        <p:nvCxnSpPr>
          <p:cNvPr id="43" name="60 Düz Bağlayıcı">
            <a:extLst>
              <a:ext uri="{FF2B5EF4-FFF2-40B4-BE49-F238E27FC236}">
                <a16:creationId xmlns:a16="http://schemas.microsoft.com/office/drawing/2014/main" id="{4339F163-2C13-214F-8E31-41E3A08FF8B9}"/>
              </a:ext>
            </a:extLst>
          </p:cNvPr>
          <p:cNvCxnSpPr>
            <a:cxnSpLocks/>
          </p:cNvCxnSpPr>
          <p:nvPr/>
        </p:nvCxnSpPr>
        <p:spPr bwMode="auto">
          <a:xfrm>
            <a:off x="1224308" y="4540940"/>
            <a:ext cx="958352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60 Düz Bağlayıcı">
            <a:extLst>
              <a:ext uri="{FF2B5EF4-FFF2-40B4-BE49-F238E27FC236}">
                <a16:creationId xmlns:a16="http://schemas.microsoft.com/office/drawing/2014/main" id="{7EB1AAC8-447F-E349-B7DD-6B659B6E3F05}"/>
              </a:ext>
            </a:extLst>
          </p:cNvPr>
          <p:cNvCxnSpPr>
            <a:cxnSpLocks/>
          </p:cNvCxnSpPr>
          <p:nvPr/>
        </p:nvCxnSpPr>
        <p:spPr bwMode="auto">
          <a:xfrm>
            <a:off x="1224308" y="3753312"/>
            <a:ext cx="9593755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Text Box 15">
            <a:extLst>
              <a:ext uri="{FF2B5EF4-FFF2-40B4-BE49-F238E27FC236}">
                <a16:creationId xmlns:a16="http://schemas.microsoft.com/office/drawing/2014/main" id="{448B5822-79FB-044A-9844-6F748D954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0123" y="1541381"/>
            <a:ext cx="158417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tr-TR" sz="800" b="1" dirty="0">
                <a:solidFill>
                  <a:srgbClr val="FF0000"/>
                </a:solidFill>
                <a:latin typeface="Verdana" pitchFamily="34" charset="0"/>
              </a:rPr>
              <a:t>2018 Güven </a:t>
            </a:r>
          </a:p>
          <a:p>
            <a:pPr algn="ctr">
              <a:spcBef>
                <a:spcPts val="0"/>
              </a:spcBef>
            </a:pPr>
            <a:r>
              <a:rPr lang="tr-TR" sz="800" b="1" dirty="0">
                <a:solidFill>
                  <a:srgbClr val="FF0000"/>
                </a:solidFill>
                <a:latin typeface="Verdana" pitchFamily="34" charset="0"/>
              </a:rPr>
              <a:t>Düzeyi: %42,5</a:t>
            </a:r>
          </a:p>
        </p:txBody>
      </p:sp>
      <p:sp>
        <p:nvSpPr>
          <p:cNvPr id="46" name="Text Box 15">
            <a:extLst>
              <a:ext uri="{FF2B5EF4-FFF2-40B4-BE49-F238E27FC236}">
                <a16:creationId xmlns:a16="http://schemas.microsoft.com/office/drawing/2014/main" id="{EE301FC1-3DD4-C24D-AAF0-4E6FB1BEA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3237" y="1512655"/>
            <a:ext cx="158417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tr-TR" sz="800" b="1" dirty="0">
                <a:solidFill>
                  <a:srgbClr val="3C8C93"/>
                </a:solidFill>
                <a:latin typeface="Verdana" pitchFamily="34" charset="0"/>
              </a:rPr>
              <a:t>2016 Güven </a:t>
            </a:r>
          </a:p>
          <a:p>
            <a:pPr algn="ctr">
              <a:spcBef>
                <a:spcPts val="0"/>
              </a:spcBef>
            </a:pPr>
            <a:r>
              <a:rPr lang="tr-TR" sz="800" b="1" dirty="0">
                <a:solidFill>
                  <a:srgbClr val="3C8C93"/>
                </a:solidFill>
                <a:latin typeface="Verdana" pitchFamily="34" charset="0"/>
              </a:rPr>
              <a:t>Düzeyi: %34,7</a:t>
            </a:r>
          </a:p>
        </p:txBody>
      </p:sp>
      <p:graphicFrame>
        <p:nvGraphicFramePr>
          <p:cNvPr id="47" name="Tablo 9">
            <a:extLst>
              <a:ext uri="{FF2B5EF4-FFF2-40B4-BE49-F238E27FC236}">
                <a16:creationId xmlns:a16="http://schemas.microsoft.com/office/drawing/2014/main" id="{EB46065E-C505-5942-9DEB-37A2D00ADA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210721"/>
              </p:ext>
            </p:extLst>
          </p:nvPr>
        </p:nvGraphicFramePr>
        <p:xfrm>
          <a:off x="10208463" y="1864489"/>
          <a:ext cx="609600" cy="461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43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effectLst/>
                          <a:latin typeface="+mn-lt"/>
                        </a:rPr>
                        <a:t>38,7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3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effectLst/>
                          <a:latin typeface="+mn-lt"/>
                        </a:rPr>
                        <a:t>45,8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3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effectLst/>
                          <a:latin typeface="+mn-lt"/>
                        </a:rPr>
                        <a:t>38,4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3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effectLst/>
                          <a:latin typeface="+mn-lt"/>
                        </a:rPr>
                        <a:t>41,0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3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effectLst/>
                          <a:latin typeface="+mn-lt"/>
                        </a:rPr>
                        <a:t>26,2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3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effectLst/>
                          <a:latin typeface="+mn-lt"/>
                        </a:rPr>
                        <a:t>38,0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3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effectLst/>
                          <a:latin typeface="+mn-lt"/>
                        </a:rPr>
                        <a:t>41,5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3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effectLst/>
                          <a:latin typeface="+mn-lt"/>
                        </a:rPr>
                        <a:t>32,1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3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effectLst/>
                          <a:latin typeface="+mn-lt"/>
                        </a:rPr>
                        <a:t>37,3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3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effectLst/>
                          <a:latin typeface="+mn-lt"/>
                        </a:rPr>
                        <a:t>31,9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43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effectLst/>
                          <a:latin typeface="+mn-lt"/>
                        </a:rPr>
                        <a:t>35,0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43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effectLst/>
                          <a:latin typeface="+mn-lt"/>
                        </a:rPr>
                        <a:t>15,1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cxnSp>
        <p:nvCxnSpPr>
          <p:cNvPr id="48" name="60 Düz Bağlayıcı">
            <a:extLst>
              <a:ext uri="{FF2B5EF4-FFF2-40B4-BE49-F238E27FC236}">
                <a16:creationId xmlns:a16="http://schemas.microsoft.com/office/drawing/2014/main" id="{201D3100-760B-0B45-ACAA-F4DCD19E8E37}"/>
              </a:ext>
            </a:extLst>
          </p:cNvPr>
          <p:cNvCxnSpPr>
            <a:cxnSpLocks/>
          </p:cNvCxnSpPr>
          <p:nvPr/>
        </p:nvCxnSpPr>
        <p:spPr bwMode="auto">
          <a:xfrm>
            <a:off x="1259380" y="5309636"/>
            <a:ext cx="9548448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Dikdörtgen 25">
            <a:extLst>
              <a:ext uri="{FF2B5EF4-FFF2-40B4-BE49-F238E27FC236}">
                <a16:creationId xmlns:a16="http://schemas.microsoft.com/office/drawing/2014/main" id="{AF8FC64B-B1DA-1F4F-A7E8-533E58F2FCDB}"/>
              </a:ext>
            </a:extLst>
          </p:cNvPr>
          <p:cNvSpPr/>
          <p:nvPr/>
        </p:nvSpPr>
        <p:spPr>
          <a:xfrm>
            <a:off x="1523165" y="1964755"/>
            <a:ext cx="1270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200" dirty="0">
                <a:solidFill>
                  <a:srgbClr val="000000"/>
                </a:solidFill>
                <a:latin typeface="Verdana"/>
              </a:rPr>
              <a:t>Diyanet İşleri </a:t>
            </a:r>
          </a:p>
          <a:p>
            <a:pPr algn="ctr"/>
            <a:r>
              <a:rPr lang="tr-TR" sz="1200" dirty="0">
                <a:solidFill>
                  <a:srgbClr val="000000"/>
                </a:solidFill>
                <a:latin typeface="Verdana"/>
              </a:rPr>
              <a:t>Başkanlığı</a:t>
            </a:r>
          </a:p>
        </p:txBody>
      </p:sp>
      <p:sp>
        <p:nvSpPr>
          <p:cNvPr id="50" name="Dikdörtgen 28">
            <a:extLst>
              <a:ext uri="{FF2B5EF4-FFF2-40B4-BE49-F238E27FC236}">
                <a16:creationId xmlns:a16="http://schemas.microsoft.com/office/drawing/2014/main" id="{02BE8D29-CCCF-F941-9D48-88D3122111A1}"/>
              </a:ext>
            </a:extLst>
          </p:cNvPr>
          <p:cNvSpPr/>
          <p:nvPr/>
        </p:nvSpPr>
        <p:spPr>
          <a:xfrm>
            <a:off x="1670841" y="2838463"/>
            <a:ext cx="1117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200" dirty="0">
                <a:solidFill>
                  <a:srgbClr val="000000"/>
                </a:solidFill>
                <a:latin typeface="Verdana"/>
              </a:rPr>
              <a:t>Sivil Toplum</a:t>
            </a:r>
          </a:p>
          <a:p>
            <a:pPr algn="ctr"/>
            <a:r>
              <a:rPr lang="tr-TR" sz="1200" dirty="0">
                <a:solidFill>
                  <a:srgbClr val="000000"/>
                </a:solidFill>
                <a:latin typeface="Verdana"/>
              </a:rPr>
              <a:t>Kuruluşları</a:t>
            </a:r>
          </a:p>
        </p:txBody>
      </p:sp>
      <p:sp>
        <p:nvSpPr>
          <p:cNvPr id="51" name="Dikdörtgen 29">
            <a:extLst>
              <a:ext uri="{FF2B5EF4-FFF2-40B4-BE49-F238E27FC236}">
                <a16:creationId xmlns:a16="http://schemas.microsoft.com/office/drawing/2014/main" id="{D3BFE590-5DB7-CE46-94CB-CE01F0049096}"/>
              </a:ext>
            </a:extLst>
          </p:cNvPr>
          <p:cNvSpPr/>
          <p:nvPr/>
        </p:nvSpPr>
        <p:spPr>
          <a:xfrm>
            <a:off x="1483952" y="4050922"/>
            <a:ext cx="11737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200" dirty="0">
                <a:solidFill>
                  <a:srgbClr val="000000"/>
                </a:solidFill>
                <a:latin typeface="Verdana"/>
              </a:rPr>
              <a:t>ÖSYM</a:t>
            </a:r>
          </a:p>
        </p:txBody>
      </p:sp>
      <p:sp>
        <p:nvSpPr>
          <p:cNvPr id="53" name="Dikdörtgen 31">
            <a:extLst>
              <a:ext uri="{FF2B5EF4-FFF2-40B4-BE49-F238E27FC236}">
                <a16:creationId xmlns:a16="http://schemas.microsoft.com/office/drawing/2014/main" id="{40CA364A-0538-0D40-8462-57E631607F8B}"/>
              </a:ext>
            </a:extLst>
          </p:cNvPr>
          <p:cNvSpPr/>
          <p:nvPr/>
        </p:nvSpPr>
        <p:spPr>
          <a:xfrm>
            <a:off x="1273161" y="4745212"/>
            <a:ext cx="15953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>
                <a:solidFill>
                  <a:srgbClr val="000000"/>
                </a:solidFill>
                <a:latin typeface="Verdana"/>
              </a:rPr>
              <a:t>Muhalefet partileri</a:t>
            </a:r>
          </a:p>
        </p:txBody>
      </p:sp>
      <p:sp>
        <p:nvSpPr>
          <p:cNvPr id="54" name="Dikdörtgen 32">
            <a:extLst>
              <a:ext uri="{FF2B5EF4-FFF2-40B4-BE49-F238E27FC236}">
                <a16:creationId xmlns:a16="http://schemas.microsoft.com/office/drawing/2014/main" id="{6489A99B-51CF-1848-BD20-FEBEA4075763}"/>
              </a:ext>
            </a:extLst>
          </p:cNvPr>
          <p:cNvSpPr/>
          <p:nvPr/>
        </p:nvSpPr>
        <p:spPr>
          <a:xfrm>
            <a:off x="2035603" y="5309636"/>
            <a:ext cx="6833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>
                <a:solidFill>
                  <a:srgbClr val="000000"/>
                </a:solidFill>
                <a:latin typeface="Verdana"/>
              </a:rPr>
              <a:t>Medya</a:t>
            </a:r>
          </a:p>
        </p:txBody>
      </p:sp>
      <p:sp>
        <p:nvSpPr>
          <p:cNvPr id="55" name="38 Metin kutusu">
            <a:extLst>
              <a:ext uri="{FF2B5EF4-FFF2-40B4-BE49-F238E27FC236}">
                <a16:creationId xmlns:a16="http://schemas.microsoft.com/office/drawing/2014/main" id="{2038BB8E-10D1-7042-980B-B8CF60C91200}"/>
              </a:ext>
            </a:extLst>
          </p:cNvPr>
          <p:cNvSpPr txBox="1"/>
          <p:nvPr/>
        </p:nvSpPr>
        <p:spPr>
          <a:xfrm>
            <a:off x="79224" y="5799654"/>
            <a:ext cx="237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00" dirty="0">
                <a:latin typeface="+mj-lt"/>
              </a:rPr>
              <a:t>Sıralama 2018 yılı pozitif değerler toplamına göre verilmiştir.</a:t>
            </a:r>
          </a:p>
        </p:txBody>
      </p:sp>
      <p:sp>
        <p:nvSpPr>
          <p:cNvPr id="56" name="12 Metin kutusu">
            <a:extLst>
              <a:ext uri="{FF2B5EF4-FFF2-40B4-BE49-F238E27FC236}">
                <a16:creationId xmlns:a16="http://schemas.microsoft.com/office/drawing/2014/main" id="{C716A011-5528-6448-8D67-611D16FC093B}"/>
              </a:ext>
            </a:extLst>
          </p:cNvPr>
          <p:cNvSpPr txBox="1"/>
          <p:nvPr/>
        </p:nvSpPr>
        <p:spPr>
          <a:xfrm>
            <a:off x="9962346" y="1295887"/>
            <a:ext cx="107550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5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Pozitif Değerler Toplamı</a:t>
            </a:r>
          </a:p>
        </p:txBody>
      </p:sp>
      <p:pic>
        <p:nvPicPr>
          <p:cNvPr id="57" name="Picture 9" descr="beyaz logo küçük">
            <a:extLst>
              <a:ext uri="{FF2B5EF4-FFF2-40B4-BE49-F238E27FC236}">
                <a16:creationId xmlns:a16="http://schemas.microsoft.com/office/drawing/2014/main" id="{61FE876C-8B03-384D-95F8-C94DBA9DDB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1776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31 Tablo">
            <a:extLst>
              <a:ext uri="{FF2B5EF4-FFF2-40B4-BE49-F238E27FC236}">
                <a16:creationId xmlns:a16="http://schemas.microsoft.com/office/drawing/2014/main" id="{2EC20A62-3673-004D-9E85-F6F91109E6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695397"/>
              </p:ext>
            </p:extLst>
          </p:nvPr>
        </p:nvGraphicFramePr>
        <p:xfrm>
          <a:off x="11008255" y="6428657"/>
          <a:ext cx="771262" cy="262890"/>
        </p:xfrm>
        <a:graphic>
          <a:graphicData uri="http://schemas.openxmlformats.org/drawingml/2006/table">
            <a:tbl>
              <a:tblPr/>
              <a:tblGrid>
                <a:gridCol w="204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2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32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388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88">
                <a:tc vMerge="1"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16 Tablo">
            <a:extLst>
              <a:ext uri="{FF2B5EF4-FFF2-40B4-BE49-F238E27FC236}">
                <a16:creationId xmlns:a16="http://schemas.microsoft.com/office/drawing/2014/main" id="{219B8175-3416-2D4B-A64B-6CA71A2EC5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398055"/>
              </p:ext>
            </p:extLst>
          </p:nvPr>
        </p:nvGraphicFramePr>
        <p:xfrm>
          <a:off x="1549400" y="1505859"/>
          <a:ext cx="8722255" cy="5237843"/>
        </p:xfrm>
        <a:graphic>
          <a:graphicData uri="http://schemas.openxmlformats.org/drawingml/2006/table">
            <a:tbl>
              <a:tblPr/>
              <a:tblGrid>
                <a:gridCol w="2080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1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11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87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9218">
                <a:tc>
                  <a:txBody>
                    <a:bodyPr/>
                    <a:lstStyle/>
                    <a:p>
                      <a:pPr marL="72000" algn="ctr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Siyasi Parti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İlk  Beş Kurum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Pozitif Değerlerin Toplamı 2018(%)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Pozitif Değerlerin Toplamı 2017</a:t>
                      </a:r>
                    </a:p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545">
                <a:tc rowSpan="5">
                  <a:txBody>
                    <a:bodyPr/>
                    <a:lstStyle/>
                    <a:p>
                      <a:pPr marL="72000"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 Parti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Jandarma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73,1</a:t>
                      </a:r>
                    </a:p>
                  </a:txBody>
                  <a:tcPr marL="8958" marR="8958" marT="89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545">
                <a:tc vMerge="1"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Ordu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70,7</a:t>
                      </a:r>
                    </a:p>
                  </a:txBody>
                  <a:tcPr marL="8958" marR="8958" marT="8958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54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Polis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71,7</a:t>
                      </a:r>
                    </a:p>
                  </a:txBody>
                  <a:tcPr marL="8958" marR="8958" marT="8958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54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TBMM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77,4</a:t>
                      </a:r>
                    </a:p>
                  </a:txBody>
                  <a:tcPr marL="8958" marR="8958" marT="8958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154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Cumhurbaşkanlığı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80,7</a:t>
                      </a:r>
                    </a:p>
                  </a:txBody>
                  <a:tcPr marL="8958" marR="8958" marT="8958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1545">
                <a:tc rowSpan="5">
                  <a:txBody>
                    <a:bodyPr/>
                    <a:lstStyle/>
                    <a:p>
                      <a:pPr marL="72000"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Jandarma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51,6</a:t>
                      </a:r>
                    </a:p>
                  </a:txBody>
                  <a:tcPr marL="8958" marR="8958" marT="8958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154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Ordu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42,4</a:t>
                      </a:r>
                    </a:p>
                  </a:txBody>
                  <a:tcPr marL="8958" marR="8958" marT="8958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154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Polis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40,6</a:t>
                      </a:r>
                    </a:p>
                  </a:txBody>
                  <a:tcPr marL="8958" marR="8958" marT="8958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1545">
                <a:tc vMerge="1"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TBMM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35,0</a:t>
                      </a:r>
                    </a:p>
                  </a:txBody>
                  <a:tcPr marL="8958" marR="8958" marT="8958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154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Cumhurbaşkanlığı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17,5</a:t>
                      </a:r>
                    </a:p>
                  </a:txBody>
                  <a:tcPr marL="8958" marR="8958" marT="8958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1545">
                <a:tc rowSpan="5">
                  <a:txBody>
                    <a:bodyPr/>
                    <a:lstStyle/>
                    <a:p>
                      <a:pPr marL="72000"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MHP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Jandarma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63,2</a:t>
                      </a:r>
                    </a:p>
                  </a:txBody>
                  <a:tcPr marL="8958" marR="8958" marT="8958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1545">
                <a:tc vMerge="1"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Ordu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55,8</a:t>
                      </a:r>
                    </a:p>
                  </a:txBody>
                  <a:tcPr marL="8958" marR="8958" marT="8958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154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Polis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55,8</a:t>
                      </a:r>
                    </a:p>
                  </a:txBody>
                  <a:tcPr marL="8958" marR="8958" marT="8958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154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TBMM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54,7</a:t>
                      </a:r>
                    </a:p>
                  </a:txBody>
                  <a:tcPr marL="8958" marR="8958" marT="8958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154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Cumhurbaşkanlığı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47,4</a:t>
                      </a:r>
                    </a:p>
                  </a:txBody>
                  <a:tcPr marL="8958" marR="8958" marT="8958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1545">
                <a:tc rowSpan="5">
                  <a:txBody>
                    <a:bodyPr/>
                    <a:lstStyle/>
                    <a:p>
                      <a:pPr marL="72000"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Jandarma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19,0</a:t>
                      </a:r>
                    </a:p>
                  </a:txBody>
                  <a:tcPr marL="8958" marR="8958" marT="8958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154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Ordu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17,0</a:t>
                      </a:r>
                    </a:p>
                  </a:txBody>
                  <a:tcPr marL="8958" marR="8958" marT="8958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154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Polis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16,0</a:t>
                      </a:r>
                    </a:p>
                  </a:txBody>
                  <a:tcPr marL="8958" marR="8958" marT="8958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1545">
                <a:tc vMerge="1"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TBMM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21,0</a:t>
                      </a:r>
                    </a:p>
                  </a:txBody>
                  <a:tcPr marL="8958" marR="8958" marT="8958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154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Cumhurbaşkanlığı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12,0</a:t>
                      </a:r>
                    </a:p>
                  </a:txBody>
                  <a:tcPr marL="8958" marR="8958" marT="8958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1545">
                <a:tc rowSpan="5">
                  <a:txBody>
                    <a:bodyPr/>
                    <a:lstStyle/>
                    <a:p>
                      <a:pPr marL="72000"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İyi Parti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Jandarma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38,7</a:t>
                      </a:r>
                    </a:p>
                  </a:txBody>
                  <a:tcPr marL="8958" marR="8958" marT="8958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1545">
                <a:tc vMerge="1">
                  <a:txBody>
                    <a:bodyPr/>
                    <a:lstStyle/>
                    <a:p>
                      <a:pPr marL="72000"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Ordu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40,9</a:t>
                      </a:r>
                    </a:p>
                  </a:txBody>
                  <a:tcPr marL="8958" marR="8958" marT="8958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1545">
                <a:tc vMerge="1">
                  <a:txBody>
                    <a:bodyPr/>
                    <a:lstStyle/>
                    <a:p>
                      <a:pPr marL="72000"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Polis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36,6</a:t>
                      </a:r>
                    </a:p>
                  </a:txBody>
                  <a:tcPr marL="8958" marR="8958" marT="8958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1545">
                <a:tc vMerge="1">
                  <a:txBody>
                    <a:bodyPr/>
                    <a:lstStyle/>
                    <a:p>
                      <a:pPr marL="72000"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TBMM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25,8</a:t>
                      </a:r>
                    </a:p>
                  </a:txBody>
                  <a:tcPr marL="8958" marR="8958" marT="8958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154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Cumhurbaşkanlığı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15,1</a:t>
                      </a:r>
                    </a:p>
                  </a:txBody>
                  <a:tcPr marL="8958" marR="8958" marT="8958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33FA8CD-6961-BF4F-96C8-78443DA9D5E4}"/>
              </a:ext>
            </a:extLst>
          </p:cNvPr>
          <p:cNvSpPr/>
          <p:nvPr/>
        </p:nvSpPr>
        <p:spPr>
          <a:xfrm>
            <a:off x="406400" y="1025422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tr-TR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Partilere Göre Kurumlara Güven Derecesi</a:t>
            </a:r>
          </a:p>
        </p:txBody>
      </p:sp>
      <p:sp>
        <p:nvSpPr>
          <p:cNvPr id="5" name="25 Metin kutusu">
            <a:extLst>
              <a:ext uri="{FF2B5EF4-FFF2-40B4-BE49-F238E27FC236}">
                <a16:creationId xmlns:a16="http://schemas.microsoft.com/office/drawing/2014/main" id="{29BEA408-CED5-694B-933D-3D9C2470349E}"/>
              </a:ext>
            </a:extLst>
          </p:cNvPr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Türkiye ve Sorunları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(9) </a:t>
            </a:r>
          </a:p>
        </p:txBody>
      </p:sp>
      <p:pic>
        <p:nvPicPr>
          <p:cNvPr id="6" name="Picture 9" descr="beyaz logo küçük">
            <a:extLst>
              <a:ext uri="{FF2B5EF4-FFF2-40B4-BE49-F238E27FC236}">
                <a16:creationId xmlns:a16="http://schemas.microsoft.com/office/drawing/2014/main" id="{306CF729-159B-D44B-A24D-B99EC81C7B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82332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Metin kutusu"/>
          <p:cNvSpPr txBox="1"/>
          <p:nvPr/>
        </p:nvSpPr>
        <p:spPr>
          <a:xfrm>
            <a:off x="4025868" y="3135584"/>
            <a:ext cx="7704855" cy="819360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48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SİYASET</a:t>
            </a:r>
          </a:p>
        </p:txBody>
      </p:sp>
      <p:sp>
        <p:nvSpPr>
          <p:cNvPr id="8" name="Rectangle 7"/>
          <p:cNvSpPr/>
          <p:nvPr/>
        </p:nvSpPr>
        <p:spPr>
          <a:xfrm>
            <a:off x="5559135" y="6291747"/>
            <a:ext cx="18549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http://ctrs.khas.edu.tr</a:t>
            </a:r>
          </a:p>
        </p:txBody>
      </p:sp>
      <p:pic>
        <p:nvPicPr>
          <p:cNvPr id="9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943" y="6305376"/>
            <a:ext cx="253469" cy="307721"/>
          </a:xfrm>
          <a:prstGeom prst="rect">
            <a:avLst/>
          </a:prstGeom>
        </p:spPr>
      </p:pic>
      <p:pic>
        <p:nvPicPr>
          <p:cNvPr id="10" name="Resi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790" y="6254021"/>
            <a:ext cx="338905" cy="338905"/>
          </a:xfrm>
          <a:prstGeom prst="rect">
            <a:avLst/>
          </a:prstGeom>
        </p:spPr>
      </p:pic>
      <p:sp>
        <p:nvSpPr>
          <p:cNvPr id="11" name="Metin kutusu 15"/>
          <p:cNvSpPr txBox="1"/>
          <p:nvPr/>
        </p:nvSpPr>
        <p:spPr>
          <a:xfrm>
            <a:off x="1991185" y="6286418"/>
            <a:ext cx="2427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/centerforturkishstudies</a:t>
            </a:r>
          </a:p>
        </p:txBody>
      </p:sp>
      <p:pic>
        <p:nvPicPr>
          <p:cNvPr id="12" name="Resi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455" y="6239820"/>
            <a:ext cx="396063" cy="396063"/>
          </a:xfrm>
          <a:prstGeom prst="rect">
            <a:avLst/>
          </a:prstGeom>
        </p:spPr>
      </p:pic>
      <p:sp>
        <p:nvSpPr>
          <p:cNvPr id="13" name="Metin kutusu 13"/>
          <p:cNvSpPr txBox="1"/>
          <p:nvPr/>
        </p:nvSpPr>
        <p:spPr>
          <a:xfrm>
            <a:off x="9346042" y="6282639"/>
            <a:ext cx="1130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/ctrs_khas</a:t>
            </a:r>
            <a:endParaRPr lang="en-GB" sz="1400" dirty="0">
              <a:solidFill>
                <a:srgbClr val="0E5B9A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9" descr="beyaz logo küçük">
            <a:extLst>
              <a:ext uri="{FF2B5EF4-FFF2-40B4-BE49-F238E27FC236}">
                <a16:creationId xmlns:a16="http://schemas.microsoft.com/office/drawing/2014/main" id="{76451F83-8970-F24E-AE6B-912943984F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8083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080231" y="979187"/>
            <a:ext cx="1048247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lvl="0" algn="ctr"/>
            <a:r>
              <a:rPr lang="tr-TR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Partileri Başarılı Bulma Derecesi</a:t>
            </a:r>
            <a:endParaRPr lang="tr-TR" sz="2400" b="1" dirty="0">
              <a:solidFill>
                <a:srgbClr val="808080"/>
              </a:solidFill>
              <a:latin typeface="Arial" charset="0"/>
              <a:ea typeface="Arial" charset="0"/>
              <a:cs typeface="Arial" charset="0"/>
            </a:endParaRPr>
          </a:p>
          <a:p>
            <a:pPr lvl="0" algn="ctr"/>
            <a:r>
              <a:rPr lang="tr-TR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Genel olarak değerlendirdiğinizde, size sayacağım siyasi partileri ne kadar başarılı veya başarısız bulduğunuzu söyleyebilir misiniz? </a:t>
            </a:r>
          </a:p>
        </p:txBody>
      </p:sp>
      <p:sp>
        <p:nvSpPr>
          <p:cNvPr id="36" name="25 Metin kutusu"/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Siyaset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(1) </a:t>
            </a:r>
          </a:p>
        </p:txBody>
      </p:sp>
      <p:pic>
        <p:nvPicPr>
          <p:cNvPr id="47" name="Picture 9" descr="beyaz logo küçük">
            <a:extLst>
              <a:ext uri="{FF2B5EF4-FFF2-40B4-BE49-F238E27FC236}">
                <a16:creationId xmlns:a16="http://schemas.microsoft.com/office/drawing/2014/main" id="{38EEF802-81CC-D54D-9A0A-444ECEFE09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Object 3">
            <a:extLst>
              <a:ext uri="{FF2B5EF4-FFF2-40B4-BE49-F238E27FC236}">
                <a16:creationId xmlns:a16="http://schemas.microsoft.com/office/drawing/2014/main" id="{E2A52F95-4CE6-734B-A927-A2D964CFA5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153600"/>
              </p:ext>
            </p:extLst>
          </p:nvPr>
        </p:nvGraphicFramePr>
        <p:xfrm>
          <a:off x="1436076" y="2419419"/>
          <a:ext cx="8343549" cy="4487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12 Metin kutusu">
            <a:extLst>
              <a:ext uri="{FF2B5EF4-FFF2-40B4-BE49-F238E27FC236}">
                <a16:creationId xmlns:a16="http://schemas.microsoft.com/office/drawing/2014/main" id="{16C2C791-A935-364D-A0E5-CFFCA8D2A2FC}"/>
              </a:ext>
            </a:extLst>
          </p:cNvPr>
          <p:cNvSpPr txBox="1"/>
          <p:nvPr/>
        </p:nvSpPr>
        <p:spPr>
          <a:xfrm>
            <a:off x="9572684" y="1814839"/>
            <a:ext cx="805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" b="1" dirty="0">
                <a:solidFill>
                  <a:srgbClr val="000000"/>
                </a:solidFill>
                <a:latin typeface="Verdana"/>
              </a:rPr>
              <a:t>Pozitif Değerlerin Toplamı </a:t>
            </a:r>
          </a:p>
          <a:p>
            <a:pPr algn="ctr"/>
            <a:r>
              <a:rPr lang="tr-TR" sz="800" b="1" dirty="0">
                <a:solidFill>
                  <a:srgbClr val="000000"/>
                </a:solidFill>
                <a:latin typeface="Verdana"/>
              </a:rPr>
              <a:t>(%)</a:t>
            </a:r>
          </a:p>
        </p:txBody>
      </p:sp>
      <p:sp>
        <p:nvSpPr>
          <p:cNvPr id="25" name="Line 14">
            <a:extLst>
              <a:ext uri="{FF2B5EF4-FFF2-40B4-BE49-F238E27FC236}">
                <a16:creationId xmlns:a16="http://schemas.microsoft.com/office/drawing/2014/main" id="{0497C377-2B31-ED42-83D5-19B7605AFA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49009" y="2455875"/>
            <a:ext cx="0" cy="3888000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graphicFrame>
        <p:nvGraphicFramePr>
          <p:cNvPr id="26" name="Tablo 3">
            <a:extLst>
              <a:ext uri="{FF2B5EF4-FFF2-40B4-BE49-F238E27FC236}">
                <a16:creationId xmlns:a16="http://schemas.microsoft.com/office/drawing/2014/main" id="{AD82809B-93A1-1047-879E-1EE69814DC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273516"/>
              </p:ext>
            </p:extLst>
          </p:nvPr>
        </p:nvGraphicFramePr>
        <p:xfrm>
          <a:off x="9751554" y="2354891"/>
          <a:ext cx="447506" cy="39889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7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075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effectLst/>
                          <a:latin typeface="+mn-lt"/>
                        </a:rPr>
                        <a:t>35,9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22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effectLst/>
                          <a:latin typeface="+mn-lt"/>
                        </a:rPr>
                        <a:t>51,7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31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effectLst/>
                          <a:latin typeface="+mn-lt"/>
                        </a:rPr>
                        <a:t>21,2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41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effectLst/>
                          <a:latin typeface="+mn-lt"/>
                        </a:rPr>
                        <a:t>33,4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77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effectLst/>
                          <a:latin typeface="+mn-lt"/>
                        </a:rPr>
                        <a:t>18,1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00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effectLst/>
                          <a:latin typeface="+mn-lt"/>
                        </a:rPr>
                        <a:t>26,1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65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effectLst/>
                          <a:latin typeface="+mn-lt"/>
                        </a:rPr>
                        <a:t>9,2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65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effectLst/>
                          <a:latin typeface="+mn-lt"/>
                        </a:rPr>
                        <a:t>12,2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59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effectLst/>
                          <a:latin typeface="+mn-lt"/>
                        </a:rPr>
                        <a:t>10,6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59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effectLst/>
                          <a:latin typeface="+mn-lt"/>
                        </a:rPr>
                        <a:t>8,4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27" name="Düz Bağlayıcı 16">
            <a:extLst>
              <a:ext uri="{FF2B5EF4-FFF2-40B4-BE49-F238E27FC236}">
                <a16:creationId xmlns:a16="http://schemas.microsoft.com/office/drawing/2014/main" id="{B546652D-29DD-D748-9240-57A50B7B2DE8}"/>
              </a:ext>
            </a:extLst>
          </p:cNvPr>
          <p:cNvCxnSpPr>
            <a:cxnSpLocks/>
          </p:cNvCxnSpPr>
          <p:nvPr/>
        </p:nvCxnSpPr>
        <p:spPr bwMode="auto">
          <a:xfrm>
            <a:off x="1386988" y="4003595"/>
            <a:ext cx="9599551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Düz Bağlayıcı 17">
            <a:extLst>
              <a:ext uri="{FF2B5EF4-FFF2-40B4-BE49-F238E27FC236}">
                <a16:creationId xmlns:a16="http://schemas.microsoft.com/office/drawing/2014/main" id="{4DCDB496-E0C3-5442-BE08-96F466F5C8B0}"/>
              </a:ext>
            </a:extLst>
          </p:cNvPr>
          <p:cNvCxnSpPr>
            <a:cxnSpLocks/>
          </p:cNvCxnSpPr>
          <p:nvPr/>
        </p:nvCxnSpPr>
        <p:spPr bwMode="auto">
          <a:xfrm>
            <a:off x="1400512" y="4795683"/>
            <a:ext cx="9586027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0" name="27 Tablo">
            <a:extLst>
              <a:ext uri="{FF2B5EF4-FFF2-40B4-BE49-F238E27FC236}">
                <a16:creationId xmlns:a16="http://schemas.microsoft.com/office/drawing/2014/main" id="{C9C2FE5A-0427-3E4D-8E69-EEAAF638E0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390259"/>
              </p:ext>
            </p:extLst>
          </p:nvPr>
        </p:nvGraphicFramePr>
        <p:xfrm>
          <a:off x="10622336" y="6379859"/>
          <a:ext cx="940365" cy="332460"/>
        </p:xfrm>
        <a:graphic>
          <a:graphicData uri="http://schemas.openxmlformats.org/drawingml/2006/table">
            <a:tbl>
              <a:tblPr/>
              <a:tblGrid>
                <a:gridCol w="256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6230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230">
                <a:tc vMerge="1"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8" name="Text Box 15">
            <a:extLst>
              <a:ext uri="{FF2B5EF4-FFF2-40B4-BE49-F238E27FC236}">
                <a16:creationId xmlns:a16="http://schemas.microsoft.com/office/drawing/2014/main" id="{7B831215-D7D5-4B40-A050-038676276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7228" y="2071320"/>
            <a:ext cx="1603236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800" b="1" dirty="0">
                <a:solidFill>
                  <a:srgbClr val="FF0000"/>
                </a:solidFill>
                <a:latin typeface="Verdana" pitchFamily="34" charset="0"/>
              </a:rPr>
              <a:t>Mean </a:t>
            </a:r>
            <a:r>
              <a:rPr lang="tr-TR" sz="800" b="1" dirty="0" err="1">
                <a:solidFill>
                  <a:srgbClr val="FF0000"/>
                </a:solidFill>
                <a:latin typeface="Verdana" pitchFamily="34" charset="0"/>
              </a:rPr>
              <a:t>Line</a:t>
            </a:r>
            <a:r>
              <a:rPr lang="tr-TR" sz="800" b="1" dirty="0">
                <a:solidFill>
                  <a:srgbClr val="FF0000"/>
                </a:solidFill>
                <a:latin typeface="Verdana" pitchFamily="34" charset="0"/>
              </a:rPr>
              <a:t> 2018: %19,0</a:t>
            </a:r>
          </a:p>
        </p:txBody>
      </p:sp>
      <p:cxnSp>
        <p:nvCxnSpPr>
          <p:cNvPr id="49" name="Düz Bağlayıcı 26">
            <a:extLst>
              <a:ext uri="{FF2B5EF4-FFF2-40B4-BE49-F238E27FC236}">
                <a16:creationId xmlns:a16="http://schemas.microsoft.com/office/drawing/2014/main" id="{326DEB47-62E7-A342-ABCF-D02C27343415}"/>
              </a:ext>
            </a:extLst>
          </p:cNvPr>
          <p:cNvCxnSpPr>
            <a:cxnSpLocks/>
          </p:cNvCxnSpPr>
          <p:nvPr/>
        </p:nvCxnSpPr>
        <p:spPr bwMode="auto">
          <a:xfrm>
            <a:off x="1400512" y="5587771"/>
            <a:ext cx="9586027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Dikdörtgen 2">
            <a:extLst>
              <a:ext uri="{FF2B5EF4-FFF2-40B4-BE49-F238E27FC236}">
                <a16:creationId xmlns:a16="http://schemas.microsoft.com/office/drawing/2014/main" id="{EC158BCB-79E8-BF4C-9ACF-8D7A642FFC22}"/>
              </a:ext>
            </a:extLst>
          </p:cNvPr>
          <p:cNvSpPr/>
          <p:nvPr/>
        </p:nvSpPr>
        <p:spPr>
          <a:xfrm>
            <a:off x="1524931" y="2638594"/>
            <a:ext cx="8028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ctr"/>
            <a:r>
              <a:rPr lang="tr-TR" sz="1200" dirty="0">
                <a:latin typeface="+mj-lt"/>
              </a:rPr>
              <a:t>AK Parti</a:t>
            </a:r>
          </a:p>
        </p:txBody>
      </p:sp>
      <p:sp>
        <p:nvSpPr>
          <p:cNvPr id="51" name="Dikdörtgen 4">
            <a:extLst>
              <a:ext uri="{FF2B5EF4-FFF2-40B4-BE49-F238E27FC236}">
                <a16:creationId xmlns:a16="http://schemas.microsoft.com/office/drawing/2014/main" id="{380CD8B3-07F2-0241-B569-59395BC7A786}"/>
              </a:ext>
            </a:extLst>
          </p:cNvPr>
          <p:cNvSpPr/>
          <p:nvPr/>
        </p:nvSpPr>
        <p:spPr>
          <a:xfrm>
            <a:off x="1827321" y="3441766"/>
            <a:ext cx="5004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tr-TR" sz="1200" dirty="0">
                <a:latin typeface="+mj-lt"/>
              </a:rPr>
              <a:t>CHP</a:t>
            </a:r>
          </a:p>
        </p:txBody>
      </p:sp>
      <p:sp>
        <p:nvSpPr>
          <p:cNvPr id="52" name="Dikdörtgen 5">
            <a:extLst>
              <a:ext uri="{FF2B5EF4-FFF2-40B4-BE49-F238E27FC236}">
                <a16:creationId xmlns:a16="http://schemas.microsoft.com/office/drawing/2014/main" id="{5B3732A7-F165-BD45-91D6-C13D771B5519}"/>
              </a:ext>
            </a:extLst>
          </p:cNvPr>
          <p:cNvSpPr/>
          <p:nvPr/>
        </p:nvSpPr>
        <p:spPr>
          <a:xfrm>
            <a:off x="1804879" y="4222769"/>
            <a:ext cx="522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tr-TR" sz="1200" dirty="0">
                <a:solidFill>
                  <a:schemeClr val="dk1"/>
                </a:solidFill>
                <a:latin typeface="+mj-lt"/>
              </a:rPr>
              <a:t>MHP</a:t>
            </a:r>
            <a:endParaRPr lang="tr-TR" sz="1200" dirty="0">
              <a:latin typeface="+mj-lt"/>
            </a:endParaRPr>
          </a:p>
        </p:txBody>
      </p:sp>
      <p:sp>
        <p:nvSpPr>
          <p:cNvPr id="53" name="Dikdörtgen 6">
            <a:extLst>
              <a:ext uri="{FF2B5EF4-FFF2-40B4-BE49-F238E27FC236}">
                <a16:creationId xmlns:a16="http://schemas.microsoft.com/office/drawing/2014/main" id="{3B1689AF-535B-044F-9165-8056A7E1A910}"/>
              </a:ext>
            </a:extLst>
          </p:cNvPr>
          <p:cNvSpPr/>
          <p:nvPr/>
        </p:nvSpPr>
        <p:spPr>
          <a:xfrm>
            <a:off x="1548301" y="5014856"/>
            <a:ext cx="8124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ctr"/>
            <a:r>
              <a:rPr lang="tr-TR" sz="1200" dirty="0">
                <a:latin typeface="+mj-lt"/>
              </a:rPr>
              <a:t>İYİ Parti</a:t>
            </a:r>
          </a:p>
        </p:txBody>
      </p:sp>
      <p:sp>
        <p:nvSpPr>
          <p:cNvPr id="54" name="Dikdörtgen 7">
            <a:extLst>
              <a:ext uri="{FF2B5EF4-FFF2-40B4-BE49-F238E27FC236}">
                <a16:creationId xmlns:a16="http://schemas.microsoft.com/office/drawing/2014/main" id="{D375147D-2CC8-6B47-9CC3-0AEDA9828ACB}"/>
              </a:ext>
            </a:extLst>
          </p:cNvPr>
          <p:cNvSpPr/>
          <p:nvPr/>
        </p:nvSpPr>
        <p:spPr>
          <a:xfrm>
            <a:off x="1821710" y="5822904"/>
            <a:ext cx="5116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tr-TR" sz="1200" dirty="0">
                <a:latin typeface="+mj-lt"/>
              </a:rPr>
              <a:t>HDP</a:t>
            </a:r>
          </a:p>
        </p:txBody>
      </p:sp>
      <p:sp>
        <p:nvSpPr>
          <p:cNvPr id="55" name="Text Box 15">
            <a:extLst>
              <a:ext uri="{FF2B5EF4-FFF2-40B4-BE49-F238E27FC236}">
                <a16:creationId xmlns:a16="http://schemas.microsoft.com/office/drawing/2014/main" id="{1D580A38-05A3-9D48-907C-CB51B216C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8431" y="2218685"/>
            <a:ext cx="1603236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800" b="1" dirty="0">
                <a:latin typeface="Verdana" pitchFamily="34" charset="0"/>
              </a:rPr>
              <a:t>Mean </a:t>
            </a:r>
            <a:r>
              <a:rPr lang="tr-TR" sz="800" b="1" dirty="0" err="1">
                <a:latin typeface="Verdana" pitchFamily="34" charset="0"/>
              </a:rPr>
              <a:t>Line</a:t>
            </a:r>
            <a:r>
              <a:rPr lang="tr-TR" sz="800" b="1" dirty="0">
                <a:latin typeface="Verdana" pitchFamily="34" charset="0"/>
              </a:rPr>
              <a:t> 2017: %26,4</a:t>
            </a:r>
          </a:p>
        </p:txBody>
      </p:sp>
      <p:sp>
        <p:nvSpPr>
          <p:cNvPr id="56" name="Line 14">
            <a:extLst>
              <a:ext uri="{FF2B5EF4-FFF2-40B4-BE49-F238E27FC236}">
                <a16:creationId xmlns:a16="http://schemas.microsoft.com/office/drawing/2014/main" id="{8A0A51D1-C306-5D44-A556-227BDFF9A33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99356" y="2455875"/>
            <a:ext cx="0" cy="38880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cxnSp>
        <p:nvCxnSpPr>
          <p:cNvPr id="57" name="Düz Bağlayıcı 30">
            <a:extLst>
              <a:ext uri="{FF2B5EF4-FFF2-40B4-BE49-F238E27FC236}">
                <a16:creationId xmlns:a16="http://schemas.microsoft.com/office/drawing/2014/main" id="{831817A9-DD8B-CA47-BF07-FBF2811F15B2}"/>
              </a:ext>
            </a:extLst>
          </p:cNvPr>
          <p:cNvCxnSpPr>
            <a:cxnSpLocks/>
          </p:cNvCxnSpPr>
          <p:nvPr/>
        </p:nvCxnSpPr>
        <p:spPr bwMode="auto">
          <a:xfrm>
            <a:off x="1468680" y="3211507"/>
            <a:ext cx="9517859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12 Metin kutusu">
            <a:extLst>
              <a:ext uri="{FF2B5EF4-FFF2-40B4-BE49-F238E27FC236}">
                <a16:creationId xmlns:a16="http://schemas.microsoft.com/office/drawing/2014/main" id="{01692FF5-0337-104C-A7E8-D6A6FE681E20}"/>
              </a:ext>
            </a:extLst>
          </p:cNvPr>
          <p:cNvSpPr txBox="1"/>
          <p:nvPr/>
        </p:nvSpPr>
        <p:spPr>
          <a:xfrm>
            <a:off x="10350385" y="1814838"/>
            <a:ext cx="805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" b="1" dirty="0">
                <a:solidFill>
                  <a:srgbClr val="000000"/>
                </a:solidFill>
                <a:latin typeface="Verdana"/>
              </a:rPr>
              <a:t>Negatif Değerlerin Toplamı </a:t>
            </a:r>
          </a:p>
          <a:p>
            <a:pPr algn="ctr"/>
            <a:r>
              <a:rPr lang="tr-TR" sz="800" b="1" dirty="0">
                <a:solidFill>
                  <a:srgbClr val="000000"/>
                </a:solidFill>
                <a:latin typeface="Verdana"/>
              </a:rPr>
              <a:t>(%)</a:t>
            </a:r>
          </a:p>
        </p:txBody>
      </p:sp>
      <p:graphicFrame>
        <p:nvGraphicFramePr>
          <p:cNvPr id="59" name="Tablo 3">
            <a:extLst>
              <a:ext uri="{FF2B5EF4-FFF2-40B4-BE49-F238E27FC236}">
                <a16:creationId xmlns:a16="http://schemas.microsoft.com/office/drawing/2014/main" id="{FA70031E-5E95-3F43-A2F2-9B797B2AA4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624878"/>
              </p:ext>
            </p:extLst>
          </p:nvPr>
        </p:nvGraphicFramePr>
        <p:xfrm>
          <a:off x="10539033" y="2354891"/>
          <a:ext cx="447506" cy="39889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7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075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effectLst/>
                          <a:latin typeface="+mn-lt"/>
                        </a:rPr>
                        <a:t>41,9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22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effectLst/>
                          <a:latin typeface="+mn-lt"/>
                        </a:rPr>
                        <a:t>29,8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31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effectLst/>
                          <a:latin typeface="+mn-lt"/>
                        </a:rPr>
                        <a:t>48,5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41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effectLst/>
                          <a:latin typeface="+mn-lt"/>
                        </a:rPr>
                        <a:t>41,6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77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effectLst/>
                          <a:latin typeface="+mn-lt"/>
                        </a:rPr>
                        <a:t>47,1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00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effectLst/>
                          <a:latin typeface="+mn-lt"/>
                        </a:rPr>
                        <a:t>41,5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65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effectLst/>
                          <a:latin typeface="+mn-lt"/>
                        </a:rPr>
                        <a:t>73,2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65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effectLst/>
                          <a:latin typeface="+mn-lt"/>
                        </a:rPr>
                        <a:t>55,5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59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effectLst/>
                          <a:latin typeface="+mn-lt"/>
                        </a:rPr>
                        <a:t>66,7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59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effectLst/>
                          <a:latin typeface="+mn-lt"/>
                        </a:rPr>
                        <a:t>71,8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426C641-BA51-964E-A57A-F5081036E620}"/>
              </a:ext>
            </a:extLst>
          </p:cNvPr>
          <p:cNvCxnSpPr/>
          <p:nvPr/>
        </p:nvCxnSpPr>
        <p:spPr>
          <a:xfrm>
            <a:off x="10362921" y="1816806"/>
            <a:ext cx="0" cy="4529035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E6679F2-784E-5B4A-AA8E-F04A103C70D1}"/>
              </a:ext>
            </a:extLst>
          </p:cNvPr>
          <p:cNvCxnSpPr/>
          <p:nvPr/>
        </p:nvCxnSpPr>
        <p:spPr>
          <a:xfrm>
            <a:off x="9572684" y="2399613"/>
            <a:ext cx="1413855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084432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1123850"/>
            <a:ext cx="1219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tr-TR" sz="2400" b="1" dirty="0">
                <a:latin typeface="Arial" charset="0"/>
                <a:ea typeface="Arial" charset="0"/>
                <a:cs typeface="Arial" charset="0"/>
              </a:rPr>
              <a:t>Parti Seçmenlerinin Siyasi Partileri Değerlendirmesi</a:t>
            </a:r>
          </a:p>
        </p:txBody>
      </p:sp>
      <p:sp>
        <p:nvSpPr>
          <p:cNvPr id="26" name="25 Metin kutusu"/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Siyaset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(2) </a:t>
            </a:r>
          </a:p>
        </p:txBody>
      </p:sp>
      <p:pic>
        <p:nvPicPr>
          <p:cNvPr id="41" name="Picture 9" descr="beyaz logo küçük">
            <a:extLst>
              <a:ext uri="{FF2B5EF4-FFF2-40B4-BE49-F238E27FC236}">
                <a16:creationId xmlns:a16="http://schemas.microsoft.com/office/drawing/2014/main" id="{FC8EB909-483E-0F4B-8F5D-AFBB235EAF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2 Metin kutusu">
            <a:extLst>
              <a:ext uri="{FF2B5EF4-FFF2-40B4-BE49-F238E27FC236}">
                <a16:creationId xmlns:a16="http://schemas.microsoft.com/office/drawing/2014/main" id="{D57B7DAA-7FA0-384D-9762-EB29AE185DDA}"/>
              </a:ext>
            </a:extLst>
          </p:cNvPr>
          <p:cNvSpPr txBox="1"/>
          <p:nvPr/>
        </p:nvSpPr>
        <p:spPr>
          <a:xfrm>
            <a:off x="9845601" y="1544138"/>
            <a:ext cx="10337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Pozitif Değerler Toplamı (%)</a:t>
            </a:r>
          </a:p>
        </p:txBody>
      </p:sp>
      <p:graphicFrame>
        <p:nvGraphicFramePr>
          <p:cNvPr id="19" name="Object 3">
            <a:extLst>
              <a:ext uri="{FF2B5EF4-FFF2-40B4-BE49-F238E27FC236}">
                <a16:creationId xmlns:a16="http://schemas.microsoft.com/office/drawing/2014/main" id="{960F12A2-A018-2C40-B80A-030E544229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504572"/>
              </p:ext>
            </p:extLst>
          </p:nvPr>
        </p:nvGraphicFramePr>
        <p:xfrm>
          <a:off x="1924225" y="2056758"/>
          <a:ext cx="8343549" cy="4487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Line 14">
            <a:extLst>
              <a:ext uri="{FF2B5EF4-FFF2-40B4-BE49-F238E27FC236}">
                <a16:creationId xmlns:a16="http://schemas.microsoft.com/office/drawing/2014/main" id="{D696D5B8-021E-5B4E-9611-8465743DE3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26982" y="2095653"/>
            <a:ext cx="0" cy="4032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graphicFrame>
        <p:nvGraphicFramePr>
          <p:cNvPr id="21" name="27 Tablo">
            <a:extLst>
              <a:ext uri="{FF2B5EF4-FFF2-40B4-BE49-F238E27FC236}">
                <a16:creationId xmlns:a16="http://schemas.microsoft.com/office/drawing/2014/main" id="{F3B8D811-C0F1-EC4C-A283-8A3EEBC90C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970871"/>
              </p:ext>
            </p:extLst>
          </p:nvPr>
        </p:nvGraphicFramePr>
        <p:xfrm>
          <a:off x="159492" y="6143800"/>
          <a:ext cx="1944217" cy="437127"/>
        </p:xfrm>
        <a:graphic>
          <a:graphicData uri="http://schemas.openxmlformats.org/drawingml/2006/table">
            <a:tbl>
              <a:tblPr/>
              <a:tblGrid>
                <a:gridCol w="245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3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5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97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97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5709">
                <a:tc rowSpan="3"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</a:t>
                      </a:r>
                      <a:r>
                        <a:rPr lang="tr-TR" sz="7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Parti</a:t>
                      </a:r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MHP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70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709">
                <a:tc vMerge="1"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Tablo 3">
            <a:extLst>
              <a:ext uri="{FF2B5EF4-FFF2-40B4-BE49-F238E27FC236}">
                <a16:creationId xmlns:a16="http://schemas.microsoft.com/office/drawing/2014/main" id="{BB3FA999-9468-2142-BB8D-097EEB0B48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71463"/>
              </p:ext>
            </p:extLst>
          </p:nvPr>
        </p:nvGraphicFramePr>
        <p:xfrm>
          <a:off x="10225155" y="2064750"/>
          <a:ext cx="447506" cy="41257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7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51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effectLst/>
                          <a:latin typeface="+mn-lt"/>
                        </a:rPr>
                        <a:t>82,3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51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effectLst/>
                          <a:latin typeface="+mn-lt"/>
                        </a:rPr>
                        <a:t>88,0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51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effectLst/>
                          <a:latin typeface="+mn-lt"/>
                        </a:rPr>
                        <a:t>79,7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51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effectLst/>
                          <a:latin typeface="+mn-lt"/>
                        </a:rPr>
                        <a:t>75,7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51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effectLst/>
                          <a:latin typeface="+mn-lt"/>
                        </a:rPr>
                        <a:t>63,2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65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effectLst/>
                          <a:latin typeface="+mn-lt"/>
                        </a:rPr>
                        <a:t>51,7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300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effectLst/>
                          <a:latin typeface="+mn-lt"/>
                        </a:rPr>
                        <a:t>63,0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352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effectLst/>
                          <a:latin typeface="+mn-lt"/>
                        </a:rPr>
                        <a:t>75,0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3" name="Tablo 20">
            <a:extLst>
              <a:ext uri="{FF2B5EF4-FFF2-40B4-BE49-F238E27FC236}">
                <a16:creationId xmlns:a16="http://schemas.microsoft.com/office/drawing/2014/main" id="{973E3CB6-4FA0-3F4E-9DF3-F53CE683F1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206752"/>
              </p:ext>
            </p:extLst>
          </p:nvPr>
        </p:nvGraphicFramePr>
        <p:xfrm>
          <a:off x="1829506" y="2185509"/>
          <a:ext cx="792088" cy="40049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8120"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u="none" strike="noStrike" dirty="0">
                          <a:effectLst/>
                        </a:rPr>
                        <a:t>AK Parti</a:t>
                      </a:r>
                      <a:endParaRPr lang="tr-TR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u="none" strike="noStrike" dirty="0">
                          <a:effectLst/>
                        </a:rPr>
                        <a:t>CHP</a:t>
                      </a:r>
                      <a:endParaRPr lang="tr-TR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9377"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u="none" strike="noStrike" dirty="0">
                          <a:effectLst/>
                        </a:rPr>
                        <a:t>MHP</a:t>
                      </a:r>
                      <a:endParaRPr lang="tr-TR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9377"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u="none" strike="noStrike" dirty="0">
                          <a:effectLst/>
                        </a:rPr>
                        <a:t>HDP</a:t>
                      </a:r>
                      <a:endParaRPr lang="tr-TR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24" name="Düz Bağlayıcı 21">
            <a:extLst>
              <a:ext uri="{FF2B5EF4-FFF2-40B4-BE49-F238E27FC236}">
                <a16:creationId xmlns:a16="http://schemas.microsoft.com/office/drawing/2014/main" id="{E1E26B37-BB98-E249-9CBD-AAE1B438BB1E}"/>
              </a:ext>
            </a:extLst>
          </p:cNvPr>
          <p:cNvCxnSpPr>
            <a:cxnSpLocks/>
          </p:cNvCxnSpPr>
          <p:nvPr/>
        </p:nvCxnSpPr>
        <p:spPr bwMode="auto">
          <a:xfrm>
            <a:off x="1848549" y="3075887"/>
            <a:ext cx="9715266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Düz Bağlayıcı 22">
            <a:extLst>
              <a:ext uri="{FF2B5EF4-FFF2-40B4-BE49-F238E27FC236}">
                <a16:creationId xmlns:a16="http://schemas.microsoft.com/office/drawing/2014/main" id="{85212484-072C-C446-90FC-59C44F34261A}"/>
              </a:ext>
            </a:extLst>
          </p:cNvPr>
          <p:cNvCxnSpPr>
            <a:cxnSpLocks/>
            <a:endCxn id="44" idx="3"/>
          </p:cNvCxnSpPr>
          <p:nvPr/>
        </p:nvCxnSpPr>
        <p:spPr bwMode="auto">
          <a:xfrm>
            <a:off x="1881379" y="4108986"/>
            <a:ext cx="9522056" cy="18637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Düz Bağlayıcı 23">
            <a:extLst>
              <a:ext uri="{FF2B5EF4-FFF2-40B4-BE49-F238E27FC236}">
                <a16:creationId xmlns:a16="http://schemas.microsoft.com/office/drawing/2014/main" id="{A606E841-8DD4-0D40-BC22-DDDD5284C63C}"/>
              </a:ext>
            </a:extLst>
          </p:cNvPr>
          <p:cNvCxnSpPr>
            <a:cxnSpLocks/>
          </p:cNvCxnSpPr>
          <p:nvPr/>
        </p:nvCxnSpPr>
        <p:spPr bwMode="auto">
          <a:xfrm>
            <a:off x="1829506" y="5126393"/>
            <a:ext cx="9573929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 Box 15">
            <a:extLst>
              <a:ext uri="{FF2B5EF4-FFF2-40B4-BE49-F238E27FC236}">
                <a16:creationId xmlns:a16="http://schemas.microsoft.com/office/drawing/2014/main" id="{42529717-76F0-DF47-BAAF-A7427255B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1125" y="1736284"/>
            <a:ext cx="160323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800" b="1" dirty="0">
                <a:solidFill>
                  <a:schemeClr val="tx2"/>
                </a:solidFill>
                <a:latin typeface="Verdana" pitchFamily="34" charset="0"/>
              </a:rPr>
              <a:t>Mean </a:t>
            </a:r>
            <a:r>
              <a:rPr lang="tr-TR" sz="800" b="1" dirty="0" err="1">
                <a:solidFill>
                  <a:schemeClr val="tx2"/>
                </a:solidFill>
                <a:latin typeface="Verdana" pitchFamily="34" charset="0"/>
              </a:rPr>
              <a:t>Line</a:t>
            </a:r>
            <a:r>
              <a:rPr lang="tr-TR" sz="800" b="1" dirty="0">
                <a:solidFill>
                  <a:schemeClr val="tx2"/>
                </a:solidFill>
                <a:latin typeface="Verdana" pitchFamily="34" charset="0"/>
              </a:rPr>
              <a:t> 2017: %72,6</a:t>
            </a:r>
          </a:p>
          <a:p>
            <a:pPr algn="ctr">
              <a:spcBef>
                <a:spcPct val="50000"/>
              </a:spcBef>
            </a:pPr>
            <a:endParaRPr lang="tr-TR" sz="800" b="1" dirty="0">
              <a:latin typeface="Verdana" pitchFamily="34" charset="0"/>
            </a:endParaRPr>
          </a:p>
        </p:txBody>
      </p:sp>
      <p:sp>
        <p:nvSpPr>
          <p:cNvPr id="31" name="Text Box 15">
            <a:extLst>
              <a:ext uri="{FF2B5EF4-FFF2-40B4-BE49-F238E27FC236}">
                <a16:creationId xmlns:a16="http://schemas.microsoft.com/office/drawing/2014/main" id="{2BC1F908-0A29-634E-9178-2FAD061E8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6661" y="1877903"/>
            <a:ext cx="1603236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800" b="1" dirty="0">
                <a:solidFill>
                  <a:srgbClr val="FF0000"/>
                </a:solidFill>
                <a:latin typeface="Verdana" pitchFamily="34" charset="0"/>
              </a:rPr>
              <a:t>Mean </a:t>
            </a:r>
            <a:r>
              <a:rPr lang="tr-TR" sz="800" b="1" dirty="0" err="1">
                <a:solidFill>
                  <a:srgbClr val="FF0000"/>
                </a:solidFill>
                <a:latin typeface="Verdana" pitchFamily="34" charset="0"/>
              </a:rPr>
              <a:t>Line</a:t>
            </a:r>
            <a:r>
              <a:rPr lang="tr-TR" sz="800" b="1" dirty="0">
                <a:solidFill>
                  <a:srgbClr val="FF0000"/>
                </a:solidFill>
                <a:latin typeface="Verdana" pitchFamily="34" charset="0"/>
              </a:rPr>
              <a:t> 2018: %72,1</a:t>
            </a:r>
          </a:p>
        </p:txBody>
      </p:sp>
      <p:sp>
        <p:nvSpPr>
          <p:cNvPr id="42" name="Line 14">
            <a:extLst>
              <a:ext uri="{FF2B5EF4-FFF2-40B4-BE49-F238E27FC236}">
                <a16:creationId xmlns:a16="http://schemas.microsoft.com/office/drawing/2014/main" id="{B23CFA3F-DE6E-844F-9F80-78F153DE52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39833" y="2095653"/>
            <a:ext cx="0" cy="403200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43" name="12 Metin kutusu">
            <a:extLst>
              <a:ext uri="{FF2B5EF4-FFF2-40B4-BE49-F238E27FC236}">
                <a16:creationId xmlns:a16="http://schemas.microsoft.com/office/drawing/2014/main" id="{466B72F5-9C24-1D4E-BD50-3B72896AE8AE}"/>
              </a:ext>
            </a:extLst>
          </p:cNvPr>
          <p:cNvSpPr txBox="1"/>
          <p:nvPr/>
        </p:nvSpPr>
        <p:spPr>
          <a:xfrm>
            <a:off x="10665379" y="1540220"/>
            <a:ext cx="10337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Negatif Değerler Toplamı (%)</a:t>
            </a:r>
          </a:p>
        </p:txBody>
      </p:sp>
      <p:graphicFrame>
        <p:nvGraphicFramePr>
          <p:cNvPr id="44" name="Tablo 3">
            <a:extLst>
              <a:ext uri="{FF2B5EF4-FFF2-40B4-BE49-F238E27FC236}">
                <a16:creationId xmlns:a16="http://schemas.microsoft.com/office/drawing/2014/main" id="{8BF7DFE5-9B15-BF45-A79F-8FB4FDB70B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012185"/>
              </p:ext>
            </p:extLst>
          </p:nvPr>
        </p:nvGraphicFramePr>
        <p:xfrm>
          <a:off x="10955929" y="2064750"/>
          <a:ext cx="447506" cy="41257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7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51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effectLst/>
                          <a:latin typeface="+mn-lt"/>
                        </a:rPr>
                        <a:t>7,0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51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effectLst/>
                          <a:latin typeface="+mn-lt"/>
                        </a:rPr>
                        <a:t>2,1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51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effectLst/>
                          <a:latin typeface="+mn-lt"/>
                        </a:rPr>
                        <a:t>6,4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51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effectLst/>
                          <a:latin typeface="+mn-lt"/>
                        </a:rPr>
                        <a:t>3,3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51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effectLst/>
                          <a:latin typeface="+mn-lt"/>
                        </a:rPr>
                        <a:t>10,5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65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effectLst/>
                          <a:latin typeface="+mn-lt"/>
                        </a:rPr>
                        <a:t>15,9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300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effectLst/>
                          <a:latin typeface="+mn-lt"/>
                        </a:rPr>
                        <a:t>7,0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352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effectLst/>
                          <a:latin typeface="+mn-lt"/>
                        </a:rPr>
                        <a:t>5,6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C54EB39-0431-EB4A-BEE7-3D4D56C85BE8}"/>
              </a:ext>
            </a:extLst>
          </p:cNvPr>
          <p:cNvCxnSpPr/>
          <p:nvPr/>
        </p:nvCxnSpPr>
        <p:spPr>
          <a:xfrm>
            <a:off x="10779817" y="1512314"/>
            <a:ext cx="0" cy="4529035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E0C7A38-A69C-644D-AB68-20347DB91E1F}"/>
              </a:ext>
            </a:extLst>
          </p:cNvPr>
          <p:cNvCxnSpPr>
            <a:cxnSpLocks/>
          </p:cNvCxnSpPr>
          <p:nvPr/>
        </p:nvCxnSpPr>
        <p:spPr>
          <a:xfrm flipV="1">
            <a:off x="9989580" y="2093347"/>
            <a:ext cx="1574235" cy="1774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36698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etin kutusu">
            <a:extLst>
              <a:ext uri="{FF2B5EF4-FFF2-40B4-BE49-F238E27FC236}">
                <a16:creationId xmlns:a16="http://schemas.microsoft.com/office/drawing/2014/main" id="{A4D18E97-9E36-E84D-938F-E664BD7C3148}"/>
              </a:ext>
            </a:extLst>
          </p:cNvPr>
          <p:cNvSpPr txBox="1"/>
          <p:nvPr/>
        </p:nvSpPr>
        <p:spPr>
          <a:xfrm>
            <a:off x="0" y="122355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Parti Seçmenlerine Göre Partileri Başarılı Bulma Derecesi</a:t>
            </a:r>
          </a:p>
        </p:txBody>
      </p:sp>
      <p:graphicFrame>
        <p:nvGraphicFramePr>
          <p:cNvPr id="4" name="16 Tablo">
            <a:extLst>
              <a:ext uri="{FF2B5EF4-FFF2-40B4-BE49-F238E27FC236}">
                <a16:creationId xmlns:a16="http://schemas.microsoft.com/office/drawing/2014/main" id="{919B59E8-EFA7-C244-BA53-AB62E8DC3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733763"/>
              </p:ext>
            </p:extLst>
          </p:nvPr>
        </p:nvGraphicFramePr>
        <p:xfrm>
          <a:off x="1704008" y="1716080"/>
          <a:ext cx="9322906" cy="4913320"/>
        </p:xfrm>
        <a:graphic>
          <a:graphicData uri="http://schemas.openxmlformats.org/drawingml/2006/table">
            <a:tbl>
              <a:tblPr/>
              <a:tblGrid>
                <a:gridCol w="2042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2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66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411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4195">
                <a:tc>
                  <a:txBody>
                    <a:bodyPr/>
                    <a:lstStyle/>
                    <a:p>
                      <a:pPr marL="72000" algn="ctr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Siyasi Parti’ye Oy Verenler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Siyasi Partiler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Pozitif Değerler Toplamı</a:t>
                      </a:r>
                      <a:r>
                        <a:rPr lang="tr-TR" sz="1100" b="1" i="0" u="none" strike="noStrik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Pozitif Değerler Toplamı</a:t>
                      </a:r>
                      <a:r>
                        <a:rPr lang="tr-TR" sz="1100" b="1" i="0" u="none" strike="noStrik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958">
                <a:tc rowSpan="5">
                  <a:txBody>
                    <a:bodyPr/>
                    <a:lstStyle/>
                    <a:p>
                      <a:pPr marL="72000"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 Parti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</a:t>
                      </a:r>
                      <a:r>
                        <a:rPr lang="tr-TR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Parti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958">
                <a:tc vMerge="1"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95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MHP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695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6958">
                <a:tc vMerge="1"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İyi Parti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958">
                <a:tc rowSpan="5">
                  <a:txBody>
                    <a:bodyPr/>
                    <a:lstStyle/>
                    <a:p>
                      <a:pPr marL="72000"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</a:t>
                      </a:r>
                      <a:r>
                        <a:rPr lang="tr-TR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Parti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695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695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MHP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6958">
                <a:tc vMerge="1"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695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İyi Parti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6958">
                <a:tc rowSpan="5">
                  <a:txBody>
                    <a:bodyPr/>
                    <a:lstStyle/>
                    <a:p>
                      <a:pPr marL="72000"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MHP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</a:t>
                      </a:r>
                      <a:r>
                        <a:rPr lang="tr-TR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Parti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6958">
                <a:tc vMerge="1"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695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MHP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695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695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İyi Parti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6958">
                <a:tc rowSpan="5">
                  <a:txBody>
                    <a:bodyPr/>
                    <a:lstStyle/>
                    <a:p>
                      <a:pPr marL="72000"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İyi Parti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</a:t>
                      </a:r>
                      <a:r>
                        <a:rPr lang="tr-TR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Parti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695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695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MHP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6958">
                <a:tc vMerge="1"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695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İyi Parti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6958">
                <a:tc rowSpan="5">
                  <a:txBody>
                    <a:bodyPr/>
                    <a:lstStyle/>
                    <a:p>
                      <a:pPr marL="72000"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</a:t>
                      </a:r>
                      <a:r>
                        <a:rPr lang="tr-TR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Parti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6958">
                <a:tc vMerge="1">
                  <a:txBody>
                    <a:bodyPr/>
                    <a:lstStyle/>
                    <a:p>
                      <a:pPr marL="72000"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6958">
                <a:tc vMerge="1">
                  <a:txBody>
                    <a:bodyPr/>
                    <a:lstStyle/>
                    <a:p>
                      <a:pPr marL="72000"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MHP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6958">
                <a:tc vMerge="1">
                  <a:txBody>
                    <a:bodyPr/>
                    <a:lstStyle/>
                    <a:p>
                      <a:pPr marL="72000"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6958">
                <a:tc vMerge="1">
                  <a:txBody>
                    <a:bodyPr/>
                    <a:lstStyle/>
                    <a:p>
                      <a:pPr marL="72000"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İyi Parti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pic>
        <p:nvPicPr>
          <p:cNvPr id="5" name="Picture 9" descr="beyaz logo küçük">
            <a:extLst>
              <a:ext uri="{FF2B5EF4-FFF2-40B4-BE49-F238E27FC236}">
                <a16:creationId xmlns:a16="http://schemas.microsoft.com/office/drawing/2014/main" id="{8931B65A-6F48-8E41-97CB-D50F496835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25 Metin kutusu">
            <a:extLst>
              <a:ext uri="{FF2B5EF4-FFF2-40B4-BE49-F238E27FC236}">
                <a16:creationId xmlns:a16="http://schemas.microsoft.com/office/drawing/2014/main" id="{DF56581F-9F6E-9445-A032-77BD19B5048B}"/>
              </a:ext>
            </a:extLst>
          </p:cNvPr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Siyaset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(3) </a:t>
            </a:r>
          </a:p>
        </p:txBody>
      </p:sp>
    </p:spTree>
    <p:extLst>
      <p:ext uri="{BB962C8B-B14F-4D97-AF65-F5344CB8AC3E}">
        <p14:creationId xmlns:p14="http://schemas.microsoft.com/office/powerpoint/2010/main" val="3466789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1942120" y="1138047"/>
            <a:ext cx="856895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tr-TR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Siyasi Parti Liderlerini Başarılı Bulma Derecesi</a:t>
            </a:r>
            <a:endParaRPr lang="tr-TR" sz="2400" b="1" dirty="0">
              <a:solidFill>
                <a:srgbClr val="808080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tr-TR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Genel olarak değerlendirdiğinizde, size sayacağım siyasi parti liderlerini ne kadar başarılı veya başarısız bulduğunuzu söyleyebilir misiniz? </a:t>
            </a:r>
          </a:p>
        </p:txBody>
      </p:sp>
      <p:sp>
        <p:nvSpPr>
          <p:cNvPr id="22" name="12 Metin kutusu"/>
          <p:cNvSpPr txBox="1"/>
          <p:nvPr/>
        </p:nvSpPr>
        <p:spPr>
          <a:xfrm>
            <a:off x="9750949" y="1829094"/>
            <a:ext cx="105096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5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Pozitif Değerler Toplamı (%)</a:t>
            </a:r>
          </a:p>
        </p:txBody>
      </p:sp>
      <p:sp>
        <p:nvSpPr>
          <p:cNvPr id="34" name="25 Metin kutusu"/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Siyaset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(4) </a:t>
            </a:r>
          </a:p>
        </p:txBody>
      </p:sp>
      <p:graphicFrame>
        <p:nvGraphicFramePr>
          <p:cNvPr id="27" name="Tablo 3">
            <a:extLst>
              <a:ext uri="{FF2B5EF4-FFF2-40B4-BE49-F238E27FC236}">
                <a16:creationId xmlns:a16="http://schemas.microsoft.com/office/drawing/2014/main" id="{E37BA63F-403F-4C43-B498-D8E1D4ED2D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215038"/>
              </p:ext>
            </p:extLst>
          </p:nvPr>
        </p:nvGraphicFramePr>
        <p:xfrm>
          <a:off x="10041790" y="2439569"/>
          <a:ext cx="469282" cy="39886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23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effectLst/>
                          <a:latin typeface="+mn-lt"/>
                        </a:rPr>
                        <a:t>38,9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3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effectLst/>
                          <a:latin typeface="+mn-lt"/>
                        </a:rPr>
                        <a:t>56,4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3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effectLst/>
                          <a:latin typeface="+mn-lt"/>
                        </a:rPr>
                        <a:t>20,6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52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effectLst/>
                          <a:latin typeface="+mn-lt"/>
                        </a:rPr>
                        <a:t>34,8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3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effectLst/>
                          <a:latin typeface="+mn-lt"/>
                        </a:rPr>
                        <a:t>20,9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3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effectLst/>
                          <a:latin typeface="+mn-lt"/>
                        </a:rPr>
                        <a:t>31,5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3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effectLst/>
                          <a:latin typeface="+mn-lt"/>
                        </a:rPr>
                        <a:t>12,8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3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effectLst/>
                          <a:latin typeface="+mn-lt"/>
                        </a:rPr>
                        <a:t>15,4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3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effectLst/>
                          <a:latin typeface="+mn-lt"/>
                        </a:rPr>
                        <a:t>9,7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3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effectLst/>
                          <a:latin typeface="+mn-lt"/>
                        </a:rPr>
                        <a:t>10,6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9" name="Object 3">
            <a:extLst>
              <a:ext uri="{FF2B5EF4-FFF2-40B4-BE49-F238E27FC236}">
                <a16:creationId xmlns:a16="http://schemas.microsoft.com/office/drawing/2014/main" id="{F898F732-6D54-8040-8245-1575E68DE4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637023"/>
              </p:ext>
            </p:extLst>
          </p:nvPr>
        </p:nvGraphicFramePr>
        <p:xfrm>
          <a:off x="1681232" y="2442161"/>
          <a:ext cx="8343549" cy="4335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5" name="27 Tablo">
            <a:extLst>
              <a:ext uri="{FF2B5EF4-FFF2-40B4-BE49-F238E27FC236}">
                <a16:creationId xmlns:a16="http://schemas.microsoft.com/office/drawing/2014/main" id="{4E406A47-78EE-D54A-949D-51E4754413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526849"/>
              </p:ext>
            </p:extLst>
          </p:nvPr>
        </p:nvGraphicFramePr>
        <p:xfrm>
          <a:off x="110686" y="6545471"/>
          <a:ext cx="1155736" cy="232410"/>
        </p:xfrm>
        <a:graphic>
          <a:graphicData uri="http://schemas.openxmlformats.org/drawingml/2006/table">
            <a:tbl>
              <a:tblPr/>
              <a:tblGrid>
                <a:gridCol w="315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952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52">
                <a:tc vMerge="1"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36" name="Düz Bağlayıcı 17">
            <a:extLst>
              <a:ext uri="{FF2B5EF4-FFF2-40B4-BE49-F238E27FC236}">
                <a16:creationId xmlns:a16="http://schemas.microsoft.com/office/drawing/2014/main" id="{FD5D7608-F9F1-BE4B-ADBD-BD4FB78CDF6A}"/>
              </a:ext>
            </a:extLst>
          </p:cNvPr>
          <p:cNvCxnSpPr/>
          <p:nvPr/>
        </p:nvCxnSpPr>
        <p:spPr bwMode="auto">
          <a:xfrm>
            <a:off x="1738892" y="3193069"/>
            <a:ext cx="8784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Düz Bağlayıcı 18">
            <a:extLst>
              <a:ext uri="{FF2B5EF4-FFF2-40B4-BE49-F238E27FC236}">
                <a16:creationId xmlns:a16="http://schemas.microsoft.com/office/drawing/2014/main" id="{C483FB7E-7230-F348-8585-A8E767515864}"/>
              </a:ext>
            </a:extLst>
          </p:cNvPr>
          <p:cNvCxnSpPr/>
          <p:nvPr/>
        </p:nvCxnSpPr>
        <p:spPr bwMode="auto">
          <a:xfrm>
            <a:off x="1704152" y="4057165"/>
            <a:ext cx="8784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Düz Bağlayıcı 22">
            <a:extLst>
              <a:ext uri="{FF2B5EF4-FFF2-40B4-BE49-F238E27FC236}">
                <a16:creationId xmlns:a16="http://schemas.microsoft.com/office/drawing/2014/main" id="{D7CF620F-21BE-394A-949F-D42F01A057A2}"/>
              </a:ext>
            </a:extLst>
          </p:cNvPr>
          <p:cNvCxnSpPr/>
          <p:nvPr/>
        </p:nvCxnSpPr>
        <p:spPr bwMode="auto">
          <a:xfrm>
            <a:off x="1738892" y="4849253"/>
            <a:ext cx="8784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Düz Bağlayıcı 30">
            <a:extLst>
              <a:ext uri="{FF2B5EF4-FFF2-40B4-BE49-F238E27FC236}">
                <a16:creationId xmlns:a16="http://schemas.microsoft.com/office/drawing/2014/main" id="{322BAFEC-4018-3F45-A6A3-DC638E3A2997}"/>
              </a:ext>
            </a:extLst>
          </p:cNvPr>
          <p:cNvCxnSpPr/>
          <p:nvPr/>
        </p:nvCxnSpPr>
        <p:spPr bwMode="auto">
          <a:xfrm>
            <a:off x="1705128" y="5641341"/>
            <a:ext cx="8784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Text Box 15">
            <a:extLst>
              <a:ext uri="{FF2B5EF4-FFF2-40B4-BE49-F238E27FC236}">
                <a16:creationId xmlns:a16="http://schemas.microsoft.com/office/drawing/2014/main" id="{05F9185E-3017-4648-9FF8-BEF3BB4F7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7772" y="2091721"/>
            <a:ext cx="1644932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800" b="1" dirty="0">
                <a:latin typeface="Verdana" pitchFamily="34" charset="0"/>
              </a:rPr>
              <a:t>Mean </a:t>
            </a:r>
            <a:r>
              <a:rPr lang="tr-TR" sz="800" b="1" dirty="0" err="1">
                <a:latin typeface="Verdana" pitchFamily="34" charset="0"/>
              </a:rPr>
              <a:t>Line</a:t>
            </a:r>
            <a:r>
              <a:rPr lang="tr-TR" sz="800" b="1" dirty="0">
                <a:latin typeface="Verdana" pitchFamily="34" charset="0"/>
              </a:rPr>
              <a:t> 2017: %32,4</a:t>
            </a:r>
          </a:p>
        </p:txBody>
      </p:sp>
      <p:sp>
        <p:nvSpPr>
          <p:cNvPr id="41" name="Line 14">
            <a:extLst>
              <a:ext uri="{FF2B5EF4-FFF2-40B4-BE49-F238E27FC236}">
                <a16:creationId xmlns:a16="http://schemas.microsoft.com/office/drawing/2014/main" id="{FB9408C8-528D-D54B-81F6-128DF79FEAD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25182" y="2473421"/>
            <a:ext cx="0" cy="38880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42" name="Dikdörtgen 3">
            <a:extLst>
              <a:ext uri="{FF2B5EF4-FFF2-40B4-BE49-F238E27FC236}">
                <a16:creationId xmlns:a16="http://schemas.microsoft.com/office/drawing/2014/main" id="{C62A8505-FD62-6A42-B14A-205DA981476E}"/>
              </a:ext>
            </a:extLst>
          </p:cNvPr>
          <p:cNvSpPr/>
          <p:nvPr/>
        </p:nvSpPr>
        <p:spPr>
          <a:xfrm>
            <a:off x="1686839" y="2680384"/>
            <a:ext cx="142859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100" dirty="0">
                <a:latin typeface="+mj-lt"/>
              </a:rPr>
              <a:t>Recep Tayyip Erdoğan</a:t>
            </a:r>
          </a:p>
        </p:txBody>
      </p:sp>
      <p:sp>
        <p:nvSpPr>
          <p:cNvPr id="43" name="Dikdörtgen 6">
            <a:extLst>
              <a:ext uri="{FF2B5EF4-FFF2-40B4-BE49-F238E27FC236}">
                <a16:creationId xmlns:a16="http://schemas.microsoft.com/office/drawing/2014/main" id="{33EB5F9E-D7E5-8941-9B73-9735A2D1664B}"/>
              </a:ext>
            </a:extLst>
          </p:cNvPr>
          <p:cNvSpPr/>
          <p:nvPr/>
        </p:nvSpPr>
        <p:spPr>
          <a:xfrm>
            <a:off x="1858855" y="3481101"/>
            <a:ext cx="121700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100" dirty="0">
                <a:latin typeface="+mj-lt"/>
              </a:rPr>
              <a:t>Kemal </a:t>
            </a:r>
            <a:r>
              <a:rPr lang="tr-TR" sz="1100" dirty="0" err="1">
                <a:latin typeface="+mj-lt"/>
              </a:rPr>
              <a:t>Kılıçdaroğlu</a:t>
            </a:r>
            <a:endParaRPr lang="tr-TR" sz="1100" dirty="0">
              <a:latin typeface="+mj-lt"/>
            </a:endParaRPr>
          </a:p>
        </p:txBody>
      </p:sp>
      <p:sp>
        <p:nvSpPr>
          <p:cNvPr id="44" name="Dikdörtgen 7">
            <a:extLst>
              <a:ext uri="{FF2B5EF4-FFF2-40B4-BE49-F238E27FC236}">
                <a16:creationId xmlns:a16="http://schemas.microsoft.com/office/drawing/2014/main" id="{486DCAF0-1575-DF4C-8D24-8BB76A4739A0}"/>
              </a:ext>
            </a:extLst>
          </p:cNvPr>
          <p:cNvSpPr/>
          <p:nvPr/>
        </p:nvSpPr>
        <p:spPr>
          <a:xfrm>
            <a:off x="2055922" y="4278454"/>
            <a:ext cx="98296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100" dirty="0">
                <a:latin typeface="+mj-lt"/>
              </a:rPr>
              <a:t>Devlet Bahçeli</a:t>
            </a:r>
          </a:p>
        </p:txBody>
      </p:sp>
      <p:sp>
        <p:nvSpPr>
          <p:cNvPr id="45" name="Dikdörtgen 8">
            <a:extLst>
              <a:ext uri="{FF2B5EF4-FFF2-40B4-BE49-F238E27FC236}">
                <a16:creationId xmlns:a16="http://schemas.microsoft.com/office/drawing/2014/main" id="{5521F629-922E-074E-AB7C-608C32B8AB15}"/>
              </a:ext>
            </a:extLst>
          </p:cNvPr>
          <p:cNvSpPr/>
          <p:nvPr/>
        </p:nvSpPr>
        <p:spPr>
          <a:xfrm>
            <a:off x="2060731" y="5105633"/>
            <a:ext cx="100540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100" dirty="0">
                <a:latin typeface="+mj-lt"/>
              </a:rPr>
              <a:t>Meral Akşener</a:t>
            </a:r>
          </a:p>
        </p:txBody>
      </p:sp>
      <p:sp>
        <p:nvSpPr>
          <p:cNvPr id="46" name="Dikdörtgen 9">
            <a:extLst>
              <a:ext uri="{FF2B5EF4-FFF2-40B4-BE49-F238E27FC236}">
                <a16:creationId xmlns:a16="http://schemas.microsoft.com/office/drawing/2014/main" id="{FF7E37D0-E2E2-0944-8C59-0E12336997FA}"/>
              </a:ext>
            </a:extLst>
          </p:cNvPr>
          <p:cNvSpPr/>
          <p:nvPr/>
        </p:nvSpPr>
        <p:spPr>
          <a:xfrm>
            <a:off x="1266422" y="5681698"/>
            <a:ext cx="212322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100" dirty="0">
                <a:latin typeface="+mj-lt"/>
              </a:rPr>
              <a:t>Sezai Temelli/Pervin Buldan</a:t>
            </a:r>
          </a:p>
        </p:txBody>
      </p:sp>
      <p:sp>
        <p:nvSpPr>
          <p:cNvPr id="47" name="Line 14">
            <a:extLst>
              <a:ext uri="{FF2B5EF4-FFF2-40B4-BE49-F238E27FC236}">
                <a16:creationId xmlns:a16="http://schemas.microsoft.com/office/drawing/2014/main" id="{C8D9CB98-EF85-EC41-82A9-1006FE9D62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98058" y="2473421"/>
            <a:ext cx="0" cy="388800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48" name="Text Box 15">
            <a:extLst>
              <a:ext uri="{FF2B5EF4-FFF2-40B4-BE49-F238E27FC236}">
                <a16:creationId xmlns:a16="http://schemas.microsoft.com/office/drawing/2014/main" id="{EA407A70-4E9B-1249-A750-C6F8B2075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6440" y="2230971"/>
            <a:ext cx="1603236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800" b="1" dirty="0">
                <a:solidFill>
                  <a:srgbClr val="FF0000"/>
                </a:solidFill>
                <a:latin typeface="Verdana" pitchFamily="34" charset="0"/>
              </a:rPr>
              <a:t>Mean </a:t>
            </a:r>
            <a:r>
              <a:rPr lang="tr-TR" sz="800" b="1" dirty="0" err="1">
                <a:solidFill>
                  <a:srgbClr val="FF0000"/>
                </a:solidFill>
                <a:latin typeface="Verdana" pitchFamily="34" charset="0"/>
              </a:rPr>
              <a:t>Line</a:t>
            </a:r>
            <a:r>
              <a:rPr lang="tr-TR" sz="800" b="1" dirty="0">
                <a:solidFill>
                  <a:srgbClr val="FF0000"/>
                </a:solidFill>
                <a:latin typeface="Verdana" pitchFamily="34" charset="0"/>
              </a:rPr>
              <a:t> 2018: %20,6</a:t>
            </a:r>
          </a:p>
        </p:txBody>
      </p:sp>
      <p:sp>
        <p:nvSpPr>
          <p:cNvPr id="49" name="Dikdörtgen 26">
            <a:extLst>
              <a:ext uri="{FF2B5EF4-FFF2-40B4-BE49-F238E27FC236}">
                <a16:creationId xmlns:a16="http://schemas.microsoft.com/office/drawing/2014/main" id="{4354AEC8-882B-E344-A938-1EEE9FB0079E}"/>
              </a:ext>
            </a:extLst>
          </p:cNvPr>
          <p:cNvSpPr/>
          <p:nvPr/>
        </p:nvSpPr>
        <p:spPr>
          <a:xfrm>
            <a:off x="1729590" y="6028127"/>
            <a:ext cx="157820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>
                <a:latin typeface="+mj-lt"/>
              </a:rPr>
              <a:t>Selahattin Demirtaş / Serpil </a:t>
            </a:r>
            <a:r>
              <a:rPr lang="tr-TR" sz="1100" dirty="0" err="1">
                <a:latin typeface="+mj-lt"/>
              </a:rPr>
              <a:t>Kemalbay</a:t>
            </a:r>
            <a:endParaRPr lang="tr-TR" sz="1100" dirty="0">
              <a:latin typeface="+mj-lt"/>
            </a:endParaRPr>
          </a:p>
        </p:txBody>
      </p:sp>
      <p:pic>
        <p:nvPicPr>
          <p:cNvPr id="50" name="Picture 9" descr="beyaz logo küçük">
            <a:extLst>
              <a:ext uri="{FF2B5EF4-FFF2-40B4-BE49-F238E27FC236}">
                <a16:creationId xmlns:a16="http://schemas.microsoft.com/office/drawing/2014/main" id="{1D104A92-E364-D941-AA48-16402A2663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4471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25 Metin kutusu"/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Genel Çerçeve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(2)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559135" y="6291747"/>
            <a:ext cx="18549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http://ctrs.khas.edu.tr</a:t>
            </a:r>
          </a:p>
        </p:txBody>
      </p:sp>
      <p:pic>
        <p:nvPicPr>
          <p:cNvPr id="42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943" y="6305376"/>
            <a:ext cx="253469" cy="307721"/>
          </a:xfrm>
          <a:prstGeom prst="rect">
            <a:avLst/>
          </a:prstGeom>
        </p:spPr>
      </p:pic>
      <p:pic>
        <p:nvPicPr>
          <p:cNvPr id="43" name="Resi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790" y="6254021"/>
            <a:ext cx="338905" cy="338905"/>
          </a:xfrm>
          <a:prstGeom prst="rect">
            <a:avLst/>
          </a:prstGeom>
        </p:spPr>
      </p:pic>
      <p:sp>
        <p:nvSpPr>
          <p:cNvPr id="44" name="Metin kutusu 15"/>
          <p:cNvSpPr txBox="1"/>
          <p:nvPr/>
        </p:nvSpPr>
        <p:spPr>
          <a:xfrm>
            <a:off x="1991185" y="6286418"/>
            <a:ext cx="2427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/centerforturkishstudies</a:t>
            </a:r>
          </a:p>
        </p:txBody>
      </p:sp>
      <p:pic>
        <p:nvPicPr>
          <p:cNvPr id="45" name="Resi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455" y="6239820"/>
            <a:ext cx="396063" cy="396063"/>
          </a:xfrm>
          <a:prstGeom prst="rect">
            <a:avLst/>
          </a:prstGeom>
        </p:spPr>
      </p:pic>
      <p:sp>
        <p:nvSpPr>
          <p:cNvPr id="46" name="Metin kutusu 13"/>
          <p:cNvSpPr txBox="1"/>
          <p:nvPr/>
        </p:nvSpPr>
        <p:spPr>
          <a:xfrm>
            <a:off x="9346042" y="6282639"/>
            <a:ext cx="1130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/ctrs_khas</a:t>
            </a:r>
            <a:endParaRPr lang="en-GB" sz="1400" dirty="0">
              <a:solidFill>
                <a:srgbClr val="0E5B9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id="{2D3BAB14-19F7-D94B-A1B8-1AF75F7CB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041" y="1439210"/>
            <a:ext cx="8286943" cy="2169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>
            <a:spAutoFit/>
          </a:bodyPr>
          <a:lstStyle/>
          <a:p>
            <a:pPr marL="342900" indent="-342900" algn="l">
              <a:lnSpc>
                <a:spcPct val="150000"/>
              </a:lnSpc>
            </a:pPr>
            <a:r>
              <a:rPr lang="tr-TR" b="1" dirty="0">
                <a:solidFill>
                  <a:srgbClr val="000000"/>
                </a:solidFill>
                <a:latin typeface="+mj-lt"/>
                <a:cs typeface="Arial" charset="0"/>
              </a:rPr>
              <a:t>Örneklem</a:t>
            </a:r>
          </a:p>
          <a:p>
            <a:pPr>
              <a:lnSpc>
                <a:spcPct val="150000"/>
              </a:lnSpc>
            </a:pPr>
            <a:r>
              <a:rPr lang="tr-TR" b="0" dirty="0">
                <a:solidFill>
                  <a:srgbClr val="000000"/>
                </a:solidFill>
                <a:latin typeface="+mj-lt"/>
                <a:cs typeface="Arial" charset="0"/>
              </a:rPr>
              <a:t>Araştırma kapsamında; kamuoyunu temsilen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b="0" dirty="0">
                <a:solidFill>
                  <a:srgbClr val="000000"/>
                </a:solidFill>
                <a:latin typeface="+mj-lt"/>
                <a:cs typeface="Arial" charset="0"/>
              </a:rPr>
              <a:t>IBBS-2 seviyesinde Türkiye temsiliyetine sahip 26 ilde kent merkezlerinde ikamet eden 18 yaş ve üzeri 1.000 kişi ile görüşüldü. </a:t>
            </a:r>
          </a:p>
        </p:txBody>
      </p:sp>
      <p:pic>
        <p:nvPicPr>
          <p:cNvPr id="49" name="Picture 3274">
            <a:extLst>
              <a:ext uri="{FF2B5EF4-FFF2-40B4-BE49-F238E27FC236}">
                <a16:creationId xmlns:a16="http://schemas.microsoft.com/office/drawing/2014/main" id="{533DDCCD-BE88-2443-8434-386E2BDBA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FF0000">
                <a:tint val="45000"/>
                <a:satMod val="400000"/>
              </a:srgbClr>
            </a:duotone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365" y="3100847"/>
            <a:ext cx="7287235" cy="32111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11 Metin kutusu">
            <a:extLst>
              <a:ext uri="{FF2B5EF4-FFF2-40B4-BE49-F238E27FC236}">
                <a16:creationId xmlns:a16="http://schemas.microsoft.com/office/drawing/2014/main" id="{2498B01A-518A-E041-8A4B-7E6CA3B2CA8C}"/>
              </a:ext>
            </a:extLst>
          </p:cNvPr>
          <p:cNvSpPr txBox="1"/>
          <p:nvPr/>
        </p:nvSpPr>
        <p:spPr>
          <a:xfrm>
            <a:off x="6370239" y="5283499"/>
            <a:ext cx="867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00" b="1">
                <a:latin typeface="+mj-lt"/>
              </a:rPr>
              <a:t>Adana %4,0</a:t>
            </a:r>
            <a:endParaRPr lang="tr-TR" sz="1000" b="1" dirty="0">
              <a:latin typeface="+mj-lt"/>
            </a:endParaRPr>
          </a:p>
        </p:txBody>
      </p:sp>
      <p:sp>
        <p:nvSpPr>
          <p:cNvPr id="51" name="9 Metin kutusu">
            <a:extLst>
              <a:ext uri="{FF2B5EF4-FFF2-40B4-BE49-F238E27FC236}">
                <a16:creationId xmlns:a16="http://schemas.microsoft.com/office/drawing/2014/main" id="{EE4D23C0-5C4E-874A-9B4F-DCD1301F6F1B}"/>
              </a:ext>
            </a:extLst>
          </p:cNvPr>
          <p:cNvSpPr txBox="1"/>
          <p:nvPr/>
        </p:nvSpPr>
        <p:spPr>
          <a:xfrm>
            <a:off x="9287711" y="4248264"/>
            <a:ext cx="867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00" b="1" dirty="0">
                <a:latin typeface="+mj-lt"/>
              </a:rPr>
              <a:t>Ağrı </a:t>
            </a:r>
          </a:p>
          <a:p>
            <a:pPr algn="ctr"/>
            <a:r>
              <a:rPr lang="tr-TR" sz="1000" b="1">
                <a:latin typeface="+mj-lt"/>
              </a:rPr>
              <a:t>%0,8</a:t>
            </a:r>
            <a:endParaRPr lang="tr-TR" sz="1000" b="1" dirty="0">
              <a:latin typeface="+mj-lt"/>
            </a:endParaRPr>
          </a:p>
        </p:txBody>
      </p:sp>
      <p:sp>
        <p:nvSpPr>
          <p:cNvPr id="52" name="12 Metin kutusu">
            <a:extLst>
              <a:ext uri="{FF2B5EF4-FFF2-40B4-BE49-F238E27FC236}">
                <a16:creationId xmlns:a16="http://schemas.microsoft.com/office/drawing/2014/main" id="{836B57C4-9A57-3F40-99A7-9F7D32B5BB27}"/>
              </a:ext>
            </a:extLst>
          </p:cNvPr>
          <p:cNvSpPr txBox="1"/>
          <p:nvPr/>
        </p:nvSpPr>
        <p:spPr>
          <a:xfrm>
            <a:off x="5108630" y="4174319"/>
            <a:ext cx="867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00" b="1">
                <a:latin typeface="+mj-lt"/>
              </a:rPr>
              <a:t>Ankara %10,0</a:t>
            </a:r>
            <a:endParaRPr lang="tr-TR" sz="1000" b="1" dirty="0">
              <a:latin typeface="+mj-lt"/>
            </a:endParaRPr>
          </a:p>
        </p:txBody>
      </p:sp>
      <p:sp>
        <p:nvSpPr>
          <p:cNvPr id="53" name="13 Metin kutusu">
            <a:extLst>
              <a:ext uri="{FF2B5EF4-FFF2-40B4-BE49-F238E27FC236}">
                <a16:creationId xmlns:a16="http://schemas.microsoft.com/office/drawing/2014/main" id="{AEBD0789-4F1E-4D49-BA8F-6C090533A9A7}"/>
              </a:ext>
            </a:extLst>
          </p:cNvPr>
          <p:cNvSpPr txBox="1"/>
          <p:nvPr/>
        </p:nvSpPr>
        <p:spPr>
          <a:xfrm>
            <a:off x="4477825" y="5505335"/>
            <a:ext cx="867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00" b="1" dirty="0">
                <a:latin typeface="+mj-lt"/>
              </a:rPr>
              <a:t>Antalya %4,0</a:t>
            </a:r>
          </a:p>
        </p:txBody>
      </p:sp>
      <p:sp>
        <p:nvSpPr>
          <p:cNvPr id="54" name="14 Metin kutusu">
            <a:extLst>
              <a:ext uri="{FF2B5EF4-FFF2-40B4-BE49-F238E27FC236}">
                <a16:creationId xmlns:a16="http://schemas.microsoft.com/office/drawing/2014/main" id="{2D26FCD2-853D-EC4B-9109-50DC71CAF97E}"/>
              </a:ext>
            </a:extLst>
          </p:cNvPr>
          <p:cNvSpPr txBox="1"/>
          <p:nvPr/>
        </p:nvSpPr>
        <p:spPr>
          <a:xfrm>
            <a:off x="3137365" y="4859117"/>
            <a:ext cx="867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00" b="1" dirty="0">
                <a:latin typeface="+mj-lt"/>
              </a:rPr>
              <a:t>İzmir </a:t>
            </a:r>
          </a:p>
          <a:p>
            <a:pPr algn="ctr"/>
            <a:r>
              <a:rPr lang="tr-TR" sz="1000" b="1" dirty="0">
                <a:latin typeface="+mj-lt"/>
              </a:rPr>
              <a:t>%8,7</a:t>
            </a:r>
          </a:p>
        </p:txBody>
      </p:sp>
      <p:sp>
        <p:nvSpPr>
          <p:cNvPr id="55" name="15 Metin kutusu">
            <a:extLst>
              <a:ext uri="{FF2B5EF4-FFF2-40B4-BE49-F238E27FC236}">
                <a16:creationId xmlns:a16="http://schemas.microsoft.com/office/drawing/2014/main" id="{55097543-1068-0B48-A847-806AF76A9099}"/>
              </a:ext>
            </a:extLst>
          </p:cNvPr>
          <p:cNvSpPr txBox="1"/>
          <p:nvPr/>
        </p:nvSpPr>
        <p:spPr>
          <a:xfrm>
            <a:off x="3367817" y="5159884"/>
            <a:ext cx="867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00" b="1" dirty="0">
                <a:latin typeface="+mj-lt"/>
              </a:rPr>
              <a:t>Aydın </a:t>
            </a:r>
          </a:p>
          <a:p>
            <a:pPr algn="ctr"/>
            <a:r>
              <a:rPr lang="tr-TR" sz="1000" b="1" dirty="0">
                <a:latin typeface="+mj-lt"/>
              </a:rPr>
              <a:t>%2,2</a:t>
            </a:r>
          </a:p>
        </p:txBody>
      </p:sp>
      <p:sp>
        <p:nvSpPr>
          <p:cNvPr id="56" name="16 Metin kutusu">
            <a:extLst>
              <a:ext uri="{FF2B5EF4-FFF2-40B4-BE49-F238E27FC236}">
                <a16:creationId xmlns:a16="http://schemas.microsoft.com/office/drawing/2014/main" id="{AFA0A824-2C00-8742-93B1-84A8C3C03007}"/>
              </a:ext>
            </a:extLst>
          </p:cNvPr>
          <p:cNvSpPr txBox="1"/>
          <p:nvPr/>
        </p:nvSpPr>
        <p:spPr>
          <a:xfrm>
            <a:off x="3295066" y="4174319"/>
            <a:ext cx="867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00" b="1" dirty="0">
                <a:latin typeface="+mj-lt"/>
              </a:rPr>
              <a:t>Balıkesir %2,6</a:t>
            </a:r>
          </a:p>
        </p:txBody>
      </p:sp>
      <p:sp>
        <p:nvSpPr>
          <p:cNvPr id="57" name="17 Metin kutusu">
            <a:extLst>
              <a:ext uri="{FF2B5EF4-FFF2-40B4-BE49-F238E27FC236}">
                <a16:creationId xmlns:a16="http://schemas.microsoft.com/office/drawing/2014/main" id="{CAD85DC3-DC3A-224D-90EC-156EF06B1CC1}"/>
              </a:ext>
            </a:extLst>
          </p:cNvPr>
          <p:cNvSpPr txBox="1"/>
          <p:nvPr/>
        </p:nvSpPr>
        <p:spPr>
          <a:xfrm>
            <a:off x="3796774" y="3931096"/>
            <a:ext cx="726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00" b="1" dirty="0">
                <a:latin typeface="+mj-lt"/>
              </a:rPr>
              <a:t>Bursa %5,5</a:t>
            </a:r>
          </a:p>
        </p:txBody>
      </p:sp>
      <p:sp>
        <p:nvSpPr>
          <p:cNvPr id="58" name="18 Metin kutusu">
            <a:extLst>
              <a:ext uri="{FF2B5EF4-FFF2-40B4-BE49-F238E27FC236}">
                <a16:creationId xmlns:a16="http://schemas.microsoft.com/office/drawing/2014/main" id="{0F35EF2E-ED2D-8A4A-A77B-6441CCFE8634}"/>
              </a:ext>
            </a:extLst>
          </p:cNvPr>
          <p:cNvSpPr txBox="1"/>
          <p:nvPr/>
        </p:nvSpPr>
        <p:spPr>
          <a:xfrm>
            <a:off x="3835958" y="3508811"/>
            <a:ext cx="867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00" b="1" dirty="0">
                <a:latin typeface="+mj-lt"/>
              </a:rPr>
              <a:t>İstanbul</a:t>
            </a:r>
          </a:p>
          <a:p>
            <a:pPr algn="ctr"/>
            <a:r>
              <a:rPr lang="tr-TR" sz="1000" b="1" dirty="0">
                <a:latin typeface="+mj-lt"/>
              </a:rPr>
              <a:t>%27,1</a:t>
            </a:r>
          </a:p>
        </p:txBody>
      </p:sp>
      <p:sp>
        <p:nvSpPr>
          <p:cNvPr id="59" name="19 Metin kutusu">
            <a:extLst>
              <a:ext uri="{FF2B5EF4-FFF2-40B4-BE49-F238E27FC236}">
                <a16:creationId xmlns:a16="http://schemas.microsoft.com/office/drawing/2014/main" id="{917D70DD-563B-DE4D-859F-CAC8A7CC3BCD}"/>
              </a:ext>
            </a:extLst>
          </p:cNvPr>
          <p:cNvSpPr txBox="1"/>
          <p:nvPr/>
        </p:nvSpPr>
        <p:spPr>
          <a:xfrm>
            <a:off x="8779593" y="4613034"/>
            <a:ext cx="867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00" b="1" dirty="0">
                <a:latin typeface="+mj-lt"/>
              </a:rPr>
              <a:t>Bitlis</a:t>
            </a:r>
          </a:p>
          <a:p>
            <a:pPr algn="ctr"/>
            <a:r>
              <a:rPr lang="tr-TR" sz="1000" b="1" dirty="0">
                <a:latin typeface="+mj-lt"/>
              </a:rPr>
              <a:t>%1,6</a:t>
            </a:r>
          </a:p>
        </p:txBody>
      </p:sp>
      <p:sp>
        <p:nvSpPr>
          <p:cNvPr id="60" name="20 Metin kutusu">
            <a:extLst>
              <a:ext uri="{FF2B5EF4-FFF2-40B4-BE49-F238E27FC236}">
                <a16:creationId xmlns:a16="http://schemas.microsoft.com/office/drawing/2014/main" id="{A6D65EDF-E307-4848-8565-0C53B8581A3A}"/>
              </a:ext>
            </a:extLst>
          </p:cNvPr>
          <p:cNvSpPr txBox="1"/>
          <p:nvPr/>
        </p:nvSpPr>
        <p:spPr>
          <a:xfrm>
            <a:off x="7001043" y="5505335"/>
            <a:ext cx="1047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00" b="1" dirty="0">
                <a:latin typeface="+mj-lt"/>
              </a:rPr>
              <a:t>Gaziantep%2,8</a:t>
            </a:r>
          </a:p>
        </p:txBody>
      </p:sp>
      <p:sp>
        <p:nvSpPr>
          <p:cNvPr id="61" name="21 Metin kutusu">
            <a:extLst>
              <a:ext uri="{FF2B5EF4-FFF2-40B4-BE49-F238E27FC236}">
                <a16:creationId xmlns:a16="http://schemas.microsoft.com/office/drawing/2014/main" id="{B445F5CD-C956-A74D-8914-4D3FCCF55F45}"/>
              </a:ext>
            </a:extLst>
          </p:cNvPr>
          <p:cNvSpPr txBox="1"/>
          <p:nvPr/>
        </p:nvSpPr>
        <p:spPr>
          <a:xfrm>
            <a:off x="5528057" y="3359684"/>
            <a:ext cx="1098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00" b="1" dirty="0">
                <a:latin typeface="+mj-lt"/>
              </a:rPr>
              <a:t>Kastamonu %0,8</a:t>
            </a:r>
          </a:p>
        </p:txBody>
      </p:sp>
      <p:sp>
        <p:nvSpPr>
          <p:cNvPr id="62" name="22 Metin kutusu">
            <a:extLst>
              <a:ext uri="{FF2B5EF4-FFF2-40B4-BE49-F238E27FC236}">
                <a16:creationId xmlns:a16="http://schemas.microsoft.com/office/drawing/2014/main" id="{601E2FFF-9FD9-404E-876F-3C9B8E65C06A}"/>
              </a:ext>
            </a:extLst>
          </p:cNvPr>
          <p:cNvSpPr txBox="1"/>
          <p:nvPr/>
        </p:nvSpPr>
        <p:spPr>
          <a:xfrm>
            <a:off x="6527940" y="3582756"/>
            <a:ext cx="867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00" b="1" dirty="0">
                <a:latin typeface="+mj-lt"/>
              </a:rPr>
              <a:t>Samsun %2,6</a:t>
            </a:r>
          </a:p>
        </p:txBody>
      </p:sp>
      <p:sp>
        <p:nvSpPr>
          <p:cNvPr id="63" name="23 Metin kutusu">
            <a:extLst>
              <a:ext uri="{FF2B5EF4-FFF2-40B4-BE49-F238E27FC236}">
                <a16:creationId xmlns:a16="http://schemas.microsoft.com/office/drawing/2014/main" id="{B1C3859B-DD07-314E-A30C-2B1A909B8AAC}"/>
              </a:ext>
            </a:extLst>
          </p:cNvPr>
          <p:cNvSpPr txBox="1"/>
          <p:nvPr/>
        </p:nvSpPr>
        <p:spPr>
          <a:xfrm>
            <a:off x="3137365" y="3508811"/>
            <a:ext cx="867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00" b="1" dirty="0">
                <a:latin typeface="+mj-lt"/>
              </a:rPr>
              <a:t>Tekirdağ</a:t>
            </a:r>
          </a:p>
          <a:p>
            <a:pPr algn="ctr"/>
            <a:r>
              <a:rPr lang="tr-TR" sz="1000" b="1" dirty="0">
                <a:latin typeface="+mj-lt"/>
              </a:rPr>
              <a:t>%1,7</a:t>
            </a:r>
          </a:p>
        </p:txBody>
      </p:sp>
      <p:sp>
        <p:nvSpPr>
          <p:cNvPr id="64" name="24 Metin kutusu">
            <a:extLst>
              <a:ext uri="{FF2B5EF4-FFF2-40B4-BE49-F238E27FC236}">
                <a16:creationId xmlns:a16="http://schemas.microsoft.com/office/drawing/2014/main" id="{214E9B77-5707-C441-9696-FB939EB9B6EB}"/>
              </a:ext>
            </a:extLst>
          </p:cNvPr>
          <p:cNvSpPr txBox="1"/>
          <p:nvPr/>
        </p:nvSpPr>
        <p:spPr>
          <a:xfrm>
            <a:off x="7947251" y="3730647"/>
            <a:ext cx="867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00" b="1" dirty="0">
                <a:latin typeface="+mj-lt"/>
              </a:rPr>
              <a:t>Trabzon %1,6</a:t>
            </a:r>
          </a:p>
        </p:txBody>
      </p:sp>
      <p:sp>
        <p:nvSpPr>
          <p:cNvPr id="65" name="25 Metin kutusu">
            <a:extLst>
              <a:ext uri="{FF2B5EF4-FFF2-40B4-BE49-F238E27FC236}">
                <a16:creationId xmlns:a16="http://schemas.microsoft.com/office/drawing/2014/main" id="{AE65E8AE-76EE-BD40-BAA1-F8AED4FC4F76}"/>
              </a:ext>
            </a:extLst>
          </p:cNvPr>
          <p:cNvSpPr txBox="1"/>
          <p:nvPr/>
        </p:nvSpPr>
        <p:spPr>
          <a:xfrm>
            <a:off x="4735969" y="3503700"/>
            <a:ext cx="1016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00" b="1" dirty="0">
                <a:latin typeface="+mj-lt"/>
              </a:rPr>
              <a:t>Zonguldak %1,4</a:t>
            </a:r>
          </a:p>
        </p:txBody>
      </p:sp>
      <p:sp>
        <p:nvSpPr>
          <p:cNvPr id="66" name="26 Metin kutusu">
            <a:extLst>
              <a:ext uri="{FF2B5EF4-FFF2-40B4-BE49-F238E27FC236}">
                <a16:creationId xmlns:a16="http://schemas.microsoft.com/office/drawing/2014/main" id="{02507248-464C-F94D-B8E3-14ADAEA87E1D}"/>
              </a:ext>
            </a:extLst>
          </p:cNvPr>
          <p:cNvSpPr txBox="1"/>
          <p:nvPr/>
        </p:nvSpPr>
        <p:spPr>
          <a:xfrm>
            <a:off x="8420354" y="5357444"/>
            <a:ext cx="867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00" b="1" dirty="0">
                <a:latin typeface="+mj-lt"/>
              </a:rPr>
              <a:t>Mardin %1,2</a:t>
            </a:r>
          </a:p>
        </p:txBody>
      </p:sp>
      <p:sp>
        <p:nvSpPr>
          <p:cNvPr id="67" name="27 Metin kutusu">
            <a:extLst>
              <a:ext uri="{FF2B5EF4-FFF2-40B4-BE49-F238E27FC236}">
                <a16:creationId xmlns:a16="http://schemas.microsoft.com/office/drawing/2014/main" id="{01C389FE-47DC-9F4C-9D44-7BA07FDC99D6}"/>
              </a:ext>
            </a:extLst>
          </p:cNvPr>
          <p:cNvSpPr txBox="1"/>
          <p:nvPr/>
        </p:nvSpPr>
        <p:spPr>
          <a:xfrm>
            <a:off x="8656906" y="4100373"/>
            <a:ext cx="867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00" b="1" dirty="0">
                <a:latin typeface="+mj-lt"/>
              </a:rPr>
              <a:t>Erzurum %1,5</a:t>
            </a:r>
          </a:p>
        </p:txBody>
      </p:sp>
      <p:sp>
        <p:nvSpPr>
          <p:cNvPr id="68" name="28 Metin kutusu">
            <a:extLst>
              <a:ext uri="{FF2B5EF4-FFF2-40B4-BE49-F238E27FC236}">
                <a16:creationId xmlns:a16="http://schemas.microsoft.com/office/drawing/2014/main" id="{D0682320-5698-2F43-9869-88CD3832DF3B}"/>
              </a:ext>
            </a:extLst>
          </p:cNvPr>
          <p:cNvSpPr txBox="1"/>
          <p:nvPr/>
        </p:nvSpPr>
        <p:spPr>
          <a:xfrm>
            <a:off x="4375929" y="3891330"/>
            <a:ext cx="749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00" b="1" dirty="0">
                <a:latin typeface="+mj-lt"/>
              </a:rPr>
              <a:t>Kocaeli </a:t>
            </a:r>
          </a:p>
          <a:p>
            <a:pPr algn="ctr"/>
            <a:r>
              <a:rPr lang="tr-TR" sz="1000" b="1" dirty="0">
                <a:latin typeface="+mj-lt"/>
              </a:rPr>
              <a:t>%3,2</a:t>
            </a:r>
          </a:p>
        </p:txBody>
      </p:sp>
      <p:sp>
        <p:nvSpPr>
          <p:cNvPr id="69" name="29 Metin kutusu">
            <a:extLst>
              <a:ext uri="{FF2B5EF4-FFF2-40B4-BE49-F238E27FC236}">
                <a16:creationId xmlns:a16="http://schemas.microsoft.com/office/drawing/2014/main" id="{537CF9A4-9437-0F4E-AD74-C54A42973B0C}"/>
              </a:ext>
            </a:extLst>
          </p:cNvPr>
          <p:cNvSpPr txBox="1"/>
          <p:nvPr/>
        </p:nvSpPr>
        <p:spPr>
          <a:xfrm>
            <a:off x="5063437" y="4966970"/>
            <a:ext cx="867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00" b="1" dirty="0">
                <a:latin typeface="+mj-lt"/>
              </a:rPr>
              <a:t>Konya %4,0</a:t>
            </a:r>
          </a:p>
        </p:txBody>
      </p:sp>
      <p:sp>
        <p:nvSpPr>
          <p:cNvPr id="70" name="30 Metin kutusu">
            <a:extLst>
              <a:ext uri="{FF2B5EF4-FFF2-40B4-BE49-F238E27FC236}">
                <a16:creationId xmlns:a16="http://schemas.microsoft.com/office/drawing/2014/main" id="{870E766F-C1E0-CD4D-9760-001C7164EAF8}"/>
              </a:ext>
            </a:extLst>
          </p:cNvPr>
          <p:cNvSpPr txBox="1"/>
          <p:nvPr/>
        </p:nvSpPr>
        <p:spPr>
          <a:xfrm>
            <a:off x="7316446" y="4765881"/>
            <a:ext cx="867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00" b="1" dirty="0">
                <a:latin typeface="+mj-lt"/>
              </a:rPr>
              <a:t>Malatya %1,5</a:t>
            </a:r>
          </a:p>
        </p:txBody>
      </p:sp>
      <p:sp>
        <p:nvSpPr>
          <p:cNvPr id="71" name="32 Metin kutusu">
            <a:extLst>
              <a:ext uri="{FF2B5EF4-FFF2-40B4-BE49-F238E27FC236}">
                <a16:creationId xmlns:a16="http://schemas.microsoft.com/office/drawing/2014/main" id="{88806BA3-A1BE-B844-82C7-1AB1105929BE}"/>
              </a:ext>
            </a:extLst>
          </p:cNvPr>
          <p:cNvSpPr txBox="1"/>
          <p:nvPr/>
        </p:nvSpPr>
        <p:spPr>
          <a:xfrm>
            <a:off x="3295066" y="4544045"/>
            <a:ext cx="867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00" b="1" dirty="0">
                <a:latin typeface="+mj-lt"/>
              </a:rPr>
              <a:t>Manisa %2,9</a:t>
            </a:r>
          </a:p>
        </p:txBody>
      </p:sp>
      <p:sp>
        <p:nvSpPr>
          <p:cNvPr id="72" name="33 Metin kutusu">
            <a:extLst>
              <a:ext uri="{FF2B5EF4-FFF2-40B4-BE49-F238E27FC236}">
                <a16:creationId xmlns:a16="http://schemas.microsoft.com/office/drawing/2014/main" id="{97448489-8DCD-8446-B0CF-3D35CCD111F6}"/>
              </a:ext>
            </a:extLst>
          </p:cNvPr>
          <p:cNvSpPr txBox="1"/>
          <p:nvPr/>
        </p:nvSpPr>
        <p:spPr>
          <a:xfrm>
            <a:off x="6370239" y="4765881"/>
            <a:ext cx="867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00" b="1">
                <a:latin typeface="+mj-lt"/>
              </a:rPr>
              <a:t>Kayseri %2,4</a:t>
            </a:r>
            <a:endParaRPr lang="tr-TR" sz="1000" b="1" dirty="0">
              <a:latin typeface="+mj-lt"/>
            </a:endParaRPr>
          </a:p>
        </p:txBody>
      </p:sp>
      <p:sp>
        <p:nvSpPr>
          <p:cNvPr id="73" name="34 Metin kutusu">
            <a:extLst>
              <a:ext uri="{FF2B5EF4-FFF2-40B4-BE49-F238E27FC236}">
                <a16:creationId xmlns:a16="http://schemas.microsoft.com/office/drawing/2014/main" id="{1AC8CEF0-0D99-0640-8B77-1FE81F41F834}"/>
              </a:ext>
            </a:extLst>
          </p:cNvPr>
          <p:cNvSpPr txBox="1"/>
          <p:nvPr/>
        </p:nvSpPr>
        <p:spPr>
          <a:xfrm>
            <a:off x="6685642" y="5801116"/>
            <a:ext cx="867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00" b="1" dirty="0">
                <a:latin typeface="+mj-lt"/>
              </a:rPr>
              <a:t>Hatay </a:t>
            </a:r>
          </a:p>
          <a:p>
            <a:pPr algn="ctr"/>
            <a:r>
              <a:rPr lang="tr-TR" sz="1000" b="1">
                <a:latin typeface="+mj-lt"/>
              </a:rPr>
              <a:t>%2,7</a:t>
            </a:r>
            <a:endParaRPr lang="tr-TR" sz="1000" b="1" dirty="0">
              <a:latin typeface="+mj-lt"/>
            </a:endParaRPr>
          </a:p>
        </p:txBody>
      </p:sp>
      <p:sp>
        <p:nvSpPr>
          <p:cNvPr id="74" name="35 Metin kutusu">
            <a:extLst>
              <a:ext uri="{FF2B5EF4-FFF2-40B4-BE49-F238E27FC236}">
                <a16:creationId xmlns:a16="http://schemas.microsoft.com/office/drawing/2014/main" id="{5E8AE72C-3F86-7042-B3D3-5DC773CF046A}"/>
              </a:ext>
            </a:extLst>
          </p:cNvPr>
          <p:cNvSpPr txBox="1"/>
          <p:nvPr/>
        </p:nvSpPr>
        <p:spPr>
          <a:xfrm>
            <a:off x="5615392" y="4033049"/>
            <a:ext cx="867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00" b="1" dirty="0">
                <a:latin typeface="+mj-lt"/>
              </a:rPr>
              <a:t>Kırıkkale %0,8</a:t>
            </a:r>
          </a:p>
        </p:txBody>
      </p:sp>
      <p:sp>
        <p:nvSpPr>
          <p:cNvPr id="75" name="26 Metin kutusu">
            <a:extLst>
              <a:ext uri="{FF2B5EF4-FFF2-40B4-BE49-F238E27FC236}">
                <a16:creationId xmlns:a16="http://schemas.microsoft.com/office/drawing/2014/main" id="{3AF0B2E9-79B9-6541-BF06-A772D7A33981}"/>
              </a:ext>
            </a:extLst>
          </p:cNvPr>
          <p:cNvSpPr txBox="1"/>
          <p:nvPr/>
        </p:nvSpPr>
        <p:spPr>
          <a:xfrm>
            <a:off x="8109029" y="5072376"/>
            <a:ext cx="1041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00" b="1" dirty="0">
                <a:latin typeface="+mj-lt"/>
              </a:rPr>
              <a:t>Diyarbakır %2,4</a:t>
            </a:r>
          </a:p>
        </p:txBody>
      </p:sp>
      <p:pic>
        <p:nvPicPr>
          <p:cNvPr id="76" name="Picture 9" descr="beyaz logo küçük">
            <a:extLst>
              <a:ext uri="{FF2B5EF4-FFF2-40B4-BE49-F238E27FC236}">
                <a16:creationId xmlns:a16="http://schemas.microsoft.com/office/drawing/2014/main" id="{EC46A148-16E4-B744-ADB0-E9C03B056A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4764507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813980" y="1113581"/>
            <a:ext cx="8568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tr-TR" sz="2400" b="1" dirty="0">
                <a:latin typeface="Arial" charset="0"/>
                <a:ea typeface="Arial" charset="0"/>
                <a:cs typeface="Arial" charset="0"/>
              </a:rPr>
              <a:t>Parti Seçmenlerinin Kendi Liderlerini Değerlendirmesi</a:t>
            </a:r>
          </a:p>
        </p:txBody>
      </p:sp>
      <p:sp>
        <p:nvSpPr>
          <p:cNvPr id="10" name="12 Metin kutusu"/>
          <p:cNvSpPr txBox="1"/>
          <p:nvPr/>
        </p:nvSpPr>
        <p:spPr>
          <a:xfrm>
            <a:off x="9901257" y="1626336"/>
            <a:ext cx="12552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Pozitif Değerler Toplamı (%)</a:t>
            </a:r>
          </a:p>
        </p:txBody>
      </p:sp>
      <p:sp>
        <p:nvSpPr>
          <p:cNvPr id="26" name="25 Metin kutusu"/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Siyaset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(5) </a:t>
            </a:r>
          </a:p>
        </p:txBody>
      </p:sp>
      <p:graphicFrame>
        <p:nvGraphicFramePr>
          <p:cNvPr id="21" name="Object 3">
            <a:extLst>
              <a:ext uri="{FF2B5EF4-FFF2-40B4-BE49-F238E27FC236}">
                <a16:creationId xmlns:a16="http://schemas.microsoft.com/office/drawing/2014/main" id="{CDCC6016-6C50-7E4B-94B2-68112D17CA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8730150"/>
              </p:ext>
            </p:extLst>
          </p:nvPr>
        </p:nvGraphicFramePr>
        <p:xfrm>
          <a:off x="1813980" y="2119494"/>
          <a:ext cx="8388424" cy="4487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2" name="Düz Bağlayıcı 18">
            <a:extLst>
              <a:ext uri="{FF2B5EF4-FFF2-40B4-BE49-F238E27FC236}">
                <a16:creationId xmlns:a16="http://schemas.microsoft.com/office/drawing/2014/main" id="{4DA11D3B-6234-7443-9E74-1FA408B9AF14}"/>
              </a:ext>
            </a:extLst>
          </p:cNvPr>
          <p:cNvCxnSpPr/>
          <p:nvPr/>
        </p:nvCxnSpPr>
        <p:spPr bwMode="auto">
          <a:xfrm>
            <a:off x="2049706" y="3532221"/>
            <a:ext cx="8784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Düz Bağlayıcı 19">
            <a:extLst>
              <a:ext uri="{FF2B5EF4-FFF2-40B4-BE49-F238E27FC236}">
                <a16:creationId xmlns:a16="http://schemas.microsoft.com/office/drawing/2014/main" id="{63C1522A-E5C3-484D-9581-D19397057F68}"/>
              </a:ext>
            </a:extLst>
          </p:cNvPr>
          <p:cNvCxnSpPr/>
          <p:nvPr/>
        </p:nvCxnSpPr>
        <p:spPr bwMode="auto">
          <a:xfrm>
            <a:off x="2071409" y="5332421"/>
            <a:ext cx="8784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Düz Bağlayıcı 33">
            <a:extLst>
              <a:ext uri="{FF2B5EF4-FFF2-40B4-BE49-F238E27FC236}">
                <a16:creationId xmlns:a16="http://schemas.microsoft.com/office/drawing/2014/main" id="{44E498CC-93F6-4545-B817-273CF5F7ACC6}"/>
              </a:ext>
            </a:extLst>
          </p:cNvPr>
          <p:cNvCxnSpPr/>
          <p:nvPr/>
        </p:nvCxnSpPr>
        <p:spPr bwMode="auto">
          <a:xfrm>
            <a:off x="2071409" y="4396317"/>
            <a:ext cx="8784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 Box 15">
            <a:extLst>
              <a:ext uri="{FF2B5EF4-FFF2-40B4-BE49-F238E27FC236}">
                <a16:creationId xmlns:a16="http://schemas.microsoft.com/office/drawing/2014/main" id="{0C23FEED-EE91-9A4D-8A65-DCC642C97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5927" y="1923872"/>
            <a:ext cx="1761485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800" b="1" dirty="0">
                <a:solidFill>
                  <a:srgbClr val="000000"/>
                </a:solidFill>
                <a:latin typeface="Verdana" pitchFamily="34" charset="0"/>
              </a:rPr>
              <a:t>Mean </a:t>
            </a:r>
            <a:r>
              <a:rPr lang="tr-TR" sz="800" b="1" dirty="0" err="1">
                <a:solidFill>
                  <a:srgbClr val="000000"/>
                </a:solidFill>
                <a:latin typeface="Verdana" pitchFamily="34" charset="0"/>
              </a:rPr>
              <a:t>Line</a:t>
            </a:r>
            <a:r>
              <a:rPr lang="tr-TR" sz="800" b="1" dirty="0">
                <a:solidFill>
                  <a:srgbClr val="000000"/>
                </a:solidFill>
                <a:latin typeface="Verdana" pitchFamily="34" charset="0"/>
              </a:rPr>
              <a:t> 2017: %75,4</a:t>
            </a:r>
          </a:p>
        </p:txBody>
      </p:sp>
      <p:sp>
        <p:nvSpPr>
          <p:cNvPr id="27" name="Line 14">
            <a:extLst>
              <a:ext uri="{FF2B5EF4-FFF2-40B4-BE49-F238E27FC236}">
                <a16:creationId xmlns:a16="http://schemas.microsoft.com/office/drawing/2014/main" id="{4630F366-3B7F-E441-A157-4AE54DB626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11739" y="2164069"/>
            <a:ext cx="0" cy="40320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1F99947F-6C90-164A-93AB-A64CBB492143}"/>
              </a:ext>
            </a:extLst>
          </p:cNvPr>
          <p:cNvSpPr/>
          <p:nvPr/>
        </p:nvSpPr>
        <p:spPr>
          <a:xfrm>
            <a:off x="1993491" y="2453731"/>
            <a:ext cx="16209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000" dirty="0">
                <a:solidFill>
                  <a:srgbClr val="000000"/>
                </a:solidFill>
                <a:latin typeface="Verdana"/>
              </a:rPr>
              <a:t>Recep Tayyip Erdoğan</a:t>
            </a:r>
          </a:p>
        </p:txBody>
      </p:sp>
      <p:sp>
        <p:nvSpPr>
          <p:cNvPr id="29" name="Dikdörtgen 35">
            <a:extLst>
              <a:ext uri="{FF2B5EF4-FFF2-40B4-BE49-F238E27FC236}">
                <a16:creationId xmlns:a16="http://schemas.microsoft.com/office/drawing/2014/main" id="{44415020-F8AF-8E42-A660-B6A69326261E}"/>
              </a:ext>
            </a:extLst>
          </p:cNvPr>
          <p:cNvSpPr/>
          <p:nvPr/>
        </p:nvSpPr>
        <p:spPr>
          <a:xfrm>
            <a:off x="2152260" y="3790056"/>
            <a:ext cx="13805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000" dirty="0">
                <a:solidFill>
                  <a:srgbClr val="000000"/>
                </a:solidFill>
                <a:latin typeface="Verdana"/>
              </a:rPr>
              <a:t>Kemal </a:t>
            </a:r>
            <a:r>
              <a:rPr lang="tr-TR" sz="1000" dirty="0" err="1">
                <a:solidFill>
                  <a:srgbClr val="000000"/>
                </a:solidFill>
                <a:latin typeface="Verdana"/>
              </a:rPr>
              <a:t>Kılıçdaroğlu</a:t>
            </a:r>
            <a:endParaRPr lang="tr-TR" sz="10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0" name="Dikdörtgen 36">
            <a:extLst>
              <a:ext uri="{FF2B5EF4-FFF2-40B4-BE49-F238E27FC236}">
                <a16:creationId xmlns:a16="http://schemas.microsoft.com/office/drawing/2014/main" id="{1DBE0AC8-D429-E544-B5E1-238EE4798EB3}"/>
              </a:ext>
            </a:extLst>
          </p:cNvPr>
          <p:cNvSpPr/>
          <p:nvPr/>
        </p:nvSpPr>
        <p:spPr>
          <a:xfrm>
            <a:off x="2386737" y="4734512"/>
            <a:ext cx="11063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000" dirty="0">
                <a:solidFill>
                  <a:srgbClr val="000000"/>
                </a:solidFill>
                <a:latin typeface="Verdana"/>
              </a:rPr>
              <a:t>Devlet Bahçeli</a:t>
            </a:r>
          </a:p>
        </p:txBody>
      </p:sp>
      <p:sp>
        <p:nvSpPr>
          <p:cNvPr id="31" name="Text Box 15">
            <a:extLst>
              <a:ext uri="{FF2B5EF4-FFF2-40B4-BE49-F238E27FC236}">
                <a16:creationId xmlns:a16="http://schemas.microsoft.com/office/drawing/2014/main" id="{9D0083BF-927A-B94D-83E7-49795AD56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5906" y="1809148"/>
            <a:ext cx="1603236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800" b="1" dirty="0">
                <a:solidFill>
                  <a:srgbClr val="FF0000"/>
                </a:solidFill>
                <a:latin typeface="Verdana" pitchFamily="34" charset="0"/>
              </a:rPr>
              <a:t>Mean </a:t>
            </a:r>
            <a:r>
              <a:rPr lang="tr-TR" sz="800" b="1" dirty="0" err="1">
                <a:solidFill>
                  <a:srgbClr val="FF0000"/>
                </a:solidFill>
                <a:latin typeface="Verdana" pitchFamily="34" charset="0"/>
              </a:rPr>
              <a:t>Line</a:t>
            </a:r>
            <a:r>
              <a:rPr lang="tr-TR" sz="800" b="1" dirty="0">
                <a:solidFill>
                  <a:srgbClr val="FF0000"/>
                </a:solidFill>
                <a:latin typeface="Verdana" pitchFamily="34" charset="0"/>
              </a:rPr>
              <a:t> 2018: %73,4</a:t>
            </a:r>
          </a:p>
        </p:txBody>
      </p:sp>
      <p:graphicFrame>
        <p:nvGraphicFramePr>
          <p:cNvPr id="32" name="Tablo 2">
            <a:extLst>
              <a:ext uri="{FF2B5EF4-FFF2-40B4-BE49-F238E27FC236}">
                <a16:creationId xmlns:a16="http://schemas.microsoft.com/office/drawing/2014/main" id="{479D88D9-D831-454C-BB84-965BC96830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396493"/>
              </p:ext>
            </p:extLst>
          </p:nvPr>
        </p:nvGraphicFramePr>
        <p:xfrm>
          <a:off x="10224106" y="2113903"/>
          <a:ext cx="609600" cy="41546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496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effectLst/>
                          <a:latin typeface="+mn-lt"/>
                        </a:rPr>
                        <a:t>84,5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20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effectLst/>
                          <a:latin typeface="+mn-lt"/>
                        </a:rPr>
                        <a:t>92,4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20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effectLst/>
                          <a:latin typeface="+mn-lt"/>
                        </a:rPr>
                        <a:t>80,4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20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effectLst/>
                          <a:latin typeface="+mn-lt"/>
                        </a:rPr>
                        <a:t>70,0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20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effectLst/>
                          <a:latin typeface="+mn-lt"/>
                        </a:rPr>
                        <a:t>75,6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20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effectLst/>
                          <a:latin typeface="+mn-lt"/>
                        </a:rPr>
                        <a:t>69,1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20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effectLst/>
                          <a:latin typeface="+mn-lt"/>
                        </a:rPr>
                        <a:t>52,5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120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effectLst/>
                          <a:latin typeface="+mn-lt"/>
                        </a:rPr>
                        <a:t>62,8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120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effectLst/>
                          <a:latin typeface="+mn-lt"/>
                        </a:rPr>
                        <a:t>80,6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3" name="Line 14">
            <a:extLst>
              <a:ext uri="{FF2B5EF4-FFF2-40B4-BE49-F238E27FC236}">
                <a16:creationId xmlns:a16="http://schemas.microsoft.com/office/drawing/2014/main" id="{DB6D799A-E03E-A841-8EA6-49FC26615F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74341" y="2164069"/>
            <a:ext cx="0" cy="4032000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cxnSp>
        <p:nvCxnSpPr>
          <p:cNvPr id="34" name="Düz Bağlayıcı 39">
            <a:extLst>
              <a:ext uri="{FF2B5EF4-FFF2-40B4-BE49-F238E27FC236}">
                <a16:creationId xmlns:a16="http://schemas.microsoft.com/office/drawing/2014/main" id="{CF25FEF6-9E6B-4D45-87ED-F5071ABA50CD}"/>
              </a:ext>
            </a:extLst>
          </p:cNvPr>
          <p:cNvCxnSpPr/>
          <p:nvPr/>
        </p:nvCxnSpPr>
        <p:spPr bwMode="auto">
          <a:xfrm>
            <a:off x="2008181" y="3028165"/>
            <a:ext cx="8784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5" name="27 Tablo">
            <a:extLst>
              <a:ext uri="{FF2B5EF4-FFF2-40B4-BE49-F238E27FC236}">
                <a16:creationId xmlns:a16="http://schemas.microsoft.com/office/drawing/2014/main" id="{4E4F9375-4C5D-4C44-9D91-327ADC650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50828"/>
              </p:ext>
            </p:extLst>
          </p:nvPr>
        </p:nvGraphicFramePr>
        <p:xfrm>
          <a:off x="45379" y="6365656"/>
          <a:ext cx="1944217" cy="437127"/>
        </p:xfrm>
        <a:graphic>
          <a:graphicData uri="http://schemas.openxmlformats.org/drawingml/2006/table">
            <a:tbl>
              <a:tblPr/>
              <a:tblGrid>
                <a:gridCol w="245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3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5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97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97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5709">
                <a:tc rowSpan="3"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</a:t>
                      </a:r>
                      <a:r>
                        <a:rPr lang="tr-TR" sz="8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Parti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MHP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70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709">
                <a:tc vMerge="1"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6" name="Dikdörtgen 29">
            <a:extLst>
              <a:ext uri="{FF2B5EF4-FFF2-40B4-BE49-F238E27FC236}">
                <a16:creationId xmlns:a16="http://schemas.microsoft.com/office/drawing/2014/main" id="{3B921348-8ABD-ED4C-BF75-269C4F41F336}"/>
              </a:ext>
            </a:extLst>
          </p:cNvPr>
          <p:cNvSpPr/>
          <p:nvPr/>
        </p:nvSpPr>
        <p:spPr>
          <a:xfrm>
            <a:off x="2329247" y="3152390"/>
            <a:ext cx="11015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000" dirty="0">
                <a:solidFill>
                  <a:srgbClr val="000000"/>
                </a:solidFill>
                <a:latin typeface="Verdana"/>
              </a:rPr>
              <a:t>Meral Akşener</a:t>
            </a:r>
          </a:p>
        </p:txBody>
      </p:sp>
      <p:sp>
        <p:nvSpPr>
          <p:cNvPr id="37" name="Dikdörtgen 30">
            <a:extLst>
              <a:ext uri="{FF2B5EF4-FFF2-40B4-BE49-F238E27FC236}">
                <a16:creationId xmlns:a16="http://schemas.microsoft.com/office/drawing/2014/main" id="{BDAF98B6-8835-6C40-9A40-9180D3246ED3}"/>
              </a:ext>
            </a:extLst>
          </p:cNvPr>
          <p:cNvSpPr/>
          <p:nvPr/>
        </p:nvSpPr>
        <p:spPr>
          <a:xfrm>
            <a:off x="1928247" y="5364135"/>
            <a:ext cx="17973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000" dirty="0">
                <a:solidFill>
                  <a:srgbClr val="000000"/>
                </a:solidFill>
                <a:latin typeface="Verdana"/>
              </a:rPr>
              <a:t>Sezai Temelli/Pervin Buldan</a:t>
            </a:r>
          </a:p>
        </p:txBody>
      </p:sp>
      <p:sp>
        <p:nvSpPr>
          <p:cNvPr id="38" name="Dikdörtgen 41">
            <a:extLst>
              <a:ext uri="{FF2B5EF4-FFF2-40B4-BE49-F238E27FC236}">
                <a16:creationId xmlns:a16="http://schemas.microsoft.com/office/drawing/2014/main" id="{FC5225E9-1493-C744-ABBB-337C33CED188}"/>
              </a:ext>
            </a:extLst>
          </p:cNvPr>
          <p:cNvSpPr/>
          <p:nvPr/>
        </p:nvSpPr>
        <p:spPr>
          <a:xfrm>
            <a:off x="2065052" y="5814636"/>
            <a:ext cx="16911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Selahattin Demirtaş / Serpil </a:t>
            </a:r>
            <a:r>
              <a:rPr lang="tr-TR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Kemalbay</a:t>
            </a:r>
            <a:endParaRPr lang="tr-TR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9" name="Picture 9" descr="beyaz logo küçük">
            <a:extLst>
              <a:ext uri="{FF2B5EF4-FFF2-40B4-BE49-F238E27FC236}">
                <a16:creationId xmlns:a16="http://schemas.microsoft.com/office/drawing/2014/main" id="{7976EBF8-4BFD-FE48-91C8-D2AA997815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71742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6 Tablo">
            <a:extLst>
              <a:ext uri="{FF2B5EF4-FFF2-40B4-BE49-F238E27FC236}">
                <a16:creationId xmlns:a16="http://schemas.microsoft.com/office/drawing/2014/main" id="{80BC5762-64F9-BE4A-A568-DAFAB89671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842386"/>
              </p:ext>
            </p:extLst>
          </p:nvPr>
        </p:nvGraphicFramePr>
        <p:xfrm>
          <a:off x="2730500" y="1665605"/>
          <a:ext cx="7416799" cy="4493895"/>
        </p:xfrm>
        <a:graphic>
          <a:graphicData uri="http://schemas.openxmlformats.org/drawingml/2006/table">
            <a:tbl>
              <a:tblPr/>
              <a:tblGrid>
                <a:gridCol w="1959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9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52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26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5795">
                <a:tc>
                  <a:txBody>
                    <a:bodyPr/>
                    <a:lstStyle/>
                    <a:p>
                      <a:pPr marL="72000" algn="l" fontAlgn="b"/>
                      <a:endParaRPr lang="tr-TR" sz="105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Siyasi Parti Lideri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Pozitif Değerler Toplamı</a:t>
                      </a:r>
                      <a:r>
                        <a:rPr lang="tr-TR" sz="1050" b="1" i="0" u="none" strike="noStrik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05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1" i="0" u="none" strike="noStrik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Pozitif Değerler Toplamı </a:t>
                      </a:r>
                      <a:r>
                        <a:rPr lang="tr-TR" sz="105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91">
                <a:tc rowSpan="4">
                  <a:txBody>
                    <a:bodyPr/>
                    <a:lstStyle/>
                    <a:p>
                      <a:pPr marL="72000"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 Parti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tr-T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Recep Tayyip Erdoğan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84,5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58" marR="8958" marT="89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91">
                <a:tc vMerge="1"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tr-T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Kemal </a:t>
                      </a:r>
                      <a:r>
                        <a:rPr lang="tr-TR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Kılıçdaroğlu</a:t>
                      </a:r>
                      <a:endParaRPr lang="tr-T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58" marR="8958" marT="8958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9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tr-T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Devlet Bahçeli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31,5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58" marR="8958" marT="8958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1991">
                <a:tc vMerge="1"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tr-T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Meral Akşener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58" marR="8958" marT="8958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91">
                <a:tc rowSpan="4">
                  <a:txBody>
                    <a:bodyPr/>
                    <a:lstStyle/>
                    <a:p>
                      <a:pPr marL="72000"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tr-T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Recep Tayyip Erdoğan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6,5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58" marR="8958" marT="8958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99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tr-T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Kemal </a:t>
                      </a:r>
                      <a:r>
                        <a:rPr lang="tr-TR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Kılıçdaroğlu</a:t>
                      </a:r>
                      <a:endParaRPr lang="tr-T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58" marR="8958" marT="8958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199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tr-T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Devlet Bahçeli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58" marR="8958" marT="8958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199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tr-T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Meral Akşener</a:t>
                      </a:r>
                    </a:p>
                  </a:txBody>
                  <a:tcPr marL="9434" marR="9434" marT="9434" marB="0" anchor="ctr"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58" marR="8958" marT="8958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991">
                <a:tc rowSpan="4">
                  <a:txBody>
                    <a:bodyPr/>
                    <a:lstStyle/>
                    <a:p>
                      <a:pPr marL="72000"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MHP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tr-T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Recep Tayyip Erdoğan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34,7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58" marR="8958" marT="8958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1991">
                <a:tc vMerge="1"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tr-T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Kemal </a:t>
                      </a:r>
                      <a:r>
                        <a:rPr lang="tr-TR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Kılıçdaroğlu</a:t>
                      </a:r>
                      <a:endParaRPr lang="tr-T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10,6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58" marR="8958" marT="8958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199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tr-T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Devlet Bahçeli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69,1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58" marR="8958" marT="8958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199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tr-T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Meral Akşener</a:t>
                      </a:r>
                    </a:p>
                  </a:txBody>
                  <a:tcPr marL="9434" marR="9434" marT="9434" marB="0" anchor="ctr"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11,6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58" marR="8958" marT="8958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1991">
                <a:tc rowSpan="4">
                  <a:txBody>
                    <a:bodyPr/>
                    <a:lstStyle/>
                    <a:p>
                      <a:pPr marL="72000"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tr-T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Recep Tayyip Erdoğan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58" marR="8958" marT="8958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199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tr-T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Kemal </a:t>
                      </a:r>
                      <a:r>
                        <a:rPr lang="tr-TR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Kılıçdaroğlu</a:t>
                      </a:r>
                      <a:endParaRPr lang="tr-T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58" marR="8958" marT="8958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199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tr-T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Devlet Bahçeli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58" marR="8958" marT="8958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199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tr-T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Meral Akşener</a:t>
                      </a:r>
                    </a:p>
                  </a:txBody>
                  <a:tcPr marL="9434" marR="9434" marT="9434" marB="0" anchor="ctr"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58" marR="8958" marT="8958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1991">
                <a:tc rowSpan="4">
                  <a:txBody>
                    <a:bodyPr/>
                    <a:lstStyle/>
                    <a:p>
                      <a:pPr marL="72000"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İyi</a:t>
                      </a:r>
                      <a:r>
                        <a:rPr lang="tr-TR" sz="1200" b="1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Parti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tr-T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Recep Tayyip Erdoğan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9,7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58" marR="8958" marT="8958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61991">
                <a:tc vMerge="1">
                  <a:txBody>
                    <a:bodyPr/>
                    <a:lstStyle/>
                    <a:p>
                      <a:pPr marL="72000"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tr-T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Kemal </a:t>
                      </a:r>
                      <a:r>
                        <a:rPr lang="tr-TR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Kılıçdaroğlu</a:t>
                      </a:r>
                      <a:endParaRPr lang="tr-T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58" marR="8958" marT="8958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61991">
                <a:tc vMerge="1">
                  <a:txBody>
                    <a:bodyPr/>
                    <a:lstStyle/>
                    <a:p>
                      <a:pPr marL="72000"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tr-T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Devlet Bahçeli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8,6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58" marR="8958" marT="8958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61991">
                <a:tc vMerge="1">
                  <a:txBody>
                    <a:bodyPr/>
                    <a:lstStyle/>
                    <a:p>
                      <a:pPr marL="72000"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tr-T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Meral Akşener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80,4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58" marR="8958" marT="8958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26DE912-2A8B-1446-9392-D004AB3A669F}"/>
              </a:ext>
            </a:extLst>
          </p:cNvPr>
          <p:cNvSpPr/>
          <p:nvPr/>
        </p:nvSpPr>
        <p:spPr>
          <a:xfrm>
            <a:off x="261322" y="1118473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Partilere Göre Siyasi Parti Liderlerini Başarılı Bulma Derecesi </a:t>
            </a:r>
          </a:p>
        </p:txBody>
      </p:sp>
      <p:pic>
        <p:nvPicPr>
          <p:cNvPr id="4" name="Picture 9" descr="beyaz logo küçük">
            <a:extLst>
              <a:ext uri="{FF2B5EF4-FFF2-40B4-BE49-F238E27FC236}">
                <a16:creationId xmlns:a16="http://schemas.microsoft.com/office/drawing/2014/main" id="{C7443406-4E86-CD44-B4AF-03CDEEEAE3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5 Metin kutusu">
            <a:extLst>
              <a:ext uri="{FF2B5EF4-FFF2-40B4-BE49-F238E27FC236}">
                <a16:creationId xmlns:a16="http://schemas.microsoft.com/office/drawing/2014/main" id="{2722DA48-E688-7E42-BB34-B2506119A4E2}"/>
              </a:ext>
            </a:extLst>
          </p:cNvPr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Siyaset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(6) </a:t>
            </a:r>
          </a:p>
        </p:txBody>
      </p:sp>
    </p:spTree>
    <p:extLst>
      <p:ext uri="{BB962C8B-B14F-4D97-AF65-F5344CB8AC3E}">
        <p14:creationId xmlns:p14="http://schemas.microsoft.com/office/powerpoint/2010/main" val="9542392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1870582" y="1295068"/>
            <a:ext cx="97043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Cumhurbaşkanı Recep Tayyip Erdoğan’ı Destekleme Derecesi</a:t>
            </a:r>
          </a:p>
          <a:p>
            <a:pPr algn="ctr"/>
            <a:r>
              <a:rPr lang="tr-TR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Genel olarak değerlendirdiğinizde Cumhurbaşkanı Recep Tayyip Erdoğan’ı ne kadar destekliyorsunuz?  </a:t>
            </a:r>
          </a:p>
        </p:txBody>
      </p:sp>
      <p:sp>
        <p:nvSpPr>
          <p:cNvPr id="15" name="25 Metin kutusu"/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Siyaset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(7) </a:t>
            </a:r>
          </a:p>
        </p:txBody>
      </p:sp>
      <p:graphicFrame>
        <p:nvGraphicFramePr>
          <p:cNvPr id="12" name="Object 2">
            <a:extLst>
              <a:ext uri="{FF2B5EF4-FFF2-40B4-BE49-F238E27FC236}">
                <a16:creationId xmlns:a16="http://schemas.microsoft.com/office/drawing/2014/main" id="{01AB7225-CEAF-7447-83C5-17B2051E45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020545"/>
              </p:ext>
            </p:extLst>
          </p:nvPr>
        </p:nvGraphicFramePr>
        <p:xfrm>
          <a:off x="3008076" y="2200354"/>
          <a:ext cx="5001520" cy="3996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1">
            <a:extLst>
              <a:ext uri="{FF2B5EF4-FFF2-40B4-BE49-F238E27FC236}">
                <a16:creationId xmlns:a16="http://schemas.microsoft.com/office/drawing/2014/main" id="{38957E7F-FE25-9440-A5BE-D0E6B3067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2684" y="2253510"/>
            <a:ext cx="3116532" cy="1430013"/>
          </a:xfrm>
          <a:prstGeom prst="rect">
            <a:avLst/>
          </a:prstGeom>
          <a:noFill/>
          <a:ln w="12700">
            <a:solidFill>
              <a:srgbClr val="00808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47903847-F218-A24F-9DB7-CB6925839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5034" y="4399972"/>
            <a:ext cx="3134182" cy="1462238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graphicFrame>
        <p:nvGraphicFramePr>
          <p:cNvPr id="16" name="27 Tablo">
            <a:extLst>
              <a:ext uri="{FF2B5EF4-FFF2-40B4-BE49-F238E27FC236}">
                <a16:creationId xmlns:a16="http://schemas.microsoft.com/office/drawing/2014/main" id="{6920956C-0E80-784D-AE25-F7FD23859E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522716"/>
              </p:ext>
            </p:extLst>
          </p:nvPr>
        </p:nvGraphicFramePr>
        <p:xfrm>
          <a:off x="4787113" y="6540701"/>
          <a:ext cx="2117269" cy="262890"/>
        </p:xfrm>
        <a:graphic>
          <a:graphicData uri="http://schemas.openxmlformats.org/drawingml/2006/table">
            <a:tbl>
              <a:tblPr/>
              <a:tblGrid>
                <a:gridCol w="256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78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48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48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3659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</a:t>
                      </a:r>
                      <a:r>
                        <a:rPr lang="tr-TR" sz="8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Parti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MHP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31">
                <a:tc vMerge="1"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ext Box 13">
            <a:extLst>
              <a:ext uri="{FF2B5EF4-FFF2-40B4-BE49-F238E27FC236}">
                <a16:creationId xmlns:a16="http://schemas.microsoft.com/office/drawing/2014/main" id="{239C7F5C-E200-314A-8420-4F1796DEE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2996" y="2240332"/>
            <a:ext cx="811936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tr-TR" sz="1100" b="1" dirty="0">
                <a:solidFill>
                  <a:srgbClr val="FF0000"/>
                </a:solidFill>
                <a:latin typeface="Verdana" pitchFamily="34" charset="0"/>
              </a:rPr>
              <a:t>%33,6</a:t>
            </a:r>
          </a:p>
          <a:p>
            <a:pPr algn="r">
              <a:spcBef>
                <a:spcPct val="50000"/>
              </a:spcBef>
            </a:pPr>
            <a:r>
              <a:rPr lang="tr-TR" sz="1100" b="1" dirty="0">
                <a:solidFill>
                  <a:srgbClr val="FF9900"/>
                </a:solidFill>
                <a:latin typeface="Verdana" pitchFamily="34" charset="0"/>
              </a:rPr>
              <a:t>%73,1</a:t>
            </a:r>
          </a:p>
          <a:p>
            <a:pPr algn="r">
              <a:spcBef>
                <a:spcPct val="50000"/>
              </a:spcBef>
            </a:pPr>
            <a:r>
              <a:rPr lang="tr-TR" sz="1100" b="1" dirty="0">
                <a:solidFill>
                  <a:srgbClr val="008080"/>
                </a:solidFill>
                <a:latin typeface="Verdana" pitchFamily="34" charset="0"/>
              </a:rPr>
              <a:t>%8,3</a:t>
            </a:r>
          </a:p>
          <a:p>
            <a:pPr algn="r">
              <a:spcBef>
                <a:spcPct val="50000"/>
              </a:spcBef>
            </a:pPr>
            <a:r>
              <a:rPr lang="tr-TR" sz="11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%17,9</a:t>
            </a:r>
          </a:p>
          <a:p>
            <a:pPr algn="r">
              <a:spcBef>
                <a:spcPct val="50000"/>
              </a:spcBef>
            </a:pPr>
            <a:r>
              <a:rPr lang="tr-TR" sz="11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%7,0</a:t>
            </a:r>
          </a:p>
        </p:txBody>
      </p:sp>
      <p:sp>
        <p:nvSpPr>
          <p:cNvPr id="19" name="Text Box 13">
            <a:extLst>
              <a:ext uri="{FF2B5EF4-FFF2-40B4-BE49-F238E27FC236}">
                <a16:creationId xmlns:a16="http://schemas.microsoft.com/office/drawing/2014/main" id="{10DFB4AA-EB4A-DD4A-8F9E-0F1B738D6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2996" y="4414617"/>
            <a:ext cx="811936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tr-TR" sz="1100" b="1" dirty="0">
                <a:solidFill>
                  <a:srgbClr val="FF0000"/>
                </a:solidFill>
                <a:latin typeface="Verdana" pitchFamily="34" charset="0"/>
              </a:rPr>
              <a:t>%37,8</a:t>
            </a:r>
          </a:p>
          <a:p>
            <a:pPr algn="r">
              <a:spcBef>
                <a:spcPct val="50000"/>
              </a:spcBef>
            </a:pPr>
            <a:r>
              <a:rPr lang="tr-TR" sz="1100" b="1" dirty="0">
                <a:solidFill>
                  <a:srgbClr val="FF9900"/>
                </a:solidFill>
                <a:latin typeface="Verdana" pitchFamily="34" charset="0"/>
              </a:rPr>
              <a:t>%9,2</a:t>
            </a:r>
          </a:p>
          <a:p>
            <a:pPr algn="r">
              <a:spcBef>
                <a:spcPct val="50000"/>
              </a:spcBef>
            </a:pPr>
            <a:r>
              <a:rPr lang="tr-TR" sz="1100" b="1" dirty="0">
                <a:solidFill>
                  <a:srgbClr val="008080"/>
                </a:solidFill>
                <a:latin typeface="Verdana" pitchFamily="34" charset="0"/>
              </a:rPr>
              <a:t>%65,4</a:t>
            </a:r>
          </a:p>
          <a:p>
            <a:pPr algn="r">
              <a:spcBef>
                <a:spcPct val="50000"/>
              </a:spcBef>
            </a:pPr>
            <a:r>
              <a:rPr lang="tr-TR" sz="11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%28,4</a:t>
            </a:r>
          </a:p>
          <a:p>
            <a:pPr algn="r">
              <a:spcBef>
                <a:spcPct val="50000"/>
              </a:spcBef>
            </a:pPr>
            <a:r>
              <a:rPr lang="tr-TR" sz="11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%68,0</a:t>
            </a:r>
          </a:p>
        </p:txBody>
      </p:sp>
      <p:graphicFrame>
        <p:nvGraphicFramePr>
          <p:cNvPr id="20" name="Tablo 16">
            <a:extLst>
              <a:ext uri="{FF2B5EF4-FFF2-40B4-BE49-F238E27FC236}">
                <a16:creationId xmlns:a16="http://schemas.microsoft.com/office/drawing/2014/main" id="{FEB2E787-8A29-E84D-8B69-74E0D58A98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541035"/>
              </p:ext>
            </p:extLst>
          </p:nvPr>
        </p:nvGraphicFramePr>
        <p:xfrm>
          <a:off x="9162540" y="3588860"/>
          <a:ext cx="2106918" cy="1790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9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740">
                <a:tc>
                  <a:txBody>
                    <a:bodyPr/>
                    <a:lstStyle/>
                    <a:p>
                      <a:pPr algn="ctr" fontAlgn="b"/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PDT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NDT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402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 dirty="0">
                          <a:effectLst/>
                          <a:latin typeface="+mj-lt"/>
                        </a:rPr>
                        <a:t>Genel</a:t>
                      </a:r>
                      <a:endParaRPr lang="tr-TR" sz="11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effectLst/>
                          <a:latin typeface="+mj-lt"/>
                        </a:rPr>
                        <a:t>49,7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effectLst/>
                          <a:latin typeface="+mj-lt"/>
                        </a:rPr>
                        <a:t>28,5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402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 dirty="0">
                          <a:effectLst/>
                          <a:latin typeface="+mj-lt"/>
                        </a:rPr>
                        <a:t>AK Parti</a:t>
                      </a:r>
                      <a:endParaRPr lang="tr-TR" sz="11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effectLst/>
                          <a:latin typeface="+mj-lt"/>
                        </a:rPr>
                        <a:t>85,4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effectLst/>
                          <a:latin typeface="+mj-lt"/>
                        </a:rPr>
                        <a:t>3,1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402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 dirty="0">
                          <a:effectLst/>
                          <a:latin typeface="+mj-lt"/>
                        </a:rPr>
                        <a:t>CHP</a:t>
                      </a:r>
                      <a:endParaRPr lang="tr-TR" sz="11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effectLst/>
                          <a:latin typeface="+mj-lt"/>
                        </a:rPr>
                        <a:t>18,5</a:t>
                      </a:r>
                      <a:endParaRPr lang="tr-TR" sz="11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effectLst/>
                          <a:latin typeface="+mj-lt"/>
                        </a:rPr>
                        <a:t>64,1</a:t>
                      </a:r>
                      <a:endParaRPr lang="tr-TR" sz="11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402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effectLst/>
                          <a:latin typeface="+mj-lt"/>
                        </a:rPr>
                        <a:t>MHP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effectLst/>
                          <a:latin typeface="+mj-lt"/>
                        </a:rPr>
                        <a:t>28,3</a:t>
                      </a:r>
                      <a:endParaRPr lang="tr-TR" sz="11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effectLst/>
                          <a:latin typeface="+mj-lt"/>
                        </a:rPr>
                        <a:t>26,7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402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effectLst/>
                          <a:latin typeface="+mj-lt"/>
                        </a:rPr>
                        <a:t>HDP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effectLst/>
                          <a:latin typeface="+mj-lt"/>
                        </a:rPr>
                        <a:t>8,3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effectLst/>
                          <a:latin typeface="+mj-lt"/>
                        </a:rPr>
                        <a:t>66,7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" name="Dikdörtgen 1">
            <a:extLst>
              <a:ext uri="{FF2B5EF4-FFF2-40B4-BE49-F238E27FC236}">
                <a16:creationId xmlns:a16="http://schemas.microsoft.com/office/drawing/2014/main" id="{C88618C6-6A85-5348-9AE0-F4DFBD870C67}"/>
              </a:ext>
            </a:extLst>
          </p:cNvPr>
          <p:cNvSpPr/>
          <p:nvPr/>
        </p:nvSpPr>
        <p:spPr>
          <a:xfrm>
            <a:off x="9132350" y="3194439"/>
            <a:ext cx="21069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tr-TR" sz="1400" b="1" dirty="0">
                <a:solidFill>
                  <a:srgbClr val="000000"/>
                </a:solidFill>
                <a:latin typeface="Verdana" pitchFamily="34" charset="0"/>
              </a:rPr>
              <a:t>-2017-</a:t>
            </a:r>
          </a:p>
        </p:txBody>
      </p:sp>
      <p:pic>
        <p:nvPicPr>
          <p:cNvPr id="22" name="Picture 9" descr="beyaz logo küçük">
            <a:extLst>
              <a:ext uri="{FF2B5EF4-FFF2-40B4-BE49-F238E27FC236}">
                <a16:creationId xmlns:a16="http://schemas.microsoft.com/office/drawing/2014/main" id="{33589397-A6DE-894D-9B71-4CB1D2E19C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38671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2 Metin kutusu">
            <a:extLst>
              <a:ext uri="{FF2B5EF4-FFF2-40B4-BE49-F238E27FC236}">
                <a16:creationId xmlns:a16="http://schemas.microsoft.com/office/drawing/2014/main" id="{6003169D-F5FF-F54E-AAEA-8FE2B8706725}"/>
              </a:ext>
            </a:extLst>
          </p:cNvPr>
          <p:cNvSpPr txBox="1"/>
          <p:nvPr/>
        </p:nvSpPr>
        <p:spPr>
          <a:xfrm>
            <a:off x="0" y="139771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Cumhurbaşkanlığı Hükümet Sistemi’nin Başarı Değerlendirmesi</a:t>
            </a:r>
            <a:endParaRPr lang="tr-TR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sz="1600" i="1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Cumhurbaşkanlığı hükümet sisteminin performansını nasıl değerlendirirsiniz? </a:t>
            </a: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78885344-55A0-3F4F-83FF-97C85BE4A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244" y="6548137"/>
            <a:ext cx="105611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r-TR" sz="800" dirty="0">
                <a:solidFill>
                  <a:srgbClr val="000000"/>
                </a:solidFill>
                <a:latin typeface="Verdana"/>
              </a:rPr>
              <a:t>Baz: 1000</a:t>
            </a:r>
          </a:p>
        </p:txBody>
      </p:sp>
      <p:graphicFrame>
        <p:nvGraphicFramePr>
          <p:cNvPr id="4" name="Grafik 15">
            <a:extLst>
              <a:ext uri="{FF2B5EF4-FFF2-40B4-BE49-F238E27FC236}">
                <a16:creationId xmlns:a16="http://schemas.microsoft.com/office/drawing/2014/main" id="{505D041E-D3BD-B24C-8183-93A25EDF8B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4892966"/>
              </p:ext>
            </p:extLst>
          </p:nvPr>
        </p:nvGraphicFramePr>
        <p:xfrm>
          <a:off x="2755500" y="2320427"/>
          <a:ext cx="6286560" cy="4189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Metin kutusu 16">
            <a:extLst>
              <a:ext uri="{FF2B5EF4-FFF2-40B4-BE49-F238E27FC236}">
                <a16:creationId xmlns:a16="http://schemas.microsoft.com/office/drawing/2014/main" id="{6ACE9A08-6544-B841-9D8D-CE06BD44859E}"/>
              </a:ext>
            </a:extLst>
          </p:cNvPr>
          <p:cNvSpPr txBox="1"/>
          <p:nvPr/>
        </p:nvSpPr>
        <p:spPr>
          <a:xfrm rot="5400000">
            <a:off x="8076405" y="2744503"/>
            <a:ext cx="990634" cy="276999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200" b="1" dirty="0">
                <a:solidFill>
                  <a:srgbClr val="BBE0E3">
                    <a:lumMod val="50000"/>
                  </a:srgbClr>
                </a:solidFill>
                <a:latin typeface="Verdana"/>
              </a:rPr>
              <a:t>%41,4</a:t>
            </a:r>
          </a:p>
        </p:txBody>
      </p:sp>
      <p:sp>
        <p:nvSpPr>
          <p:cNvPr id="6" name="Metin kutusu 17">
            <a:extLst>
              <a:ext uri="{FF2B5EF4-FFF2-40B4-BE49-F238E27FC236}">
                <a16:creationId xmlns:a16="http://schemas.microsoft.com/office/drawing/2014/main" id="{13869CE4-A1F4-EA41-AD9D-56AFAED47EE7}"/>
              </a:ext>
            </a:extLst>
          </p:cNvPr>
          <p:cNvSpPr txBox="1"/>
          <p:nvPr/>
        </p:nvSpPr>
        <p:spPr>
          <a:xfrm rot="5400000">
            <a:off x="8091032" y="5698408"/>
            <a:ext cx="912089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200" b="1" dirty="0">
                <a:solidFill>
                  <a:srgbClr val="FF0000"/>
                </a:solidFill>
                <a:latin typeface="Verdana"/>
              </a:rPr>
              <a:t>%30,2</a:t>
            </a:r>
          </a:p>
        </p:txBody>
      </p:sp>
      <p:cxnSp>
        <p:nvCxnSpPr>
          <p:cNvPr id="7" name="Düz Bağlayıcı 19">
            <a:extLst>
              <a:ext uri="{FF2B5EF4-FFF2-40B4-BE49-F238E27FC236}">
                <a16:creationId xmlns:a16="http://schemas.microsoft.com/office/drawing/2014/main" id="{8EB5299C-7815-0947-BD5D-E72FE9D51D00}"/>
              </a:ext>
            </a:extLst>
          </p:cNvPr>
          <p:cNvCxnSpPr/>
          <p:nvPr/>
        </p:nvCxnSpPr>
        <p:spPr bwMode="auto">
          <a:xfrm>
            <a:off x="3048240" y="4782090"/>
            <a:ext cx="5952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Düz Bağlayıcı 20">
            <a:extLst>
              <a:ext uri="{FF2B5EF4-FFF2-40B4-BE49-F238E27FC236}">
                <a16:creationId xmlns:a16="http://schemas.microsoft.com/office/drawing/2014/main" id="{7ADDCCC9-86C9-F140-8655-6C798A049400}"/>
              </a:ext>
            </a:extLst>
          </p:cNvPr>
          <p:cNvCxnSpPr/>
          <p:nvPr/>
        </p:nvCxnSpPr>
        <p:spPr bwMode="auto">
          <a:xfrm>
            <a:off x="2974303" y="3990002"/>
            <a:ext cx="5952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Picture 9" descr="beyaz logo küçük">
            <a:extLst>
              <a:ext uri="{FF2B5EF4-FFF2-40B4-BE49-F238E27FC236}">
                <a16:creationId xmlns:a16="http://schemas.microsoft.com/office/drawing/2014/main" id="{91CD25BB-5901-A341-A94A-B599902FEE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25 Metin kutusu">
            <a:extLst>
              <a:ext uri="{FF2B5EF4-FFF2-40B4-BE49-F238E27FC236}">
                <a16:creationId xmlns:a16="http://schemas.microsoft.com/office/drawing/2014/main" id="{615B8E0C-E687-0247-AF26-E36EF45DDD95}"/>
              </a:ext>
            </a:extLst>
          </p:cNvPr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Siyaset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(8) </a:t>
            </a:r>
          </a:p>
        </p:txBody>
      </p:sp>
    </p:spTree>
    <p:extLst>
      <p:ext uri="{BB962C8B-B14F-4D97-AF65-F5344CB8AC3E}">
        <p14:creationId xmlns:p14="http://schemas.microsoft.com/office/powerpoint/2010/main" val="19577928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 1"/>
          <p:cNvGrpSpPr/>
          <p:nvPr/>
        </p:nvGrpSpPr>
        <p:grpSpPr>
          <a:xfrm>
            <a:off x="1952260" y="1010727"/>
            <a:ext cx="8808504" cy="1110033"/>
            <a:chOff x="862537" y="1241144"/>
            <a:chExt cx="7344816" cy="2245853"/>
          </a:xfrm>
        </p:grpSpPr>
        <p:sp>
          <p:nvSpPr>
            <p:cNvPr id="16" name="5 Metin kutusu"/>
            <p:cNvSpPr txBox="1"/>
            <p:nvPr/>
          </p:nvSpPr>
          <p:spPr>
            <a:xfrm>
              <a:off x="862537" y="1241144"/>
              <a:ext cx="7344816" cy="2245853"/>
            </a:xfrm>
            <a:prstGeom prst="rect">
              <a:avLst/>
            </a:prstGeom>
            <a:noFill/>
          </p:spPr>
          <p:txBody>
            <a:bodyPr wrap="square" lIns="93458" tIns="46729" rIns="93458" bIns="46729" rtlCol="0">
              <a:spAutoFit/>
            </a:bodyPr>
            <a:lstStyle/>
            <a:p>
              <a:pPr algn="ctr"/>
              <a:r>
                <a:rPr lang="tr-TR" sz="2400" b="1" dirty="0">
                  <a:latin typeface="Arial" charset="0"/>
                  <a:ea typeface="Arial" charset="0"/>
                  <a:cs typeface="Arial" charset="0"/>
                </a:rPr>
                <a:t>Siyasal Kutuplaşma</a:t>
              </a:r>
            </a:p>
            <a:p>
              <a:pPr algn="ctr"/>
              <a:r>
                <a:rPr lang="tr-TR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/>
                </a:rPr>
                <a:t>Türkiye’de bir siyasal kutuplaşma olduğunu düşünüyor musunuz?</a:t>
              </a:r>
            </a:p>
            <a:p>
              <a:pPr algn="ctr"/>
              <a:endParaRPr lang="tr-TR" sz="2400" b="1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1025799" y="1723426"/>
              <a:ext cx="7128792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tr-TR" sz="900" dirty="0">
                <a:solidFill>
                  <a:srgbClr val="FFFFFF">
                    <a:lumMod val="50000"/>
                  </a:srgbClr>
                </a:solidFill>
                <a:latin typeface="Verdana"/>
              </a:endParaRPr>
            </a:p>
          </p:txBody>
        </p:sp>
      </p:grpSp>
      <p:sp>
        <p:nvSpPr>
          <p:cNvPr id="18" name="25 Metin kutusu"/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Siyaset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(9) </a:t>
            </a:r>
          </a:p>
        </p:txBody>
      </p:sp>
      <p:graphicFrame>
        <p:nvGraphicFramePr>
          <p:cNvPr id="8" name="Grafik 5">
            <a:extLst>
              <a:ext uri="{FF2B5EF4-FFF2-40B4-BE49-F238E27FC236}">
                <a16:creationId xmlns:a16="http://schemas.microsoft.com/office/drawing/2014/main" id="{21F09103-BE1A-DA44-A288-C0815D34C6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0535876"/>
              </p:ext>
            </p:extLst>
          </p:nvPr>
        </p:nvGraphicFramePr>
        <p:xfrm>
          <a:off x="2910879" y="1705374"/>
          <a:ext cx="7481807" cy="5152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27 Tablo">
            <a:extLst>
              <a:ext uri="{FF2B5EF4-FFF2-40B4-BE49-F238E27FC236}">
                <a16:creationId xmlns:a16="http://schemas.microsoft.com/office/drawing/2014/main" id="{8C9728F6-18AA-9142-956F-605F76DA5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533424"/>
              </p:ext>
            </p:extLst>
          </p:nvPr>
        </p:nvGraphicFramePr>
        <p:xfrm>
          <a:off x="84795" y="6166003"/>
          <a:ext cx="2268254" cy="576064"/>
        </p:xfrm>
        <a:graphic>
          <a:graphicData uri="http://schemas.openxmlformats.org/drawingml/2006/table">
            <a:tbl>
              <a:tblPr/>
              <a:tblGrid>
                <a:gridCol w="234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5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57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55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55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4016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Genel</a:t>
                      </a:r>
                      <a:endParaRPr lang="tr-TR" sz="800" b="0" i="0" u="none" strike="noStrike" kern="1200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</a:t>
                      </a:r>
                      <a:r>
                        <a:rPr lang="tr-TR" sz="8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Parti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MHP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vMerge="1"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426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276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" name="Picture 9" descr="beyaz logo küçük">
            <a:extLst>
              <a:ext uri="{FF2B5EF4-FFF2-40B4-BE49-F238E27FC236}">
                <a16:creationId xmlns:a16="http://schemas.microsoft.com/office/drawing/2014/main" id="{FB0A1EB0-A441-1748-B738-24FC9498BE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0155886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594113" y="1029977"/>
            <a:ext cx="7344816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Kutuplaşmanın Ekseni</a:t>
            </a:r>
          </a:p>
          <a:p>
            <a:pPr lvl="0" algn="ctr"/>
            <a:r>
              <a:rPr lang="tr-TR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- Türkiye’de Kutuplaşma Olduğunu Düşünenler (%38,8) - </a:t>
            </a:r>
          </a:p>
          <a:p>
            <a:pPr algn="ctr">
              <a:defRPr/>
            </a:pPr>
            <a:endParaRPr lang="tr-TR" sz="1100" dirty="0">
              <a:solidFill>
                <a:srgbClr val="FFFFFF">
                  <a:lumMod val="50000"/>
                </a:srgb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25 Metin kutusu"/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Siyaset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(10)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E465A024-619C-8D4A-B8CD-388C4726FD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066984"/>
              </p:ext>
            </p:extLst>
          </p:nvPr>
        </p:nvGraphicFramePr>
        <p:xfrm>
          <a:off x="3432313" y="1781932"/>
          <a:ext cx="5512904" cy="5076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17 Tablo">
            <a:extLst>
              <a:ext uri="{FF2B5EF4-FFF2-40B4-BE49-F238E27FC236}">
                <a16:creationId xmlns:a16="http://schemas.microsoft.com/office/drawing/2014/main" id="{B7A166D4-156E-6847-AD83-4A611E1440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22767"/>
              </p:ext>
            </p:extLst>
          </p:nvPr>
        </p:nvGraphicFramePr>
        <p:xfrm>
          <a:off x="132522" y="6288181"/>
          <a:ext cx="1378872" cy="445118"/>
        </p:xfrm>
        <a:graphic>
          <a:graphicData uri="http://schemas.openxmlformats.org/drawingml/2006/table">
            <a:tbl>
              <a:tblPr/>
              <a:tblGrid>
                <a:gridCol w="344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47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47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2559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559">
                <a:tc vMerge="1"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Picture 9" descr="beyaz logo küçük">
            <a:extLst>
              <a:ext uri="{FF2B5EF4-FFF2-40B4-BE49-F238E27FC236}">
                <a16:creationId xmlns:a16="http://schemas.microsoft.com/office/drawing/2014/main" id="{CDCA0516-EFBE-574D-9563-C8661C078C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6644863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4A28005B-E198-AE4F-A5FE-05F3EB862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59114"/>
            <a:ext cx="1219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Siyasi Partiye Göre Kutuplaşmanın Ekseni</a:t>
            </a:r>
            <a:r>
              <a:rPr lang="tr-TR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0717F82-18F5-9048-A42F-55E38A040A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964182"/>
              </p:ext>
            </p:extLst>
          </p:nvPr>
        </p:nvGraphicFramePr>
        <p:xfrm>
          <a:off x="8214094" y="1998805"/>
          <a:ext cx="2744987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27 Tablo">
            <a:extLst>
              <a:ext uri="{FF2B5EF4-FFF2-40B4-BE49-F238E27FC236}">
                <a16:creationId xmlns:a16="http://schemas.microsoft.com/office/drawing/2014/main" id="{912610F7-4627-9D4E-B94A-3D98E5123F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05675"/>
              </p:ext>
            </p:extLst>
          </p:nvPr>
        </p:nvGraphicFramePr>
        <p:xfrm>
          <a:off x="5211116" y="6240264"/>
          <a:ext cx="2148557" cy="617736"/>
        </p:xfrm>
        <a:graphic>
          <a:graphicData uri="http://schemas.openxmlformats.org/drawingml/2006/table">
            <a:tbl>
              <a:tblPr/>
              <a:tblGrid>
                <a:gridCol w="271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5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7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34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31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78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54434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</a:t>
                      </a:r>
                      <a:r>
                        <a:rPr lang="tr-TR" sz="8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Parti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MHP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434">
                <a:tc vMerge="1"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241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434"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4434"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Metin kutusu 34">
            <a:extLst>
              <a:ext uri="{FF2B5EF4-FFF2-40B4-BE49-F238E27FC236}">
                <a16:creationId xmlns:a16="http://schemas.microsoft.com/office/drawing/2014/main" id="{A056C1B5-B2E1-604A-AC9C-BF3091E5B5B3}"/>
              </a:ext>
            </a:extLst>
          </p:cNvPr>
          <p:cNvSpPr txBox="1"/>
          <p:nvPr/>
        </p:nvSpPr>
        <p:spPr>
          <a:xfrm>
            <a:off x="8858137" y="1727053"/>
            <a:ext cx="1420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2016 Yılı</a:t>
            </a:r>
          </a:p>
        </p:txBody>
      </p:sp>
      <p:cxnSp>
        <p:nvCxnSpPr>
          <p:cNvPr id="6" name="17 Düz Bağlayıcı">
            <a:extLst>
              <a:ext uri="{FF2B5EF4-FFF2-40B4-BE49-F238E27FC236}">
                <a16:creationId xmlns:a16="http://schemas.microsoft.com/office/drawing/2014/main" id="{5375F4FC-2037-5D42-8371-21321820F733}"/>
              </a:ext>
            </a:extLst>
          </p:cNvPr>
          <p:cNvCxnSpPr/>
          <p:nvPr/>
        </p:nvCxnSpPr>
        <p:spPr bwMode="auto">
          <a:xfrm>
            <a:off x="2120702" y="2849417"/>
            <a:ext cx="8172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17 Düz Bağlayıcı">
            <a:extLst>
              <a:ext uri="{FF2B5EF4-FFF2-40B4-BE49-F238E27FC236}">
                <a16:creationId xmlns:a16="http://schemas.microsoft.com/office/drawing/2014/main" id="{1ADC47B7-8A07-2C4D-8B97-48692D485E10}"/>
              </a:ext>
            </a:extLst>
          </p:cNvPr>
          <p:cNvCxnSpPr/>
          <p:nvPr/>
        </p:nvCxnSpPr>
        <p:spPr bwMode="auto">
          <a:xfrm>
            <a:off x="2094484" y="3594240"/>
            <a:ext cx="8172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17 Düz Bağlayıcı">
            <a:extLst>
              <a:ext uri="{FF2B5EF4-FFF2-40B4-BE49-F238E27FC236}">
                <a16:creationId xmlns:a16="http://schemas.microsoft.com/office/drawing/2014/main" id="{40A30592-9783-ED4B-A900-DCF1D89A21F2}"/>
              </a:ext>
            </a:extLst>
          </p:cNvPr>
          <p:cNvCxnSpPr/>
          <p:nvPr/>
        </p:nvCxnSpPr>
        <p:spPr bwMode="auto">
          <a:xfrm>
            <a:off x="2094484" y="4335883"/>
            <a:ext cx="8172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17 Düz Bağlayıcı">
            <a:extLst>
              <a:ext uri="{FF2B5EF4-FFF2-40B4-BE49-F238E27FC236}">
                <a16:creationId xmlns:a16="http://schemas.microsoft.com/office/drawing/2014/main" id="{D627A7F1-CD6E-7040-B070-31685A614875}"/>
              </a:ext>
            </a:extLst>
          </p:cNvPr>
          <p:cNvCxnSpPr/>
          <p:nvPr/>
        </p:nvCxnSpPr>
        <p:spPr bwMode="auto">
          <a:xfrm>
            <a:off x="2120702" y="5054890"/>
            <a:ext cx="8172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8B263156-E2E9-F64C-9D58-DAFECEE46D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15703"/>
              </p:ext>
            </p:extLst>
          </p:nvPr>
        </p:nvGraphicFramePr>
        <p:xfrm>
          <a:off x="5083948" y="2018403"/>
          <a:ext cx="2744987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Metin kutusu 40">
            <a:extLst>
              <a:ext uri="{FF2B5EF4-FFF2-40B4-BE49-F238E27FC236}">
                <a16:creationId xmlns:a16="http://schemas.microsoft.com/office/drawing/2014/main" id="{CB5986E8-3389-0944-9826-318964D3B6FE}"/>
              </a:ext>
            </a:extLst>
          </p:cNvPr>
          <p:cNvSpPr txBox="1"/>
          <p:nvPr/>
        </p:nvSpPr>
        <p:spPr>
          <a:xfrm>
            <a:off x="5742717" y="1686063"/>
            <a:ext cx="1420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2017 Yılı</a:t>
            </a:r>
          </a:p>
        </p:txBody>
      </p:sp>
      <p:graphicFrame>
        <p:nvGraphicFramePr>
          <p:cNvPr id="12" name="Object 2">
            <a:extLst>
              <a:ext uri="{FF2B5EF4-FFF2-40B4-BE49-F238E27FC236}">
                <a16:creationId xmlns:a16="http://schemas.microsoft.com/office/drawing/2014/main" id="{1606FCF3-A9C5-DD49-AD3E-4A46855A3C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520159"/>
              </p:ext>
            </p:extLst>
          </p:nvPr>
        </p:nvGraphicFramePr>
        <p:xfrm>
          <a:off x="2004475" y="2008460"/>
          <a:ext cx="2744987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Metin kutusu 42">
            <a:extLst>
              <a:ext uri="{FF2B5EF4-FFF2-40B4-BE49-F238E27FC236}">
                <a16:creationId xmlns:a16="http://schemas.microsoft.com/office/drawing/2014/main" id="{7FCE4064-DC41-8443-BC9D-B155E46D187F}"/>
              </a:ext>
            </a:extLst>
          </p:cNvPr>
          <p:cNvSpPr txBox="1"/>
          <p:nvPr/>
        </p:nvSpPr>
        <p:spPr>
          <a:xfrm>
            <a:off x="2663244" y="1676120"/>
            <a:ext cx="1420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2018 Yılı</a:t>
            </a:r>
          </a:p>
        </p:txBody>
      </p:sp>
      <p:pic>
        <p:nvPicPr>
          <p:cNvPr id="14" name="Picture 9" descr="beyaz logo küçük">
            <a:extLst>
              <a:ext uri="{FF2B5EF4-FFF2-40B4-BE49-F238E27FC236}">
                <a16:creationId xmlns:a16="http://schemas.microsoft.com/office/drawing/2014/main" id="{2A52ED9B-325F-2342-A30C-7A1D572E8F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25 Metin kutusu">
            <a:extLst>
              <a:ext uri="{FF2B5EF4-FFF2-40B4-BE49-F238E27FC236}">
                <a16:creationId xmlns:a16="http://schemas.microsoft.com/office/drawing/2014/main" id="{550E6079-F0B8-FF4C-9C4F-3EDCB3274B6E}"/>
              </a:ext>
            </a:extLst>
          </p:cNvPr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Siyaset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(11) </a:t>
            </a:r>
          </a:p>
        </p:txBody>
      </p:sp>
    </p:spTree>
    <p:extLst>
      <p:ext uri="{BB962C8B-B14F-4D97-AF65-F5344CB8AC3E}">
        <p14:creationId xmlns:p14="http://schemas.microsoft.com/office/powerpoint/2010/main" val="40372925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3">
            <a:extLst>
              <a:ext uri="{FF2B5EF4-FFF2-40B4-BE49-F238E27FC236}">
                <a16:creationId xmlns:a16="http://schemas.microsoft.com/office/drawing/2014/main" id="{EC8EF913-7D2F-1B46-A97C-13EC22B77C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413866"/>
              </p:ext>
            </p:extLst>
          </p:nvPr>
        </p:nvGraphicFramePr>
        <p:xfrm>
          <a:off x="3299791" y="2426822"/>
          <a:ext cx="5380383" cy="4606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2 Metin kutusu">
            <a:extLst>
              <a:ext uri="{FF2B5EF4-FFF2-40B4-BE49-F238E27FC236}">
                <a16:creationId xmlns:a16="http://schemas.microsoft.com/office/drawing/2014/main" id="{90B01DAD-8F4C-1B40-BD0C-A88D3FBA5515}"/>
              </a:ext>
            </a:extLst>
          </p:cNvPr>
          <p:cNvSpPr txBox="1"/>
          <p:nvPr/>
        </p:nvSpPr>
        <p:spPr>
          <a:xfrm>
            <a:off x="0" y="1239542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Mart Belediye Başkanlığı Seçimlerinde</a:t>
            </a:r>
          </a:p>
          <a:p>
            <a:pPr algn="ctr"/>
            <a:r>
              <a:rPr lang="tr-TR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 Tercihinde Parti mi, Aday mı Daha Etkili?</a:t>
            </a:r>
          </a:p>
          <a:p>
            <a:pPr algn="ctr"/>
            <a:r>
              <a:rPr lang="tr-TR" sz="1600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Mart 2019’da yapılacak belediye başkanlığı seçimlerinde oy tercihinizde aşağıdakilerden hangisi daha etkili olacaktır?</a:t>
            </a: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B50335F7-B870-264A-810D-BDEA1B4CB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0174" y="6504026"/>
            <a:ext cx="79208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r-TR" sz="800" dirty="0">
                <a:solidFill>
                  <a:srgbClr val="000000"/>
                </a:solidFill>
                <a:latin typeface="Verdana"/>
              </a:rPr>
              <a:t>Baz: 1000</a:t>
            </a:r>
          </a:p>
        </p:txBody>
      </p:sp>
      <p:pic>
        <p:nvPicPr>
          <p:cNvPr id="5" name="Picture 9" descr="beyaz logo küçük">
            <a:extLst>
              <a:ext uri="{FF2B5EF4-FFF2-40B4-BE49-F238E27FC236}">
                <a16:creationId xmlns:a16="http://schemas.microsoft.com/office/drawing/2014/main" id="{612E3F18-2BAA-4C4B-8748-1EA6399B3B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25 Metin kutusu">
            <a:extLst>
              <a:ext uri="{FF2B5EF4-FFF2-40B4-BE49-F238E27FC236}">
                <a16:creationId xmlns:a16="http://schemas.microsoft.com/office/drawing/2014/main" id="{71BEB1A9-0435-B24B-96AA-9AC8DAD006B3}"/>
              </a:ext>
            </a:extLst>
          </p:cNvPr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Siyaset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(12) </a:t>
            </a:r>
          </a:p>
        </p:txBody>
      </p:sp>
    </p:spTree>
    <p:extLst>
      <p:ext uri="{BB962C8B-B14F-4D97-AF65-F5344CB8AC3E}">
        <p14:creationId xmlns:p14="http://schemas.microsoft.com/office/powerpoint/2010/main" val="14146589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Metin kutusu">
            <a:extLst>
              <a:ext uri="{FF2B5EF4-FFF2-40B4-BE49-F238E27FC236}">
                <a16:creationId xmlns:a16="http://schemas.microsoft.com/office/drawing/2014/main" id="{72B71E90-8616-A144-AC3D-0DF3E66ED5D1}"/>
              </a:ext>
            </a:extLst>
          </p:cNvPr>
          <p:cNvSpPr txBox="1"/>
          <p:nvPr/>
        </p:nvSpPr>
        <p:spPr>
          <a:xfrm>
            <a:off x="0" y="1492667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Büyükşehir Belediye Başkanının Sahip Olması Gereken Özellikler</a:t>
            </a:r>
          </a:p>
          <a:p>
            <a:pPr algn="ctr"/>
            <a:r>
              <a:rPr lang="tr-TR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İstanbul, Ankara ve İzmir -</a:t>
            </a:r>
          </a:p>
          <a:p>
            <a:pPr algn="ctr"/>
            <a:r>
              <a:rPr lang="tr-TR" sz="1600" dirty="0">
                <a:solidFill>
                  <a:srgbClr val="FFFFFF">
                    <a:lumMod val="50000"/>
                  </a:srgbClr>
                </a:solidFill>
                <a:latin typeface="Verdana"/>
              </a:rPr>
              <a:t>Sizce …............ Büyükşehir Belediye Başkanı olacak kişi size sayacağım özelliklerden hangilerine sahip olmalıdır?</a:t>
            </a:r>
          </a:p>
        </p:txBody>
      </p:sp>
      <p:sp>
        <p:nvSpPr>
          <p:cNvPr id="3" name="9 Metin kutusu">
            <a:extLst>
              <a:ext uri="{FF2B5EF4-FFF2-40B4-BE49-F238E27FC236}">
                <a16:creationId xmlns:a16="http://schemas.microsoft.com/office/drawing/2014/main" id="{1FB5D5B9-C625-B24E-B876-60E26D695E7B}"/>
              </a:ext>
            </a:extLst>
          </p:cNvPr>
          <p:cNvSpPr txBox="1"/>
          <p:nvPr/>
        </p:nvSpPr>
        <p:spPr>
          <a:xfrm>
            <a:off x="8904311" y="5352848"/>
            <a:ext cx="1511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yılına göre %7,2’nin altındaki değerler grafiğe dahil edilmemiştir.</a:t>
            </a:r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A67F8483-05CE-E943-9668-CA73252C56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177155"/>
              </p:ext>
            </p:extLst>
          </p:nvPr>
        </p:nvGraphicFramePr>
        <p:xfrm>
          <a:off x="3287688" y="2680689"/>
          <a:ext cx="5616623" cy="4061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o 9">
            <a:extLst>
              <a:ext uri="{FF2B5EF4-FFF2-40B4-BE49-F238E27FC236}">
                <a16:creationId xmlns:a16="http://schemas.microsoft.com/office/drawing/2014/main" id="{29EFB363-1F93-CB4D-A418-9DE79BD79A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276772"/>
              </p:ext>
            </p:extLst>
          </p:nvPr>
        </p:nvGraphicFramePr>
        <p:xfrm>
          <a:off x="0" y="6347976"/>
          <a:ext cx="2808312" cy="3943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0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8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85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889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898">
                <a:tc vMerge="1">
                  <a:txBody>
                    <a:bodyPr/>
                    <a:lstStyle/>
                    <a:p>
                      <a:pPr algn="ctr" fontAlgn="b"/>
                      <a:endParaRPr lang="tr-TR" sz="7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898">
                <a:tc vMerge="1">
                  <a:txBody>
                    <a:bodyPr/>
                    <a:lstStyle/>
                    <a:p>
                      <a:pPr algn="ctr" fontAlgn="b"/>
                      <a:endParaRPr lang="tr-TR" sz="7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sz="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(İstanbul, Ankara, İzmir illerinde sorulmuştur)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r-TR" sz="7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9" descr="beyaz logo küçük">
            <a:extLst>
              <a:ext uri="{FF2B5EF4-FFF2-40B4-BE49-F238E27FC236}">
                <a16:creationId xmlns:a16="http://schemas.microsoft.com/office/drawing/2014/main" id="{D6382996-5350-654C-9D41-5E948BA61B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25 Metin kutusu">
            <a:extLst>
              <a:ext uri="{FF2B5EF4-FFF2-40B4-BE49-F238E27FC236}">
                <a16:creationId xmlns:a16="http://schemas.microsoft.com/office/drawing/2014/main" id="{187B6B37-5006-274D-A694-3902FF06CAEF}"/>
              </a:ext>
            </a:extLst>
          </p:cNvPr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Siyaset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(13) </a:t>
            </a:r>
          </a:p>
        </p:txBody>
      </p:sp>
    </p:spTree>
    <p:extLst>
      <p:ext uri="{BB962C8B-B14F-4D97-AF65-F5344CB8AC3E}">
        <p14:creationId xmlns:p14="http://schemas.microsoft.com/office/powerpoint/2010/main" val="31928684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Metin kutusu">
            <a:extLst>
              <a:ext uri="{FF2B5EF4-FFF2-40B4-BE49-F238E27FC236}">
                <a16:creationId xmlns:a16="http://schemas.microsoft.com/office/drawing/2014/main" id="{0C1887C3-FD1E-A540-9D7F-D9E4C248978E}"/>
              </a:ext>
            </a:extLst>
          </p:cNvPr>
          <p:cNvSpPr txBox="1"/>
          <p:nvPr/>
        </p:nvSpPr>
        <p:spPr>
          <a:xfrm>
            <a:off x="0" y="1537866"/>
            <a:ext cx="12174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000000"/>
                </a:solidFill>
                <a:latin typeface="Verdana"/>
              </a:rPr>
              <a:t>Büyükşehir Belediye Başkanının Sahip Olması Gereken Özellikler</a:t>
            </a:r>
          </a:p>
          <a:p>
            <a:pPr algn="ctr"/>
            <a:r>
              <a:rPr lang="tr-TR" sz="1600" dirty="0">
                <a:solidFill>
                  <a:srgbClr val="FFFFFF">
                    <a:lumMod val="50000"/>
                  </a:srgbClr>
                </a:solidFill>
                <a:latin typeface="Verdana"/>
              </a:rPr>
              <a:t>Sizce …............ Büyükşehir Belediye Başkanı olacak kişi size sayacağım özelliklerden hangilerine sahip olmalıdır?</a:t>
            </a:r>
          </a:p>
        </p:txBody>
      </p:sp>
      <p:graphicFrame>
        <p:nvGraphicFramePr>
          <p:cNvPr id="3" name="Object 6">
            <a:extLst>
              <a:ext uri="{FF2B5EF4-FFF2-40B4-BE49-F238E27FC236}">
                <a16:creationId xmlns:a16="http://schemas.microsoft.com/office/drawing/2014/main" id="{97237960-996B-5B4F-8621-8D723721A9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216546"/>
              </p:ext>
            </p:extLst>
          </p:nvPr>
        </p:nvGraphicFramePr>
        <p:xfrm>
          <a:off x="1862729" y="2628558"/>
          <a:ext cx="9237029" cy="3859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Line 5">
            <a:extLst>
              <a:ext uri="{FF2B5EF4-FFF2-40B4-BE49-F238E27FC236}">
                <a16:creationId xmlns:a16="http://schemas.microsoft.com/office/drawing/2014/main" id="{6AF50D90-311E-7F42-8ADD-8B00A2F3E0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97544" y="2521744"/>
            <a:ext cx="8720" cy="385968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Metin kutusu 12">
            <a:extLst>
              <a:ext uri="{FF2B5EF4-FFF2-40B4-BE49-F238E27FC236}">
                <a16:creationId xmlns:a16="http://schemas.microsoft.com/office/drawing/2014/main" id="{D04F8B79-D90E-3E4F-8F10-50CB5F6D4CEA}"/>
              </a:ext>
            </a:extLst>
          </p:cNvPr>
          <p:cNvSpPr txBox="1"/>
          <p:nvPr/>
        </p:nvSpPr>
        <p:spPr>
          <a:xfrm>
            <a:off x="5033751" y="2258063"/>
            <a:ext cx="2734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r-TR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Ankara</a:t>
            </a:r>
          </a:p>
        </p:txBody>
      </p:sp>
      <p:sp>
        <p:nvSpPr>
          <p:cNvPr id="6" name="Metin kutusu 14">
            <a:extLst>
              <a:ext uri="{FF2B5EF4-FFF2-40B4-BE49-F238E27FC236}">
                <a16:creationId xmlns:a16="http://schemas.microsoft.com/office/drawing/2014/main" id="{4E795E5E-0495-7648-B94C-8DD59BDB9B6C}"/>
              </a:ext>
            </a:extLst>
          </p:cNvPr>
          <p:cNvSpPr txBox="1"/>
          <p:nvPr/>
        </p:nvSpPr>
        <p:spPr>
          <a:xfrm>
            <a:off x="2299035" y="2233440"/>
            <a:ext cx="2607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r-TR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İstanbul</a:t>
            </a:r>
          </a:p>
        </p:txBody>
      </p:sp>
      <p:sp>
        <p:nvSpPr>
          <p:cNvPr id="7" name="Metin kutusu 15">
            <a:extLst>
              <a:ext uri="{FF2B5EF4-FFF2-40B4-BE49-F238E27FC236}">
                <a16:creationId xmlns:a16="http://schemas.microsoft.com/office/drawing/2014/main" id="{687DE52A-5FA3-C147-9541-1EC9E23AD816}"/>
              </a:ext>
            </a:extLst>
          </p:cNvPr>
          <p:cNvSpPr txBox="1"/>
          <p:nvPr/>
        </p:nvSpPr>
        <p:spPr>
          <a:xfrm>
            <a:off x="7759748" y="2233440"/>
            <a:ext cx="3010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r-TR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İzmir</a:t>
            </a:r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AB6AFCCE-BEA8-1C43-A25C-966F5A6827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16468" y="2521744"/>
            <a:ext cx="8720" cy="385968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 dirty="0">
              <a:solidFill>
                <a:srgbClr val="000000"/>
              </a:solidFill>
            </a:endParaRPr>
          </a:p>
        </p:txBody>
      </p:sp>
      <p:graphicFrame>
        <p:nvGraphicFramePr>
          <p:cNvPr id="9" name="27 Tablo">
            <a:extLst>
              <a:ext uri="{FF2B5EF4-FFF2-40B4-BE49-F238E27FC236}">
                <a16:creationId xmlns:a16="http://schemas.microsoft.com/office/drawing/2014/main" id="{1B2B54D9-E1D5-5347-8B4A-7ACD8FD04E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079002"/>
              </p:ext>
            </p:extLst>
          </p:nvPr>
        </p:nvGraphicFramePr>
        <p:xfrm>
          <a:off x="17440" y="6590040"/>
          <a:ext cx="2758700" cy="262890"/>
        </p:xfrm>
        <a:graphic>
          <a:graphicData uri="http://schemas.openxmlformats.org/drawingml/2006/table">
            <a:tbl>
              <a:tblPr/>
              <a:tblGrid>
                <a:gridCol w="534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1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1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1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6827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İstanbul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Ankara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İzmir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827">
                <a:tc vMerge="1"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25 Metin kutusu">
            <a:extLst>
              <a:ext uri="{FF2B5EF4-FFF2-40B4-BE49-F238E27FC236}">
                <a16:creationId xmlns:a16="http://schemas.microsoft.com/office/drawing/2014/main" id="{8AB73E20-E046-8548-A2B1-1AD04AC91A8A}"/>
              </a:ext>
            </a:extLst>
          </p:cNvPr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Siyaset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(14) </a:t>
            </a:r>
          </a:p>
        </p:txBody>
      </p:sp>
      <p:pic>
        <p:nvPicPr>
          <p:cNvPr id="11" name="Picture 9" descr="beyaz logo küçük">
            <a:extLst>
              <a:ext uri="{FF2B5EF4-FFF2-40B4-BE49-F238E27FC236}">
                <a16:creationId xmlns:a16="http://schemas.microsoft.com/office/drawing/2014/main" id="{BB2D4560-8D24-9A44-B795-8E976D6BF0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0080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4293291" y="3232097"/>
            <a:ext cx="7704855" cy="819360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48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DEMOGRAFİ</a:t>
            </a:r>
          </a:p>
        </p:txBody>
      </p:sp>
      <p:sp>
        <p:nvSpPr>
          <p:cNvPr id="7" name="Rectangle 6"/>
          <p:cNvSpPr/>
          <p:nvPr/>
        </p:nvSpPr>
        <p:spPr>
          <a:xfrm>
            <a:off x="5559135" y="6291747"/>
            <a:ext cx="18549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http://ctrs.khas.edu.tr</a:t>
            </a:r>
          </a:p>
        </p:txBody>
      </p:sp>
      <p:pic>
        <p:nvPicPr>
          <p:cNvPr id="8" name="Resim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943" y="6305376"/>
            <a:ext cx="253469" cy="307721"/>
          </a:xfrm>
          <a:prstGeom prst="rect">
            <a:avLst/>
          </a:prstGeom>
        </p:spPr>
      </p:pic>
      <p:pic>
        <p:nvPicPr>
          <p:cNvPr id="9" name="Resi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790" y="6254021"/>
            <a:ext cx="338905" cy="338905"/>
          </a:xfrm>
          <a:prstGeom prst="rect">
            <a:avLst/>
          </a:prstGeom>
        </p:spPr>
      </p:pic>
      <p:sp>
        <p:nvSpPr>
          <p:cNvPr id="10" name="Metin kutusu 15"/>
          <p:cNvSpPr txBox="1"/>
          <p:nvPr/>
        </p:nvSpPr>
        <p:spPr>
          <a:xfrm>
            <a:off x="1991185" y="6286418"/>
            <a:ext cx="2427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/centerforturkishstudies</a:t>
            </a:r>
          </a:p>
        </p:txBody>
      </p:sp>
      <p:pic>
        <p:nvPicPr>
          <p:cNvPr id="14" name="Resi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455" y="6239820"/>
            <a:ext cx="396063" cy="396063"/>
          </a:xfrm>
          <a:prstGeom prst="rect">
            <a:avLst/>
          </a:prstGeom>
        </p:spPr>
      </p:pic>
      <p:sp>
        <p:nvSpPr>
          <p:cNvPr id="15" name="Metin kutusu 13"/>
          <p:cNvSpPr txBox="1"/>
          <p:nvPr/>
        </p:nvSpPr>
        <p:spPr>
          <a:xfrm>
            <a:off x="9346042" y="6282639"/>
            <a:ext cx="1130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/ctrs_khas</a:t>
            </a:r>
            <a:endParaRPr lang="en-GB" sz="1400" dirty="0">
              <a:solidFill>
                <a:srgbClr val="0E5B9A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Picture 9" descr="beyaz logo küçük">
            <a:extLst>
              <a:ext uri="{FF2B5EF4-FFF2-40B4-BE49-F238E27FC236}">
                <a16:creationId xmlns:a16="http://schemas.microsoft.com/office/drawing/2014/main" id="{E4F2415D-5FAC-664D-91A1-64E1A37096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9014360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2 Metin kutusu"/>
          <p:cNvSpPr txBox="1"/>
          <p:nvPr/>
        </p:nvSpPr>
        <p:spPr>
          <a:xfrm>
            <a:off x="2351584" y="1162483"/>
            <a:ext cx="78136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Türkiye’de Yargının Siyasallaşma Algısı</a:t>
            </a:r>
          </a:p>
          <a:p>
            <a:pPr algn="ctr"/>
            <a:r>
              <a:rPr lang="tr-TR" i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Türkiye’de yargının siyasallaştığını düşünüyor musunuz?</a:t>
            </a:r>
          </a:p>
        </p:txBody>
      </p:sp>
      <p:sp>
        <p:nvSpPr>
          <p:cNvPr id="14" name="25 Metin kutusu"/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Siyaset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(15) </a:t>
            </a:r>
          </a:p>
        </p:txBody>
      </p:sp>
      <p:graphicFrame>
        <p:nvGraphicFramePr>
          <p:cNvPr id="7" name="Object 15">
            <a:extLst>
              <a:ext uri="{FF2B5EF4-FFF2-40B4-BE49-F238E27FC236}">
                <a16:creationId xmlns:a16="http://schemas.microsoft.com/office/drawing/2014/main" id="{B6FE3F4A-C27E-B542-80BC-90E98DF2D8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189574"/>
              </p:ext>
            </p:extLst>
          </p:nvPr>
        </p:nvGraphicFramePr>
        <p:xfrm>
          <a:off x="3546389" y="1967971"/>
          <a:ext cx="5557727" cy="4890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19 Tablo">
            <a:extLst>
              <a:ext uri="{FF2B5EF4-FFF2-40B4-BE49-F238E27FC236}">
                <a16:creationId xmlns:a16="http://schemas.microsoft.com/office/drawing/2014/main" id="{4018AF8F-DC00-3546-B4AB-033D8328EA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473326"/>
              </p:ext>
            </p:extLst>
          </p:nvPr>
        </p:nvGraphicFramePr>
        <p:xfrm>
          <a:off x="10358202" y="6204089"/>
          <a:ext cx="1454047" cy="450028"/>
        </p:xfrm>
        <a:graphic>
          <a:graphicData uri="http://schemas.openxmlformats.org/drawingml/2006/table">
            <a:tbl>
              <a:tblPr/>
              <a:tblGrid>
                <a:gridCol w="202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2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2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5014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014">
                <a:tc vMerge="1"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" name="Picture 9" descr="beyaz logo küçük">
            <a:extLst>
              <a:ext uri="{FF2B5EF4-FFF2-40B4-BE49-F238E27FC236}">
                <a16:creationId xmlns:a16="http://schemas.microsoft.com/office/drawing/2014/main" id="{9C356891-9B12-1541-A783-5926FBD15D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98501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2 Metin kutusu"/>
          <p:cNvSpPr txBox="1"/>
          <p:nvPr/>
        </p:nvSpPr>
        <p:spPr>
          <a:xfrm>
            <a:off x="2286332" y="1119615"/>
            <a:ext cx="7813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Türkiye’de Yargının Siyasallaşma Algısı </a:t>
            </a:r>
          </a:p>
        </p:txBody>
      </p:sp>
      <p:sp>
        <p:nvSpPr>
          <p:cNvPr id="9" name="25 Metin kutusu"/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Siyaset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(16) </a:t>
            </a:r>
          </a:p>
        </p:txBody>
      </p:sp>
      <p:graphicFrame>
        <p:nvGraphicFramePr>
          <p:cNvPr id="10" name="Grafik 6">
            <a:extLst>
              <a:ext uri="{FF2B5EF4-FFF2-40B4-BE49-F238E27FC236}">
                <a16:creationId xmlns:a16="http://schemas.microsoft.com/office/drawing/2014/main" id="{A7AF2860-BF18-1244-9F9D-C359B18B60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383458"/>
              </p:ext>
            </p:extLst>
          </p:nvPr>
        </p:nvGraphicFramePr>
        <p:xfrm>
          <a:off x="2274224" y="1637307"/>
          <a:ext cx="9905668" cy="4941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Tablo 16">
            <a:extLst>
              <a:ext uri="{FF2B5EF4-FFF2-40B4-BE49-F238E27FC236}">
                <a16:creationId xmlns:a16="http://schemas.microsoft.com/office/drawing/2014/main" id="{D5654FC1-71B2-F64F-9345-6D517B7E9A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932410"/>
              </p:ext>
            </p:extLst>
          </p:nvPr>
        </p:nvGraphicFramePr>
        <p:xfrm>
          <a:off x="0" y="6200775"/>
          <a:ext cx="2033860" cy="657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291">
                <a:tc>
                  <a:txBody>
                    <a:bodyPr/>
                    <a:lstStyle/>
                    <a:p>
                      <a:pPr algn="ctr" fontAlgn="b"/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 Parti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CHP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MHP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HDP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291"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3291"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426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276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291"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291"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489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3" name="Düz Bağlayıcı 14">
            <a:extLst>
              <a:ext uri="{FF2B5EF4-FFF2-40B4-BE49-F238E27FC236}">
                <a16:creationId xmlns:a16="http://schemas.microsoft.com/office/drawing/2014/main" id="{384EC9C0-E4EF-6747-8C95-06194351ADB1}"/>
              </a:ext>
            </a:extLst>
          </p:cNvPr>
          <p:cNvCxnSpPr>
            <a:cxnSpLocks/>
          </p:cNvCxnSpPr>
          <p:nvPr/>
        </p:nvCxnSpPr>
        <p:spPr bwMode="auto">
          <a:xfrm flipH="1">
            <a:off x="1606061" y="2842113"/>
            <a:ext cx="8932985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Metin kutusu 20">
            <a:extLst>
              <a:ext uri="{FF2B5EF4-FFF2-40B4-BE49-F238E27FC236}">
                <a16:creationId xmlns:a16="http://schemas.microsoft.com/office/drawing/2014/main" id="{ED4E61B8-694C-7B46-A5ED-C111082A2D75}"/>
              </a:ext>
            </a:extLst>
          </p:cNvPr>
          <p:cNvSpPr txBox="1"/>
          <p:nvPr/>
        </p:nvSpPr>
        <p:spPr>
          <a:xfrm>
            <a:off x="1235453" y="2243658"/>
            <a:ext cx="112248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tr-TR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 Parti</a:t>
            </a:r>
          </a:p>
        </p:txBody>
      </p:sp>
      <p:sp>
        <p:nvSpPr>
          <p:cNvPr id="17" name="Metin kutusu 23">
            <a:extLst>
              <a:ext uri="{FF2B5EF4-FFF2-40B4-BE49-F238E27FC236}">
                <a16:creationId xmlns:a16="http://schemas.microsoft.com/office/drawing/2014/main" id="{7D292A7B-126C-8440-9DD2-FE74BE05E58B}"/>
              </a:ext>
            </a:extLst>
          </p:cNvPr>
          <p:cNvSpPr txBox="1"/>
          <p:nvPr/>
        </p:nvSpPr>
        <p:spPr>
          <a:xfrm>
            <a:off x="1235453" y="3203036"/>
            <a:ext cx="112248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tr-TR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CHP</a:t>
            </a:r>
          </a:p>
        </p:txBody>
      </p:sp>
      <p:sp>
        <p:nvSpPr>
          <p:cNvPr id="19" name="Metin kutusu 24">
            <a:extLst>
              <a:ext uri="{FF2B5EF4-FFF2-40B4-BE49-F238E27FC236}">
                <a16:creationId xmlns:a16="http://schemas.microsoft.com/office/drawing/2014/main" id="{D7568567-351D-4D46-8A41-8C963996ECD8}"/>
              </a:ext>
            </a:extLst>
          </p:cNvPr>
          <p:cNvSpPr txBox="1"/>
          <p:nvPr/>
        </p:nvSpPr>
        <p:spPr>
          <a:xfrm>
            <a:off x="1235453" y="4088783"/>
            <a:ext cx="112248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tr-TR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MHP</a:t>
            </a:r>
          </a:p>
        </p:txBody>
      </p:sp>
      <p:sp>
        <p:nvSpPr>
          <p:cNvPr id="21" name="Metin kutusu 25">
            <a:extLst>
              <a:ext uri="{FF2B5EF4-FFF2-40B4-BE49-F238E27FC236}">
                <a16:creationId xmlns:a16="http://schemas.microsoft.com/office/drawing/2014/main" id="{7E6CD7F9-7ADA-634F-AD83-C64A362D7BD0}"/>
              </a:ext>
            </a:extLst>
          </p:cNvPr>
          <p:cNvSpPr txBox="1"/>
          <p:nvPr/>
        </p:nvSpPr>
        <p:spPr>
          <a:xfrm>
            <a:off x="1235453" y="4958424"/>
            <a:ext cx="112248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tr-TR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HDP</a:t>
            </a:r>
          </a:p>
        </p:txBody>
      </p:sp>
      <p:cxnSp>
        <p:nvCxnSpPr>
          <p:cNvPr id="30" name="Düz Bağlayıcı 14">
            <a:extLst>
              <a:ext uri="{FF2B5EF4-FFF2-40B4-BE49-F238E27FC236}">
                <a16:creationId xmlns:a16="http://schemas.microsoft.com/office/drawing/2014/main" id="{B50384DD-1635-D345-A1F5-C9BA6C2AA123}"/>
              </a:ext>
            </a:extLst>
          </p:cNvPr>
          <p:cNvCxnSpPr>
            <a:cxnSpLocks/>
          </p:cNvCxnSpPr>
          <p:nvPr/>
        </p:nvCxnSpPr>
        <p:spPr bwMode="auto">
          <a:xfrm flipH="1">
            <a:off x="1606062" y="3769005"/>
            <a:ext cx="8932985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Düz Bağlayıcı 14">
            <a:extLst>
              <a:ext uri="{FF2B5EF4-FFF2-40B4-BE49-F238E27FC236}">
                <a16:creationId xmlns:a16="http://schemas.microsoft.com/office/drawing/2014/main" id="{A671BD78-A7CC-CD4F-8F9A-8833196D10A9}"/>
              </a:ext>
            </a:extLst>
          </p:cNvPr>
          <p:cNvCxnSpPr>
            <a:cxnSpLocks/>
          </p:cNvCxnSpPr>
          <p:nvPr/>
        </p:nvCxnSpPr>
        <p:spPr bwMode="auto">
          <a:xfrm flipH="1">
            <a:off x="1629507" y="4812359"/>
            <a:ext cx="8932985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2" name="Picture 9" descr="beyaz logo küçük">
            <a:extLst>
              <a:ext uri="{FF2B5EF4-FFF2-40B4-BE49-F238E27FC236}">
                <a16:creationId xmlns:a16="http://schemas.microsoft.com/office/drawing/2014/main" id="{0A724BE0-B807-864A-9F0E-EADB3EFE88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48436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1945704" y="470866"/>
            <a:ext cx="86868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tr-TR" sz="2000" b="1" dirty="0">
              <a:solidFill>
                <a:srgbClr val="990000"/>
              </a:solidFill>
              <a:latin typeface="Verdana" pitchFamily="34" charset="0"/>
            </a:endParaRPr>
          </a:p>
        </p:txBody>
      </p:sp>
      <p:sp>
        <p:nvSpPr>
          <p:cNvPr id="28" name="12 Metin kutusu"/>
          <p:cNvSpPr txBox="1"/>
          <p:nvPr/>
        </p:nvSpPr>
        <p:spPr>
          <a:xfrm>
            <a:off x="1847529" y="1256977"/>
            <a:ext cx="85883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Türkiye’de Siyasi Boşluk Olduğunu Düşünme Durumu</a:t>
            </a:r>
          </a:p>
          <a:p>
            <a:pPr algn="ctr"/>
            <a:r>
              <a:rPr lang="tr-TR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Sizce Türkiye'de bir siyasi boşluk var mı? </a:t>
            </a:r>
          </a:p>
        </p:txBody>
      </p:sp>
      <p:sp>
        <p:nvSpPr>
          <p:cNvPr id="16" name="25 Metin kutusu"/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Siyaset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(17) </a:t>
            </a:r>
          </a:p>
        </p:txBody>
      </p:sp>
      <p:graphicFrame>
        <p:nvGraphicFramePr>
          <p:cNvPr id="8" name="Object 15">
            <a:extLst>
              <a:ext uri="{FF2B5EF4-FFF2-40B4-BE49-F238E27FC236}">
                <a16:creationId xmlns:a16="http://schemas.microsoft.com/office/drawing/2014/main" id="{C310D033-512B-DC46-A9BE-124C98C2F6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3574696"/>
              </p:ext>
            </p:extLst>
          </p:nvPr>
        </p:nvGraphicFramePr>
        <p:xfrm>
          <a:off x="2742740" y="2026102"/>
          <a:ext cx="7556736" cy="4899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Düz Bağlayıcı 4">
            <a:extLst>
              <a:ext uri="{FF2B5EF4-FFF2-40B4-BE49-F238E27FC236}">
                <a16:creationId xmlns:a16="http://schemas.microsoft.com/office/drawing/2014/main" id="{7BE6729B-E58F-5D43-B55C-9852F308928F}"/>
              </a:ext>
            </a:extLst>
          </p:cNvPr>
          <p:cNvCxnSpPr>
            <a:cxnSpLocks/>
          </p:cNvCxnSpPr>
          <p:nvPr/>
        </p:nvCxnSpPr>
        <p:spPr bwMode="auto">
          <a:xfrm>
            <a:off x="2653640" y="2895492"/>
            <a:ext cx="7233826" cy="0"/>
          </a:xfrm>
          <a:prstGeom prst="line">
            <a:avLst/>
          </a:prstGeom>
          <a:solidFill>
            <a:srgbClr val="CC3300">
              <a:alpha val="50000"/>
            </a:srgb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0" name="27 Tablo">
            <a:extLst>
              <a:ext uri="{FF2B5EF4-FFF2-40B4-BE49-F238E27FC236}">
                <a16:creationId xmlns:a16="http://schemas.microsoft.com/office/drawing/2014/main" id="{CCFB04A4-57A5-6D4F-9E6C-15E5511F90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424497"/>
              </p:ext>
            </p:extLst>
          </p:nvPr>
        </p:nvGraphicFramePr>
        <p:xfrm>
          <a:off x="113455" y="6467298"/>
          <a:ext cx="2068061" cy="377036"/>
        </p:xfrm>
        <a:graphic>
          <a:graphicData uri="http://schemas.openxmlformats.org/drawingml/2006/table">
            <a:tbl>
              <a:tblPr/>
              <a:tblGrid>
                <a:gridCol w="250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16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65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65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8518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</a:t>
                      </a:r>
                      <a:r>
                        <a:rPr lang="tr-TR" sz="8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Parti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MHP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518">
                <a:tc vMerge="1"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Dikdörtgen 16">
            <a:extLst>
              <a:ext uri="{FF2B5EF4-FFF2-40B4-BE49-F238E27FC236}">
                <a16:creationId xmlns:a16="http://schemas.microsoft.com/office/drawing/2014/main" id="{C749BD6F-5C0B-614A-B914-CBEC857C7B2B}"/>
              </a:ext>
            </a:extLst>
          </p:cNvPr>
          <p:cNvSpPr/>
          <p:nvPr/>
        </p:nvSpPr>
        <p:spPr>
          <a:xfrm>
            <a:off x="2470170" y="2461080"/>
            <a:ext cx="6623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Genel</a:t>
            </a:r>
          </a:p>
        </p:txBody>
      </p:sp>
      <p:sp>
        <p:nvSpPr>
          <p:cNvPr id="13" name="Dikdörtgen 17">
            <a:extLst>
              <a:ext uri="{FF2B5EF4-FFF2-40B4-BE49-F238E27FC236}">
                <a16:creationId xmlns:a16="http://schemas.microsoft.com/office/drawing/2014/main" id="{7815553C-2307-8640-B6DC-3BE1CF71873A}"/>
              </a:ext>
            </a:extLst>
          </p:cNvPr>
          <p:cNvSpPr/>
          <p:nvPr/>
        </p:nvSpPr>
        <p:spPr>
          <a:xfrm>
            <a:off x="2308844" y="3105418"/>
            <a:ext cx="8130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Ak Parti</a:t>
            </a:r>
          </a:p>
        </p:txBody>
      </p:sp>
      <p:cxnSp>
        <p:nvCxnSpPr>
          <p:cNvPr id="15" name="Düz Bağlayıcı 18">
            <a:extLst>
              <a:ext uri="{FF2B5EF4-FFF2-40B4-BE49-F238E27FC236}">
                <a16:creationId xmlns:a16="http://schemas.microsoft.com/office/drawing/2014/main" id="{A103973D-0376-F44E-8C4E-62A204DA25F3}"/>
              </a:ext>
            </a:extLst>
          </p:cNvPr>
          <p:cNvCxnSpPr>
            <a:cxnSpLocks/>
          </p:cNvCxnSpPr>
          <p:nvPr/>
        </p:nvCxnSpPr>
        <p:spPr bwMode="auto">
          <a:xfrm>
            <a:off x="2658020" y="3659764"/>
            <a:ext cx="7229446" cy="0"/>
          </a:xfrm>
          <a:prstGeom prst="line">
            <a:avLst/>
          </a:prstGeom>
          <a:solidFill>
            <a:srgbClr val="CC3300">
              <a:alpha val="50000"/>
            </a:srgb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Düz Bağlayıcı 19">
            <a:extLst>
              <a:ext uri="{FF2B5EF4-FFF2-40B4-BE49-F238E27FC236}">
                <a16:creationId xmlns:a16="http://schemas.microsoft.com/office/drawing/2014/main" id="{FE3D4389-81E0-F449-94E9-CFE161DF412B}"/>
              </a:ext>
            </a:extLst>
          </p:cNvPr>
          <p:cNvCxnSpPr>
            <a:cxnSpLocks/>
          </p:cNvCxnSpPr>
          <p:nvPr/>
        </p:nvCxnSpPr>
        <p:spPr bwMode="auto">
          <a:xfrm>
            <a:off x="2653640" y="4438831"/>
            <a:ext cx="7172101" cy="70527"/>
          </a:xfrm>
          <a:prstGeom prst="line">
            <a:avLst/>
          </a:prstGeom>
          <a:solidFill>
            <a:srgbClr val="CC3300">
              <a:alpha val="50000"/>
            </a:srgb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Dikdörtgen 21">
            <a:extLst>
              <a:ext uri="{FF2B5EF4-FFF2-40B4-BE49-F238E27FC236}">
                <a16:creationId xmlns:a16="http://schemas.microsoft.com/office/drawing/2014/main" id="{68A8D0B9-C33B-E540-8952-8E484ECCE4E4}"/>
              </a:ext>
            </a:extLst>
          </p:cNvPr>
          <p:cNvSpPr/>
          <p:nvPr/>
        </p:nvSpPr>
        <p:spPr>
          <a:xfrm>
            <a:off x="2577571" y="3856354"/>
            <a:ext cx="5645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CHP</a:t>
            </a:r>
          </a:p>
        </p:txBody>
      </p:sp>
      <p:cxnSp>
        <p:nvCxnSpPr>
          <p:cNvPr id="19" name="Düz Bağlayıcı 22">
            <a:extLst>
              <a:ext uri="{FF2B5EF4-FFF2-40B4-BE49-F238E27FC236}">
                <a16:creationId xmlns:a16="http://schemas.microsoft.com/office/drawing/2014/main" id="{9F338F12-0504-AA4B-BCCB-17CCDED63F20}"/>
              </a:ext>
            </a:extLst>
          </p:cNvPr>
          <p:cNvCxnSpPr>
            <a:cxnSpLocks/>
          </p:cNvCxnSpPr>
          <p:nvPr/>
        </p:nvCxnSpPr>
        <p:spPr bwMode="auto">
          <a:xfrm>
            <a:off x="2715365" y="5204000"/>
            <a:ext cx="5107304" cy="0"/>
          </a:xfrm>
          <a:prstGeom prst="line">
            <a:avLst/>
          </a:prstGeom>
          <a:solidFill>
            <a:srgbClr val="CC3300">
              <a:alpha val="50000"/>
            </a:srgb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Dikdörtgen 23">
            <a:extLst>
              <a:ext uri="{FF2B5EF4-FFF2-40B4-BE49-F238E27FC236}">
                <a16:creationId xmlns:a16="http://schemas.microsoft.com/office/drawing/2014/main" id="{9B6D36AD-18C6-894E-8A8B-E50609B91265}"/>
              </a:ext>
            </a:extLst>
          </p:cNvPr>
          <p:cNvSpPr/>
          <p:nvPr/>
        </p:nvSpPr>
        <p:spPr>
          <a:xfrm>
            <a:off x="2558335" y="4612662"/>
            <a:ext cx="5838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MHP</a:t>
            </a:r>
          </a:p>
        </p:txBody>
      </p:sp>
      <p:sp>
        <p:nvSpPr>
          <p:cNvPr id="21" name="Dikdörtgen 24">
            <a:extLst>
              <a:ext uri="{FF2B5EF4-FFF2-40B4-BE49-F238E27FC236}">
                <a16:creationId xmlns:a16="http://schemas.microsoft.com/office/drawing/2014/main" id="{B9C8D103-7973-B744-9C54-6EFEB5A8335C}"/>
              </a:ext>
            </a:extLst>
          </p:cNvPr>
          <p:cNvSpPr/>
          <p:nvPr/>
        </p:nvSpPr>
        <p:spPr>
          <a:xfrm>
            <a:off x="2567953" y="5355538"/>
            <a:ext cx="5645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HDP</a:t>
            </a:r>
          </a:p>
        </p:txBody>
      </p:sp>
      <p:pic>
        <p:nvPicPr>
          <p:cNvPr id="29" name="Picture 9" descr="beyaz logo küçük">
            <a:extLst>
              <a:ext uri="{FF2B5EF4-FFF2-40B4-BE49-F238E27FC236}">
                <a16:creationId xmlns:a16="http://schemas.microsoft.com/office/drawing/2014/main" id="{213CCED4-2E6D-9140-A291-ADBEF1F3A7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0462912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2 Metin kutusu">
            <a:extLst>
              <a:ext uri="{FF2B5EF4-FFF2-40B4-BE49-F238E27FC236}">
                <a16:creationId xmlns:a16="http://schemas.microsoft.com/office/drawing/2014/main" id="{E21272F4-238F-014D-9009-6F31452F4174}"/>
              </a:ext>
            </a:extLst>
          </p:cNvPr>
          <p:cNvSpPr txBox="1"/>
          <p:nvPr/>
        </p:nvSpPr>
        <p:spPr>
          <a:xfrm>
            <a:off x="0" y="130857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Türkiye’deki Siyasi Boşluk, Siyasi Yelpazenin Neresindedir? </a:t>
            </a:r>
          </a:p>
          <a:p>
            <a:pPr algn="ctr"/>
            <a:r>
              <a:rPr lang="tr-TR" sz="1600" i="1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Sizce bu boşluk SİYASİ YELPAZENİN NERESİNDEDİR?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645DDAD-18CB-8A46-8C55-83E62ACC8A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792732"/>
              </p:ext>
            </p:extLst>
          </p:nvPr>
        </p:nvGraphicFramePr>
        <p:xfrm>
          <a:off x="1478784" y="2016464"/>
          <a:ext cx="7899994" cy="5079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Metin kutusu 15">
            <a:extLst>
              <a:ext uri="{FF2B5EF4-FFF2-40B4-BE49-F238E27FC236}">
                <a16:creationId xmlns:a16="http://schemas.microsoft.com/office/drawing/2014/main" id="{DCDD7D91-570A-104F-B30D-4D8349A86659}"/>
              </a:ext>
            </a:extLst>
          </p:cNvPr>
          <p:cNvSpPr txBox="1"/>
          <p:nvPr/>
        </p:nvSpPr>
        <p:spPr>
          <a:xfrm>
            <a:off x="0" y="6488668"/>
            <a:ext cx="2749472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tr-TR" sz="900" dirty="0">
                <a:latin typeface="Arial" panose="020B0604020202020204" pitchFamily="34" charset="0"/>
                <a:cs typeface="Arial" panose="020B0604020202020204" pitchFamily="34" charset="0"/>
              </a:rPr>
              <a:t>Baz: 286</a:t>
            </a:r>
          </a:p>
          <a:p>
            <a:pPr algn="ctr"/>
            <a:r>
              <a:rPr lang="tr-TR" sz="900" dirty="0">
                <a:latin typeface="Arial" panose="020B0604020202020204" pitchFamily="34" charset="0"/>
                <a:cs typeface="Arial" panose="020B0604020202020204" pitchFamily="34" charset="0"/>
              </a:rPr>
              <a:t>(Türkiye’de siyasi bir boşluk olduğunu düşünenler)</a:t>
            </a:r>
          </a:p>
        </p:txBody>
      </p:sp>
      <p:sp>
        <p:nvSpPr>
          <p:cNvPr id="5" name="25 Metin kutusu">
            <a:extLst>
              <a:ext uri="{FF2B5EF4-FFF2-40B4-BE49-F238E27FC236}">
                <a16:creationId xmlns:a16="http://schemas.microsoft.com/office/drawing/2014/main" id="{419E08A5-09F2-784B-AE20-AD4BE81B3E31}"/>
              </a:ext>
            </a:extLst>
          </p:cNvPr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Siyaset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(18) </a:t>
            </a:r>
          </a:p>
        </p:txBody>
      </p:sp>
      <p:pic>
        <p:nvPicPr>
          <p:cNvPr id="6" name="Picture 9" descr="beyaz logo küçük">
            <a:extLst>
              <a:ext uri="{FF2B5EF4-FFF2-40B4-BE49-F238E27FC236}">
                <a16:creationId xmlns:a16="http://schemas.microsoft.com/office/drawing/2014/main" id="{90544B97-BC4E-2B43-A869-DB7102F0D6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82852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0680B7BE-7F83-0E41-8459-7252C88DDC2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280225" y="2554993"/>
          <a:ext cx="3891728" cy="4016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DEF0227-CD96-2543-A499-605BBE75A65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108054" y="2554995"/>
          <a:ext cx="3942293" cy="4016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6 Metin kutusu">
            <a:extLst>
              <a:ext uri="{FF2B5EF4-FFF2-40B4-BE49-F238E27FC236}">
                <a16:creationId xmlns:a16="http://schemas.microsoft.com/office/drawing/2014/main" id="{8C35B0C6-CD09-5F42-BB46-CFE45AE0CC55}"/>
              </a:ext>
            </a:extLst>
          </p:cNvPr>
          <p:cNvSpPr txBox="1"/>
          <p:nvPr/>
        </p:nvSpPr>
        <p:spPr>
          <a:xfrm>
            <a:off x="1862667" y="1270974"/>
            <a:ext cx="453760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Devlette Yetkili Bir Makamda Olunması Durumunda</a:t>
            </a:r>
          </a:p>
          <a:p>
            <a:pPr algn="ctr"/>
            <a:r>
              <a:rPr lang="tr-TR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İşe Alınacak Kişi Özelliği</a:t>
            </a:r>
          </a:p>
          <a:p>
            <a:pPr algn="ctr"/>
            <a:r>
              <a:rPr lang="tr-TR" sz="1100" i="1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Devlette yetkili bir makamda olsaydınız ve 1 kişi işe alacak olsanız, aşağıda size sayacağım özellikteki adaylardan hangisi alırdınız?</a:t>
            </a:r>
          </a:p>
        </p:txBody>
      </p:sp>
      <p:sp>
        <p:nvSpPr>
          <p:cNvPr id="5" name="6 Metin kutusu">
            <a:extLst>
              <a:ext uri="{FF2B5EF4-FFF2-40B4-BE49-F238E27FC236}">
                <a16:creationId xmlns:a16="http://schemas.microsoft.com/office/drawing/2014/main" id="{1A6B82E3-03E9-C843-9B4C-4E05352CE00D}"/>
              </a:ext>
            </a:extLst>
          </p:cNvPr>
          <p:cNvSpPr txBox="1"/>
          <p:nvPr/>
        </p:nvSpPr>
        <p:spPr>
          <a:xfrm>
            <a:off x="6784230" y="1298405"/>
            <a:ext cx="453760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«Andımız» Metninin İlköğretim Okullarında Okutulması Hakkındaki Düşünceler</a:t>
            </a:r>
          </a:p>
          <a:p>
            <a:pPr algn="ctr"/>
            <a:r>
              <a:rPr lang="tr-TR" sz="1050" i="1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Kamuoyunda “andımız” olarak bilinen metnin ilk öğretim okullarında öğrencilere okutulması hakkındaki düşüncenizi öğrenebilir miyim?</a:t>
            </a:r>
          </a:p>
        </p:txBody>
      </p:sp>
      <p:sp>
        <p:nvSpPr>
          <p:cNvPr id="6" name="Metin kutusu 1">
            <a:extLst>
              <a:ext uri="{FF2B5EF4-FFF2-40B4-BE49-F238E27FC236}">
                <a16:creationId xmlns:a16="http://schemas.microsoft.com/office/drawing/2014/main" id="{04233FAF-3640-8C45-9F21-E5E8F30222E4}"/>
              </a:ext>
            </a:extLst>
          </p:cNvPr>
          <p:cNvSpPr txBox="1"/>
          <p:nvPr/>
        </p:nvSpPr>
        <p:spPr>
          <a:xfrm>
            <a:off x="6314434" y="6363724"/>
            <a:ext cx="651140" cy="2154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tr-TR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Baz: 1000</a:t>
            </a:r>
          </a:p>
        </p:txBody>
      </p:sp>
      <p:pic>
        <p:nvPicPr>
          <p:cNvPr id="7" name="Picture 6" descr="beyaz logo küçük">
            <a:extLst>
              <a:ext uri="{FF2B5EF4-FFF2-40B4-BE49-F238E27FC236}">
                <a16:creationId xmlns:a16="http://schemas.microsoft.com/office/drawing/2014/main" id="{76EAB639-C284-764C-9AEF-D7642634B4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25 Metin kutusu">
            <a:extLst>
              <a:ext uri="{FF2B5EF4-FFF2-40B4-BE49-F238E27FC236}">
                <a16:creationId xmlns:a16="http://schemas.microsoft.com/office/drawing/2014/main" id="{E642B308-774A-174A-A669-B245A2961CE8}"/>
              </a:ext>
            </a:extLst>
          </p:cNvPr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Siyaset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(19) </a:t>
            </a:r>
          </a:p>
        </p:txBody>
      </p:sp>
    </p:spTree>
    <p:extLst>
      <p:ext uri="{BB962C8B-B14F-4D97-AF65-F5344CB8AC3E}">
        <p14:creationId xmlns:p14="http://schemas.microsoft.com/office/powerpoint/2010/main" val="27837033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 Metin kutusu"/>
          <p:cNvSpPr txBox="1"/>
          <p:nvPr/>
        </p:nvSpPr>
        <p:spPr>
          <a:xfrm>
            <a:off x="4046164" y="3286742"/>
            <a:ext cx="7704855" cy="819360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48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EKONOMİ</a:t>
            </a:r>
          </a:p>
        </p:txBody>
      </p:sp>
      <p:sp>
        <p:nvSpPr>
          <p:cNvPr id="7" name="Rectangle 6"/>
          <p:cNvSpPr/>
          <p:nvPr/>
        </p:nvSpPr>
        <p:spPr>
          <a:xfrm>
            <a:off x="5559135" y="6291747"/>
            <a:ext cx="18549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http://ctrs.khas.edu.tr</a:t>
            </a:r>
          </a:p>
        </p:txBody>
      </p:sp>
      <p:pic>
        <p:nvPicPr>
          <p:cNvPr id="8" name="Resim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943" y="6305376"/>
            <a:ext cx="253469" cy="307721"/>
          </a:xfrm>
          <a:prstGeom prst="rect">
            <a:avLst/>
          </a:prstGeom>
        </p:spPr>
      </p:pic>
      <p:pic>
        <p:nvPicPr>
          <p:cNvPr id="9" name="Resi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790" y="6254021"/>
            <a:ext cx="338905" cy="338905"/>
          </a:xfrm>
          <a:prstGeom prst="rect">
            <a:avLst/>
          </a:prstGeom>
        </p:spPr>
      </p:pic>
      <p:sp>
        <p:nvSpPr>
          <p:cNvPr id="10" name="Metin kutusu 15"/>
          <p:cNvSpPr txBox="1"/>
          <p:nvPr/>
        </p:nvSpPr>
        <p:spPr>
          <a:xfrm>
            <a:off x="1991185" y="6286418"/>
            <a:ext cx="2427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/centerforturkishstudies</a:t>
            </a:r>
          </a:p>
        </p:txBody>
      </p:sp>
      <p:pic>
        <p:nvPicPr>
          <p:cNvPr id="11" name="Resi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455" y="6239820"/>
            <a:ext cx="396063" cy="396063"/>
          </a:xfrm>
          <a:prstGeom prst="rect">
            <a:avLst/>
          </a:prstGeom>
        </p:spPr>
      </p:pic>
      <p:sp>
        <p:nvSpPr>
          <p:cNvPr id="12" name="Metin kutusu 13"/>
          <p:cNvSpPr txBox="1"/>
          <p:nvPr/>
        </p:nvSpPr>
        <p:spPr>
          <a:xfrm>
            <a:off x="9346042" y="6282639"/>
            <a:ext cx="1130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/ctrs_khas</a:t>
            </a:r>
            <a:endParaRPr lang="en-GB" sz="1400" dirty="0">
              <a:solidFill>
                <a:srgbClr val="0E5B9A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9" descr="beyaz logo küçük">
            <a:extLst>
              <a:ext uri="{FF2B5EF4-FFF2-40B4-BE49-F238E27FC236}">
                <a16:creationId xmlns:a16="http://schemas.microsoft.com/office/drawing/2014/main" id="{B41965BF-073E-2F48-B45E-95307E1D8E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8448737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702304" y="1121818"/>
            <a:ext cx="1148969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tr-TR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Hükümetin Ekonomi Politikalarını Başarılı Bulma</a:t>
            </a:r>
          </a:p>
          <a:p>
            <a:pPr algn="ctr">
              <a:defRPr/>
            </a:pPr>
            <a:r>
              <a:rPr lang="tr-TR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Genel olarak değerlendirdiğinizde, hükümetin ekonomi politikalarını ne derecede başarılı buluyorsunuz? Lütfen başarılı bulma derecenizi            1 Kesinlikle başarısız, 2 Başarısız, 3 Ne başarılı ne başarısız, 4 Başarılı, veya 5 Kesinlikle başarılı şeklinde değerlendiriniz.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-555625" y="83279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7" name="25 Metin kutusu"/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Ekonomi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(1) </a:t>
            </a:r>
          </a:p>
        </p:txBody>
      </p:sp>
      <p:grpSp>
        <p:nvGrpSpPr>
          <p:cNvPr id="25" name="Grup 3">
            <a:extLst>
              <a:ext uri="{FF2B5EF4-FFF2-40B4-BE49-F238E27FC236}">
                <a16:creationId xmlns:a16="http://schemas.microsoft.com/office/drawing/2014/main" id="{3C915B14-BBD5-7944-B059-F235A25CA931}"/>
              </a:ext>
            </a:extLst>
          </p:cNvPr>
          <p:cNvGrpSpPr/>
          <p:nvPr/>
        </p:nvGrpSpPr>
        <p:grpSpPr>
          <a:xfrm>
            <a:off x="6774233" y="2381136"/>
            <a:ext cx="3705155" cy="4047056"/>
            <a:chOff x="4294421" y="2135740"/>
            <a:chExt cx="4414782" cy="4047056"/>
          </a:xfrm>
        </p:grpSpPr>
        <p:graphicFrame>
          <p:nvGraphicFramePr>
            <p:cNvPr id="26" name="Object 2">
              <a:extLst>
                <a:ext uri="{FF2B5EF4-FFF2-40B4-BE49-F238E27FC236}">
                  <a16:creationId xmlns:a16="http://schemas.microsoft.com/office/drawing/2014/main" id="{7BBA187B-B6A4-414C-9563-47613FC77EA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73893577"/>
                </p:ext>
              </p:extLst>
            </p:nvPr>
          </p:nvGraphicFramePr>
          <p:xfrm>
            <a:off x="4294421" y="2135740"/>
            <a:ext cx="4248472" cy="40470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8" name="Rectangle 11">
              <a:extLst>
                <a:ext uri="{FF2B5EF4-FFF2-40B4-BE49-F238E27FC236}">
                  <a16:creationId xmlns:a16="http://schemas.microsoft.com/office/drawing/2014/main" id="{B0B2089A-8DC5-8C49-9881-FCED8F1B0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3720" y="2135740"/>
              <a:ext cx="2700000" cy="1512000"/>
            </a:xfrm>
            <a:prstGeom prst="rect">
              <a:avLst/>
            </a:prstGeom>
            <a:noFill/>
            <a:ln w="12700">
              <a:solidFill>
                <a:srgbClr val="008080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 dirty="0">
                <a:solidFill>
                  <a:srgbClr val="000000"/>
                </a:solidFill>
              </a:endParaRPr>
            </a:p>
          </p:txBody>
        </p:sp>
        <p:sp>
          <p:nvSpPr>
            <p:cNvPr id="29" name="Rectangle 12">
              <a:extLst>
                <a:ext uri="{FF2B5EF4-FFF2-40B4-BE49-F238E27FC236}">
                  <a16:creationId xmlns:a16="http://schemas.microsoft.com/office/drawing/2014/main" id="{256BDE4E-D624-4E44-BCB7-3F6AB0C9D5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6593" y="4462214"/>
              <a:ext cx="2732610" cy="1484632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 dirty="0">
                <a:solidFill>
                  <a:srgbClr val="000000"/>
                </a:solidFill>
              </a:endParaRPr>
            </a:p>
          </p:txBody>
        </p:sp>
        <p:sp>
          <p:nvSpPr>
            <p:cNvPr id="30" name="Text Box 13">
              <a:extLst>
                <a:ext uri="{FF2B5EF4-FFF2-40B4-BE49-F238E27FC236}">
                  <a16:creationId xmlns:a16="http://schemas.microsoft.com/office/drawing/2014/main" id="{A132DDF2-32B1-2344-8F22-47A22B43AD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9491" y="2142090"/>
              <a:ext cx="914176" cy="1023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tr-TR" sz="1100" b="1" dirty="0">
                  <a:solidFill>
                    <a:srgbClr val="FF0000"/>
                  </a:solidFill>
                  <a:latin typeface="Verdana"/>
                </a:rPr>
                <a:t>%62,2</a:t>
              </a:r>
            </a:p>
            <a:p>
              <a:pPr algn="r">
                <a:spcBef>
                  <a:spcPct val="50000"/>
                </a:spcBef>
              </a:pPr>
              <a:r>
                <a:rPr lang="tr-TR" sz="1100" b="1" dirty="0">
                  <a:solidFill>
                    <a:srgbClr val="FF9900"/>
                  </a:solidFill>
                  <a:latin typeface="Verdana"/>
                </a:rPr>
                <a:t>%17,6</a:t>
              </a:r>
            </a:p>
            <a:p>
              <a:pPr algn="r">
                <a:spcBef>
                  <a:spcPct val="50000"/>
                </a:spcBef>
              </a:pPr>
              <a:r>
                <a:rPr lang="tr-TR" sz="1100" b="1" dirty="0">
                  <a:solidFill>
                    <a:srgbClr val="008080"/>
                  </a:solidFill>
                  <a:latin typeface="Verdana"/>
                </a:rPr>
                <a:t>%25,3</a:t>
              </a:r>
            </a:p>
            <a:p>
              <a:pPr algn="r">
                <a:spcBef>
                  <a:spcPct val="50000"/>
                </a:spcBef>
              </a:pPr>
              <a:r>
                <a:rPr lang="tr-TR" sz="1100" b="1" dirty="0">
                  <a:solidFill>
                    <a:srgbClr val="FFFFFF">
                      <a:lumMod val="50000"/>
                    </a:srgbClr>
                  </a:solidFill>
                  <a:latin typeface="Verdana"/>
                </a:rPr>
                <a:t>%13,0</a:t>
              </a:r>
              <a:r>
                <a:rPr lang="tr-TR" sz="1100" b="1" dirty="0">
                  <a:solidFill>
                    <a:srgbClr val="009999"/>
                  </a:solidFill>
                  <a:latin typeface="Verdana"/>
                </a:rPr>
                <a:t> </a:t>
              </a:r>
            </a:p>
          </p:txBody>
        </p:sp>
        <p:sp>
          <p:nvSpPr>
            <p:cNvPr id="31" name="Text Box 14">
              <a:extLst>
                <a:ext uri="{FF2B5EF4-FFF2-40B4-BE49-F238E27FC236}">
                  <a16:creationId xmlns:a16="http://schemas.microsoft.com/office/drawing/2014/main" id="{9DC10A18-FF21-3742-8ED9-75182C42A7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9491" y="4481011"/>
              <a:ext cx="936104" cy="1023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tr-TR" sz="1100" b="1" dirty="0">
                  <a:solidFill>
                    <a:srgbClr val="FF0000"/>
                  </a:solidFill>
                  <a:latin typeface="Verdana"/>
                </a:rPr>
                <a:t>%16,5</a:t>
              </a:r>
            </a:p>
            <a:p>
              <a:pPr algn="r">
                <a:spcBef>
                  <a:spcPct val="50000"/>
                </a:spcBef>
              </a:pPr>
              <a:r>
                <a:rPr lang="tr-TR" sz="1100" b="1" dirty="0">
                  <a:solidFill>
                    <a:srgbClr val="FF9900"/>
                  </a:solidFill>
                  <a:latin typeface="Verdana"/>
                </a:rPr>
                <a:t>%65,9</a:t>
              </a:r>
            </a:p>
            <a:p>
              <a:pPr algn="r">
                <a:spcBef>
                  <a:spcPct val="50000"/>
                </a:spcBef>
              </a:pPr>
              <a:r>
                <a:rPr lang="tr-TR" sz="1100" b="1" dirty="0">
                  <a:solidFill>
                    <a:srgbClr val="008080"/>
                  </a:solidFill>
                  <a:latin typeface="Verdana"/>
                </a:rPr>
                <a:t>%32,6</a:t>
              </a:r>
            </a:p>
            <a:p>
              <a:pPr algn="r">
                <a:spcBef>
                  <a:spcPct val="50000"/>
                </a:spcBef>
              </a:pPr>
              <a:r>
                <a:rPr lang="tr-TR" sz="1100" b="1" dirty="0">
                  <a:solidFill>
                    <a:srgbClr val="FFFFFF">
                      <a:lumMod val="50000"/>
                    </a:srgbClr>
                  </a:solidFill>
                  <a:latin typeface="Verdana"/>
                </a:rPr>
                <a:t>%72,0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2CF3BD1-CE33-A14F-8D15-ECC5045A8490}"/>
              </a:ext>
            </a:extLst>
          </p:cNvPr>
          <p:cNvSpPr txBox="1"/>
          <p:nvPr/>
        </p:nvSpPr>
        <p:spPr>
          <a:xfrm>
            <a:off x="1214560" y="93381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33" name="27 Tablo">
            <a:extLst>
              <a:ext uri="{FF2B5EF4-FFF2-40B4-BE49-F238E27FC236}">
                <a16:creationId xmlns:a16="http://schemas.microsoft.com/office/drawing/2014/main" id="{C13B66C2-3BD8-9F4D-B60B-5C8C473A16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304432"/>
              </p:ext>
            </p:extLst>
          </p:nvPr>
        </p:nvGraphicFramePr>
        <p:xfrm>
          <a:off x="3759248" y="6551147"/>
          <a:ext cx="2165033" cy="311820"/>
        </p:xfrm>
        <a:graphic>
          <a:graphicData uri="http://schemas.openxmlformats.org/drawingml/2006/table">
            <a:tbl>
              <a:tblPr/>
              <a:tblGrid>
                <a:gridCol w="330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6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35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35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35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55910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910">
                <a:tc vMerge="1"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27 Tablo">
            <a:extLst>
              <a:ext uri="{FF2B5EF4-FFF2-40B4-BE49-F238E27FC236}">
                <a16:creationId xmlns:a16="http://schemas.microsoft.com/office/drawing/2014/main" id="{48205818-A154-F74D-BE86-5CE8560E62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066614"/>
              </p:ext>
            </p:extLst>
          </p:nvPr>
        </p:nvGraphicFramePr>
        <p:xfrm>
          <a:off x="8186015" y="6485441"/>
          <a:ext cx="2026930" cy="349988"/>
        </p:xfrm>
        <a:graphic>
          <a:graphicData uri="http://schemas.openxmlformats.org/drawingml/2006/table">
            <a:tbl>
              <a:tblPr/>
              <a:tblGrid>
                <a:gridCol w="309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4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0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92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92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4994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</a:t>
                      </a:r>
                      <a:r>
                        <a:rPr lang="tr-TR" sz="8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Parti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MHP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994">
                <a:tc vMerge="1"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5" name="Grup 17">
            <a:extLst>
              <a:ext uri="{FF2B5EF4-FFF2-40B4-BE49-F238E27FC236}">
                <a16:creationId xmlns:a16="http://schemas.microsoft.com/office/drawing/2014/main" id="{3E575FC5-21C7-9641-96C8-7B875B0FA4F0}"/>
              </a:ext>
            </a:extLst>
          </p:cNvPr>
          <p:cNvGrpSpPr/>
          <p:nvPr/>
        </p:nvGrpSpPr>
        <p:grpSpPr>
          <a:xfrm>
            <a:off x="1993240" y="2375987"/>
            <a:ext cx="4414782" cy="4047056"/>
            <a:chOff x="4294421" y="2135740"/>
            <a:chExt cx="4414782" cy="4047056"/>
          </a:xfrm>
        </p:grpSpPr>
        <p:graphicFrame>
          <p:nvGraphicFramePr>
            <p:cNvPr id="36" name="Object 2">
              <a:extLst>
                <a:ext uri="{FF2B5EF4-FFF2-40B4-BE49-F238E27FC236}">
                  <a16:creationId xmlns:a16="http://schemas.microsoft.com/office/drawing/2014/main" id="{C52F103B-381F-9447-BA48-429A7B25C06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55800779"/>
                </p:ext>
              </p:extLst>
            </p:nvPr>
          </p:nvGraphicFramePr>
          <p:xfrm>
            <a:off x="4294421" y="2135740"/>
            <a:ext cx="4248472" cy="40470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7" name="Rectangle 11">
              <a:extLst>
                <a:ext uri="{FF2B5EF4-FFF2-40B4-BE49-F238E27FC236}">
                  <a16:creationId xmlns:a16="http://schemas.microsoft.com/office/drawing/2014/main" id="{E5ED2B8C-B311-5342-9929-6DC8BA9231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3721" y="2135740"/>
              <a:ext cx="2721873" cy="1517149"/>
            </a:xfrm>
            <a:prstGeom prst="rect">
              <a:avLst/>
            </a:prstGeom>
            <a:noFill/>
            <a:ln w="12700">
              <a:solidFill>
                <a:srgbClr val="008080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 sz="2000" dirty="0">
                <a:solidFill>
                  <a:srgbClr val="000000"/>
                </a:solidFill>
              </a:endParaRPr>
            </a:p>
          </p:txBody>
        </p:sp>
        <p:sp>
          <p:nvSpPr>
            <p:cNvPr id="38" name="Rectangle 12">
              <a:extLst>
                <a:ext uri="{FF2B5EF4-FFF2-40B4-BE49-F238E27FC236}">
                  <a16:creationId xmlns:a16="http://schemas.microsoft.com/office/drawing/2014/main" id="{DBE48EA0-0686-F14D-AFA9-EAC2DE6321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6594" y="4413399"/>
              <a:ext cx="2732609" cy="1538596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 sz="2000" dirty="0">
                <a:solidFill>
                  <a:srgbClr val="000000"/>
                </a:solidFill>
              </a:endParaRPr>
            </a:p>
          </p:txBody>
        </p:sp>
        <p:sp>
          <p:nvSpPr>
            <p:cNvPr id="39" name="Text Box 13">
              <a:extLst>
                <a:ext uri="{FF2B5EF4-FFF2-40B4-BE49-F238E27FC236}">
                  <a16:creationId xmlns:a16="http://schemas.microsoft.com/office/drawing/2014/main" id="{EE4E5F12-C416-8C4B-B888-45D8D6461F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4190" y="2142090"/>
              <a:ext cx="839476" cy="138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tr-TR" sz="1200" b="1" dirty="0">
                  <a:solidFill>
                    <a:srgbClr val="FF0000"/>
                  </a:solidFill>
                  <a:latin typeface="Verdana"/>
                </a:rPr>
                <a:t>%33,5</a:t>
              </a:r>
            </a:p>
            <a:p>
              <a:pPr algn="r">
                <a:spcBef>
                  <a:spcPct val="50000"/>
                </a:spcBef>
              </a:pPr>
              <a:r>
                <a:rPr lang="tr-TR" sz="1200" b="1" dirty="0">
                  <a:solidFill>
                    <a:srgbClr val="FF9900"/>
                  </a:solidFill>
                  <a:latin typeface="Verdana"/>
                </a:rPr>
                <a:t>%47,7</a:t>
              </a:r>
            </a:p>
            <a:p>
              <a:pPr algn="r">
                <a:spcBef>
                  <a:spcPct val="50000"/>
                </a:spcBef>
              </a:pPr>
              <a:r>
                <a:rPr lang="tr-TR" sz="1200" b="1" dirty="0">
                  <a:solidFill>
                    <a:srgbClr val="008080"/>
                  </a:solidFill>
                  <a:latin typeface="Verdana"/>
                </a:rPr>
                <a:t>%38,7</a:t>
              </a:r>
            </a:p>
            <a:p>
              <a:pPr algn="r">
                <a:spcBef>
                  <a:spcPct val="50000"/>
                </a:spcBef>
              </a:pPr>
              <a:r>
                <a:rPr lang="tr-TR" sz="1200" b="1" dirty="0">
                  <a:solidFill>
                    <a:srgbClr val="BBE0E3">
                      <a:lumMod val="75000"/>
                    </a:srgbClr>
                  </a:solidFill>
                  <a:latin typeface="Verdana"/>
                </a:rPr>
                <a:t>%34,8</a:t>
              </a:r>
            </a:p>
            <a:p>
              <a:pPr algn="r">
                <a:spcBef>
                  <a:spcPct val="50000"/>
                </a:spcBef>
              </a:pPr>
              <a:r>
                <a:rPr lang="tr-TR" sz="1200" b="1" dirty="0">
                  <a:solidFill>
                    <a:srgbClr val="FFFFFF">
                      <a:lumMod val="50000"/>
                    </a:srgbClr>
                  </a:solidFill>
                  <a:latin typeface="Verdana"/>
                </a:rPr>
                <a:t>%33,5</a:t>
              </a:r>
              <a:r>
                <a:rPr lang="tr-TR" sz="1200" b="1" dirty="0">
                  <a:solidFill>
                    <a:srgbClr val="009999"/>
                  </a:solidFill>
                  <a:latin typeface="Verdana"/>
                </a:rPr>
                <a:t> </a:t>
              </a:r>
            </a:p>
          </p:txBody>
        </p:sp>
        <p:sp>
          <p:nvSpPr>
            <p:cNvPr id="40" name="Text Box 14">
              <a:extLst>
                <a:ext uri="{FF2B5EF4-FFF2-40B4-BE49-F238E27FC236}">
                  <a16:creationId xmlns:a16="http://schemas.microsoft.com/office/drawing/2014/main" id="{AFC48C51-649F-0846-99CF-E1EF0C3DB7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9491" y="4481011"/>
              <a:ext cx="936104" cy="138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tr-TR" sz="1200" b="1" dirty="0">
                  <a:solidFill>
                    <a:srgbClr val="FF0000"/>
                  </a:solidFill>
                  <a:latin typeface="Verdana"/>
                </a:rPr>
                <a:t>%41,7</a:t>
              </a:r>
            </a:p>
            <a:p>
              <a:pPr algn="r">
                <a:spcBef>
                  <a:spcPct val="50000"/>
                </a:spcBef>
              </a:pPr>
              <a:r>
                <a:rPr lang="tr-TR" sz="1200" b="1" dirty="0">
                  <a:solidFill>
                    <a:srgbClr val="FF9900"/>
                  </a:solidFill>
                  <a:latin typeface="Verdana"/>
                </a:rPr>
                <a:t>%27,7</a:t>
              </a:r>
            </a:p>
            <a:p>
              <a:pPr algn="r">
                <a:spcBef>
                  <a:spcPct val="50000"/>
                </a:spcBef>
              </a:pPr>
              <a:r>
                <a:rPr lang="tr-TR" sz="1200" b="1" dirty="0">
                  <a:solidFill>
                    <a:srgbClr val="008080"/>
                  </a:solidFill>
                  <a:latin typeface="Verdana"/>
                </a:rPr>
                <a:t>%35,3 </a:t>
              </a:r>
            </a:p>
            <a:p>
              <a:pPr algn="r">
                <a:spcBef>
                  <a:spcPct val="50000"/>
                </a:spcBef>
              </a:pPr>
              <a:r>
                <a:rPr lang="tr-TR" sz="1200" b="1" dirty="0">
                  <a:solidFill>
                    <a:srgbClr val="72BFC5"/>
                  </a:solidFill>
                  <a:latin typeface="Verdana"/>
                </a:rPr>
                <a:t>%43,7</a:t>
              </a:r>
            </a:p>
            <a:p>
              <a:pPr algn="r">
                <a:spcBef>
                  <a:spcPct val="50000"/>
                </a:spcBef>
              </a:pPr>
              <a:r>
                <a:rPr lang="tr-TR" sz="1200" b="1" dirty="0">
                  <a:solidFill>
                    <a:srgbClr val="FFFFFF">
                      <a:lumMod val="50000"/>
                    </a:srgbClr>
                  </a:solidFill>
                  <a:latin typeface="Verdana"/>
                </a:rPr>
                <a:t>%48,1</a:t>
              </a:r>
            </a:p>
          </p:txBody>
        </p:sp>
      </p:grpSp>
      <p:sp>
        <p:nvSpPr>
          <p:cNvPr id="41" name="Metin kutusu 1">
            <a:extLst>
              <a:ext uri="{FF2B5EF4-FFF2-40B4-BE49-F238E27FC236}">
                <a16:creationId xmlns:a16="http://schemas.microsoft.com/office/drawing/2014/main" id="{48C71342-9596-5347-9EBF-DC112374F8BA}"/>
              </a:ext>
            </a:extLst>
          </p:cNvPr>
          <p:cNvSpPr txBox="1"/>
          <p:nvPr/>
        </p:nvSpPr>
        <p:spPr>
          <a:xfrm>
            <a:off x="4370219" y="2037433"/>
            <a:ext cx="1342996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tr-TR" sz="1600" b="1" dirty="0">
                <a:latin typeface="+mj-lt"/>
              </a:rPr>
              <a:t>- Yıllara Göre -</a:t>
            </a:r>
          </a:p>
        </p:txBody>
      </p:sp>
      <p:sp>
        <p:nvSpPr>
          <p:cNvPr id="42" name="Metin kutusu 25">
            <a:extLst>
              <a:ext uri="{FF2B5EF4-FFF2-40B4-BE49-F238E27FC236}">
                <a16:creationId xmlns:a16="http://schemas.microsoft.com/office/drawing/2014/main" id="{EC498EE9-06C8-BF48-9DF1-4458C2750887}"/>
              </a:ext>
            </a:extLst>
          </p:cNvPr>
          <p:cNvSpPr txBox="1"/>
          <p:nvPr/>
        </p:nvSpPr>
        <p:spPr>
          <a:xfrm>
            <a:off x="8186015" y="2052310"/>
            <a:ext cx="2400529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tr-TR" sz="1600" b="1" dirty="0">
                <a:latin typeface="+mj-lt"/>
              </a:rPr>
              <a:t>- Parti Seçmenlerine Göre -</a:t>
            </a:r>
          </a:p>
        </p:txBody>
      </p:sp>
      <p:sp>
        <p:nvSpPr>
          <p:cNvPr id="43" name="Dikdörtgen 26">
            <a:extLst>
              <a:ext uri="{FF2B5EF4-FFF2-40B4-BE49-F238E27FC236}">
                <a16:creationId xmlns:a16="http://schemas.microsoft.com/office/drawing/2014/main" id="{08125962-9822-9847-8C3E-136F8DB340E7}"/>
              </a:ext>
            </a:extLst>
          </p:cNvPr>
          <p:cNvSpPr/>
          <p:nvPr/>
        </p:nvSpPr>
        <p:spPr>
          <a:xfrm>
            <a:off x="6554600" y="2541662"/>
            <a:ext cx="216024" cy="143001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tr-TR" sz="1400" dirty="0">
                <a:solidFill>
                  <a:srgbClr val="3C8C93"/>
                </a:solidFill>
              </a:rPr>
              <a:t>Başarılı</a:t>
            </a:r>
          </a:p>
        </p:txBody>
      </p:sp>
      <p:sp>
        <p:nvSpPr>
          <p:cNvPr id="44" name="Dikdörtgen 27">
            <a:extLst>
              <a:ext uri="{FF2B5EF4-FFF2-40B4-BE49-F238E27FC236}">
                <a16:creationId xmlns:a16="http://schemas.microsoft.com/office/drawing/2014/main" id="{DAB4AE0B-034E-BF44-9263-A0E302590914}"/>
              </a:ext>
            </a:extLst>
          </p:cNvPr>
          <p:cNvSpPr/>
          <p:nvPr/>
        </p:nvSpPr>
        <p:spPr>
          <a:xfrm>
            <a:off x="6554600" y="4707610"/>
            <a:ext cx="216024" cy="143001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tr-TR" sz="1400" dirty="0">
                <a:solidFill>
                  <a:srgbClr val="FF0000"/>
                </a:solidFill>
              </a:rPr>
              <a:t>Başarısız</a:t>
            </a:r>
          </a:p>
        </p:txBody>
      </p:sp>
      <p:sp>
        <p:nvSpPr>
          <p:cNvPr id="45" name="Dikdörtgen 28">
            <a:extLst>
              <a:ext uri="{FF2B5EF4-FFF2-40B4-BE49-F238E27FC236}">
                <a16:creationId xmlns:a16="http://schemas.microsoft.com/office/drawing/2014/main" id="{09541FB4-AE0C-F845-A060-ADD0F6486597}"/>
              </a:ext>
            </a:extLst>
          </p:cNvPr>
          <p:cNvSpPr/>
          <p:nvPr/>
        </p:nvSpPr>
        <p:spPr>
          <a:xfrm>
            <a:off x="10554654" y="2596281"/>
            <a:ext cx="216024" cy="143001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tr-TR" sz="1400" dirty="0">
                <a:solidFill>
                  <a:srgbClr val="3C8C93"/>
                </a:solidFill>
              </a:rPr>
              <a:t>Başarılı</a:t>
            </a:r>
          </a:p>
        </p:txBody>
      </p:sp>
      <p:sp>
        <p:nvSpPr>
          <p:cNvPr id="46" name="Dikdörtgen 29">
            <a:extLst>
              <a:ext uri="{FF2B5EF4-FFF2-40B4-BE49-F238E27FC236}">
                <a16:creationId xmlns:a16="http://schemas.microsoft.com/office/drawing/2014/main" id="{512DBD43-D728-1E4D-A5F1-72C004B72395}"/>
              </a:ext>
            </a:extLst>
          </p:cNvPr>
          <p:cNvSpPr/>
          <p:nvPr/>
        </p:nvSpPr>
        <p:spPr>
          <a:xfrm>
            <a:off x="10554654" y="4762229"/>
            <a:ext cx="216024" cy="143001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tr-TR" sz="1400" dirty="0">
                <a:solidFill>
                  <a:srgbClr val="FF0000"/>
                </a:solidFill>
              </a:rPr>
              <a:t>Başarısız</a:t>
            </a:r>
          </a:p>
        </p:txBody>
      </p:sp>
      <p:pic>
        <p:nvPicPr>
          <p:cNvPr id="47" name="Picture 9" descr="beyaz logo küçük">
            <a:extLst>
              <a:ext uri="{FF2B5EF4-FFF2-40B4-BE49-F238E27FC236}">
                <a16:creationId xmlns:a16="http://schemas.microsoft.com/office/drawing/2014/main" id="{CA86D7A9-BECA-8747-83DA-71EF978374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34280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10 Metin kutusu"/>
          <p:cNvSpPr txBox="1"/>
          <p:nvPr/>
        </p:nvSpPr>
        <p:spPr>
          <a:xfrm>
            <a:off x="0" y="126411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Son Bir Yılda Yaşanan Ekonomik Gelişmelerin Etkisi</a:t>
            </a:r>
          </a:p>
          <a:p>
            <a:pPr algn="ctr"/>
            <a:r>
              <a:rPr lang="tr-TR" sz="16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bir yılda yaşanan ekonomik gelişmeler sizi nasıl etkiledi?</a:t>
            </a:r>
            <a:r>
              <a:rPr lang="tr-TR" sz="1600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" name="25 Metin kutusu"/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Ekonomi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(2) </a:t>
            </a:r>
          </a:p>
        </p:txBody>
      </p:sp>
      <p:sp>
        <p:nvSpPr>
          <p:cNvPr id="23" name="9 Metin kutusu">
            <a:extLst>
              <a:ext uri="{FF2B5EF4-FFF2-40B4-BE49-F238E27FC236}">
                <a16:creationId xmlns:a16="http://schemas.microsoft.com/office/drawing/2014/main" id="{59294ACF-6921-A640-AA38-87ACE4EDCE4C}"/>
              </a:ext>
            </a:extLst>
          </p:cNvPr>
          <p:cNvSpPr txBox="1"/>
          <p:nvPr/>
        </p:nvSpPr>
        <p:spPr>
          <a:xfrm>
            <a:off x="8202918" y="6374524"/>
            <a:ext cx="1288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900" dirty="0">
                <a:latin typeface="Arial" panose="020B0604020202020204" pitchFamily="34" charset="0"/>
                <a:cs typeface="Arial" panose="020B0604020202020204" pitchFamily="34" charset="0"/>
              </a:rPr>
              <a:t>İlk dört kriter grafiğe dahil edilmiştir.</a:t>
            </a:r>
          </a:p>
        </p:txBody>
      </p:sp>
      <p:sp>
        <p:nvSpPr>
          <p:cNvPr id="24" name="18 Metin kutusu">
            <a:extLst>
              <a:ext uri="{FF2B5EF4-FFF2-40B4-BE49-F238E27FC236}">
                <a16:creationId xmlns:a16="http://schemas.microsoft.com/office/drawing/2014/main" id="{23D92E6D-FB6B-9C49-A3D9-611E6878B74D}"/>
              </a:ext>
            </a:extLst>
          </p:cNvPr>
          <p:cNvSpPr txBox="1"/>
          <p:nvPr/>
        </p:nvSpPr>
        <p:spPr>
          <a:xfrm>
            <a:off x="7194806" y="3411789"/>
            <a:ext cx="2843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2018 yılı %31,1’i C2 SES mensubu</a:t>
            </a:r>
          </a:p>
          <a:p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2018 yılı %28,8’i Dindar</a:t>
            </a:r>
          </a:p>
        </p:txBody>
      </p:sp>
      <p:sp>
        <p:nvSpPr>
          <p:cNvPr id="25" name="20 Metin kutusu">
            <a:extLst>
              <a:ext uri="{FF2B5EF4-FFF2-40B4-BE49-F238E27FC236}">
                <a16:creationId xmlns:a16="http://schemas.microsoft.com/office/drawing/2014/main" id="{360265FB-7C8B-FE41-895C-3D23318F4D55}"/>
              </a:ext>
            </a:extLst>
          </p:cNvPr>
          <p:cNvSpPr txBox="1"/>
          <p:nvPr/>
        </p:nvSpPr>
        <p:spPr>
          <a:xfrm>
            <a:off x="7194806" y="4330165"/>
            <a:ext cx="2843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2018 yılı %30,3’ü C2 SES mensubu</a:t>
            </a:r>
          </a:p>
          <a:p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2018 yılı %27,3’ü Dindar</a:t>
            </a:r>
          </a:p>
        </p:txBody>
      </p:sp>
      <p:sp>
        <p:nvSpPr>
          <p:cNvPr id="26" name="22 Metin kutusu">
            <a:extLst>
              <a:ext uri="{FF2B5EF4-FFF2-40B4-BE49-F238E27FC236}">
                <a16:creationId xmlns:a16="http://schemas.microsoft.com/office/drawing/2014/main" id="{0EF905DC-4C2E-624F-AE5A-ED9DDEB51003}"/>
              </a:ext>
            </a:extLst>
          </p:cNvPr>
          <p:cNvSpPr txBox="1"/>
          <p:nvPr/>
        </p:nvSpPr>
        <p:spPr>
          <a:xfrm>
            <a:off x="7194806" y="2503342"/>
            <a:ext cx="2843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2018 yılı %31,2’si C2 SES mensubu</a:t>
            </a:r>
          </a:p>
          <a:p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2018 yılı %36,4’ü Dindar</a:t>
            </a:r>
          </a:p>
        </p:txBody>
      </p:sp>
      <p:sp>
        <p:nvSpPr>
          <p:cNvPr id="27" name="25 Metin kutusu">
            <a:extLst>
              <a:ext uri="{FF2B5EF4-FFF2-40B4-BE49-F238E27FC236}">
                <a16:creationId xmlns:a16="http://schemas.microsoft.com/office/drawing/2014/main" id="{A00A3B0D-5D9B-DF45-932D-F7080DF586D4}"/>
              </a:ext>
            </a:extLst>
          </p:cNvPr>
          <p:cNvSpPr txBox="1"/>
          <p:nvPr/>
        </p:nvSpPr>
        <p:spPr>
          <a:xfrm>
            <a:off x="7194806" y="5363004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2018 yılı %35,3’ü D SES mensubu</a:t>
            </a:r>
          </a:p>
          <a:p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2018 yılı %23,5’i Cumhuriyetçi/Kemalist</a:t>
            </a:r>
          </a:p>
        </p:txBody>
      </p:sp>
      <p:cxnSp>
        <p:nvCxnSpPr>
          <p:cNvPr id="28" name="22 Düz Bağlayıcı">
            <a:extLst>
              <a:ext uri="{FF2B5EF4-FFF2-40B4-BE49-F238E27FC236}">
                <a16:creationId xmlns:a16="http://schemas.microsoft.com/office/drawing/2014/main" id="{F4BD52DA-F6C3-F74B-985B-FD4A02CA4901}"/>
              </a:ext>
            </a:extLst>
          </p:cNvPr>
          <p:cNvCxnSpPr/>
          <p:nvPr/>
        </p:nvCxnSpPr>
        <p:spPr bwMode="auto">
          <a:xfrm>
            <a:off x="2095952" y="4110347"/>
            <a:ext cx="7812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0" name="31 Tablo">
            <a:extLst>
              <a:ext uri="{FF2B5EF4-FFF2-40B4-BE49-F238E27FC236}">
                <a16:creationId xmlns:a16="http://schemas.microsoft.com/office/drawing/2014/main" id="{CE444D00-D7E4-754B-8FFA-88FD9647DC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393138"/>
              </p:ext>
            </p:extLst>
          </p:nvPr>
        </p:nvGraphicFramePr>
        <p:xfrm>
          <a:off x="3378382" y="6559004"/>
          <a:ext cx="2232248" cy="262890"/>
        </p:xfrm>
        <a:graphic>
          <a:graphicData uri="http://schemas.openxmlformats.org/drawingml/2006/table">
            <a:tbl>
              <a:tblPr/>
              <a:tblGrid>
                <a:gridCol w="228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9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6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63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1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71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059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59">
                <a:tc vMerge="1"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32" name="22 Düz Bağlayıcı">
            <a:extLst>
              <a:ext uri="{FF2B5EF4-FFF2-40B4-BE49-F238E27FC236}">
                <a16:creationId xmlns:a16="http://schemas.microsoft.com/office/drawing/2014/main" id="{58D40D55-7169-7A46-8384-6CD95D47F66E}"/>
              </a:ext>
            </a:extLst>
          </p:cNvPr>
          <p:cNvCxnSpPr/>
          <p:nvPr/>
        </p:nvCxnSpPr>
        <p:spPr bwMode="auto">
          <a:xfrm>
            <a:off x="2095952" y="5022838"/>
            <a:ext cx="7812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22 Düz Bağlayıcı">
            <a:extLst>
              <a:ext uri="{FF2B5EF4-FFF2-40B4-BE49-F238E27FC236}">
                <a16:creationId xmlns:a16="http://schemas.microsoft.com/office/drawing/2014/main" id="{C878DDC5-4556-084A-A8C6-500E016A8F9D}"/>
              </a:ext>
            </a:extLst>
          </p:cNvPr>
          <p:cNvCxnSpPr/>
          <p:nvPr/>
        </p:nvCxnSpPr>
        <p:spPr bwMode="auto">
          <a:xfrm>
            <a:off x="2095952" y="3178550"/>
            <a:ext cx="7812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5" name="Object 2">
            <a:extLst>
              <a:ext uri="{FF2B5EF4-FFF2-40B4-BE49-F238E27FC236}">
                <a16:creationId xmlns:a16="http://schemas.microsoft.com/office/drawing/2014/main" id="{9739421B-159C-0848-A125-9917767766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123309"/>
              </p:ext>
            </p:extLst>
          </p:nvPr>
        </p:nvGraphicFramePr>
        <p:xfrm>
          <a:off x="2226254" y="2156478"/>
          <a:ext cx="5544616" cy="4218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8" name="Picture 9" descr="beyaz logo küçük">
            <a:extLst>
              <a:ext uri="{FF2B5EF4-FFF2-40B4-BE49-F238E27FC236}">
                <a16:creationId xmlns:a16="http://schemas.microsoft.com/office/drawing/2014/main" id="{40B551EF-6EC2-D347-B0A8-1ABAF543D4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123083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id="{8E943A52-F8F3-1D40-BB15-CDC32FCECC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5499930"/>
              </p:ext>
            </p:extLst>
          </p:nvPr>
        </p:nvGraphicFramePr>
        <p:xfrm>
          <a:off x="1836186" y="1931832"/>
          <a:ext cx="7330570" cy="4779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10 Metin kutusu"/>
          <p:cNvSpPr txBox="1"/>
          <p:nvPr/>
        </p:nvSpPr>
        <p:spPr>
          <a:xfrm>
            <a:off x="1836186" y="1162628"/>
            <a:ext cx="86081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Şu Anda Türkiye Ekonomisinin En Önemli Sorunu</a:t>
            </a:r>
          </a:p>
          <a:p>
            <a:pPr algn="ctr"/>
            <a:r>
              <a:rPr lang="tr-TR" sz="1600" i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Sizce şu anda Türkiye ekonomisinin en önemli sorunu veya zayıflığı nedir?</a:t>
            </a:r>
          </a:p>
        </p:txBody>
      </p:sp>
      <p:sp>
        <p:nvSpPr>
          <p:cNvPr id="12" name="25 Metin kutusu"/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Ekonomi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(3) </a:t>
            </a:r>
          </a:p>
        </p:txBody>
      </p:sp>
      <p:sp>
        <p:nvSpPr>
          <p:cNvPr id="8" name="9 Metin kutusu">
            <a:extLst>
              <a:ext uri="{FF2B5EF4-FFF2-40B4-BE49-F238E27FC236}">
                <a16:creationId xmlns:a16="http://schemas.microsoft.com/office/drawing/2014/main" id="{826D604E-C2FA-8047-911D-70DAAE3FF1AC}"/>
              </a:ext>
            </a:extLst>
          </p:cNvPr>
          <p:cNvSpPr txBox="1"/>
          <p:nvPr/>
        </p:nvSpPr>
        <p:spPr>
          <a:xfrm>
            <a:off x="8995141" y="517215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yılına göre %2,3’ün altındaki değerler grafiğe dahil edilmemiştir.</a:t>
            </a:r>
          </a:p>
        </p:txBody>
      </p:sp>
      <p:graphicFrame>
        <p:nvGraphicFramePr>
          <p:cNvPr id="10" name="Tablo 9">
            <a:extLst>
              <a:ext uri="{FF2B5EF4-FFF2-40B4-BE49-F238E27FC236}">
                <a16:creationId xmlns:a16="http://schemas.microsoft.com/office/drawing/2014/main" id="{3FF6762A-2DD1-BF41-BE02-AB2028C6D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214529"/>
              </p:ext>
            </p:extLst>
          </p:nvPr>
        </p:nvGraphicFramePr>
        <p:xfrm>
          <a:off x="8995141" y="6393012"/>
          <a:ext cx="1479157" cy="2628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2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80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22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294">
                <a:tc vMerge="1">
                  <a:txBody>
                    <a:bodyPr/>
                    <a:lstStyle/>
                    <a:p>
                      <a:pPr algn="ctr" fontAlgn="b"/>
                      <a:endParaRPr lang="tr-TR" sz="7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3" name="Picture 9" descr="beyaz logo küçük">
            <a:extLst>
              <a:ext uri="{FF2B5EF4-FFF2-40B4-BE49-F238E27FC236}">
                <a16:creationId xmlns:a16="http://schemas.microsoft.com/office/drawing/2014/main" id="{10E4C503-C524-7D43-B781-34525F6D85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346593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4032908" y="3148836"/>
            <a:ext cx="7704855" cy="819360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48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DIŞ POLİTİKA</a:t>
            </a:r>
          </a:p>
        </p:txBody>
      </p:sp>
      <p:sp>
        <p:nvSpPr>
          <p:cNvPr id="7" name="Rectangle 6"/>
          <p:cNvSpPr/>
          <p:nvPr/>
        </p:nvSpPr>
        <p:spPr>
          <a:xfrm>
            <a:off x="5559135" y="6291747"/>
            <a:ext cx="18549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http://ctrs.khas.edu.tr</a:t>
            </a:r>
          </a:p>
        </p:txBody>
      </p:sp>
      <p:pic>
        <p:nvPicPr>
          <p:cNvPr id="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943" y="6305376"/>
            <a:ext cx="253469" cy="307721"/>
          </a:xfrm>
          <a:prstGeom prst="rect">
            <a:avLst/>
          </a:prstGeom>
        </p:spPr>
      </p:pic>
      <p:pic>
        <p:nvPicPr>
          <p:cNvPr id="9" name="Resi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790" y="6254021"/>
            <a:ext cx="338905" cy="338905"/>
          </a:xfrm>
          <a:prstGeom prst="rect">
            <a:avLst/>
          </a:prstGeom>
        </p:spPr>
      </p:pic>
      <p:sp>
        <p:nvSpPr>
          <p:cNvPr id="10" name="Metin kutusu 15"/>
          <p:cNvSpPr txBox="1"/>
          <p:nvPr/>
        </p:nvSpPr>
        <p:spPr>
          <a:xfrm>
            <a:off x="1991185" y="6286418"/>
            <a:ext cx="2427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/centerforturkishstudies</a:t>
            </a:r>
          </a:p>
        </p:txBody>
      </p:sp>
      <p:pic>
        <p:nvPicPr>
          <p:cNvPr id="11" name="Resi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455" y="6239820"/>
            <a:ext cx="396063" cy="396063"/>
          </a:xfrm>
          <a:prstGeom prst="rect">
            <a:avLst/>
          </a:prstGeom>
        </p:spPr>
      </p:pic>
      <p:sp>
        <p:nvSpPr>
          <p:cNvPr id="12" name="Metin kutusu 13"/>
          <p:cNvSpPr txBox="1"/>
          <p:nvPr/>
        </p:nvSpPr>
        <p:spPr>
          <a:xfrm>
            <a:off x="9346042" y="6282639"/>
            <a:ext cx="1130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/ctrs_khas</a:t>
            </a:r>
            <a:endParaRPr lang="en-GB" sz="1400" dirty="0">
              <a:solidFill>
                <a:srgbClr val="0E5B9A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9" descr="beyaz logo küçük">
            <a:extLst>
              <a:ext uri="{FF2B5EF4-FFF2-40B4-BE49-F238E27FC236}">
                <a16:creationId xmlns:a16="http://schemas.microsoft.com/office/drawing/2014/main" id="{246BD72E-4C23-6A4E-917B-A830FD16D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2509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Numarası Yer Tutucusu">
            <a:extLst>
              <a:ext uri="{FF2B5EF4-FFF2-40B4-BE49-F238E27FC236}">
                <a16:creationId xmlns:a16="http://schemas.microsoft.com/office/drawing/2014/main" id="{7FC39010-C974-3F44-AA5A-B6821ADD1B04}"/>
              </a:ext>
            </a:extLst>
          </p:cNvPr>
          <p:cNvSpPr txBox="1">
            <a:spLocks noGrp="1"/>
          </p:cNvSpPr>
          <p:nvPr/>
        </p:nvSpPr>
        <p:spPr bwMode="auto">
          <a:xfrm>
            <a:off x="4273550" y="6562725"/>
            <a:ext cx="595313" cy="295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36000" tIns="36000" rIns="36000" bIns="36000" anchor="ctr" anchorCtr="1"/>
          <a:lstStyle/>
          <a:p>
            <a:pPr algn="ctr">
              <a:defRPr/>
            </a:pPr>
            <a:endParaRPr lang="tr-TR" sz="1200" b="1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840FF230-01B9-0E41-A32E-BEFA2806D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6096149"/>
            <a:ext cx="79208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r-TR" sz="900">
                <a:solidFill>
                  <a:srgbClr val="000000"/>
                </a:solidFill>
                <a:latin typeface="Verdana"/>
              </a:rPr>
              <a:t>Baz: </a:t>
            </a:r>
            <a:r>
              <a:rPr lang="tr-TR" sz="900" dirty="0">
                <a:solidFill>
                  <a:srgbClr val="000000"/>
                </a:solidFill>
                <a:latin typeface="Verdana"/>
              </a:rPr>
              <a:t>1000</a:t>
            </a: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844DC12B-08F2-1F4B-8786-7DDEE9361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1465" y="1560779"/>
            <a:ext cx="30305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tr-TR" dirty="0"/>
              <a:t>Görüşülen Kişilerin Medeni Durumu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6ABD5895-287C-B947-A019-BC640863A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702" y="1560779"/>
            <a:ext cx="38882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Görüşülen Kişilerin                  Cinsiyet Dağılımı</a:t>
            </a:r>
          </a:p>
        </p:txBody>
      </p:sp>
      <p:graphicFrame>
        <p:nvGraphicFramePr>
          <p:cNvPr id="6" name="Object 13">
            <a:extLst>
              <a:ext uri="{FF2B5EF4-FFF2-40B4-BE49-F238E27FC236}">
                <a16:creationId xmlns:a16="http://schemas.microsoft.com/office/drawing/2014/main" id="{4BBF1FFA-934E-874B-A822-429EC1DBB9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2774059"/>
              </p:ext>
            </p:extLst>
          </p:nvPr>
        </p:nvGraphicFramePr>
        <p:xfrm>
          <a:off x="717590" y="1852698"/>
          <a:ext cx="5169397" cy="4426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Object 13">
            <a:extLst>
              <a:ext uri="{FF2B5EF4-FFF2-40B4-BE49-F238E27FC236}">
                <a16:creationId xmlns:a16="http://schemas.microsoft.com/office/drawing/2014/main" id="{830CA771-D8C2-084E-893D-B137BFBE83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387350"/>
              </p:ext>
            </p:extLst>
          </p:nvPr>
        </p:nvGraphicFramePr>
        <p:xfrm>
          <a:off x="6909099" y="1976277"/>
          <a:ext cx="5169397" cy="4426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9" descr="beyaz logo küçük">
            <a:extLst>
              <a:ext uri="{FF2B5EF4-FFF2-40B4-BE49-F238E27FC236}">
                <a16:creationId xmlns:a16="http://schemas.microsoft.com/office/drawing/2014/main" id="{ACF7A61E-100B-F24D-BC1E-9160C9DCBD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25 Metin kutusu">
            <a:extLst>
              <a:ext uri="{FF2B5EF4-FFF2-40B4-BE49-F238E27FC236}">
                <a16:creationId xmlns:a16="http://schemas.microsoft.com/office/drawing/2014/main" id="{87C4F076-D101-F146-816D-F30EB684B865}"/>
              </a:ext>
            </a:extLst>
          </p:cNvPr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Demografi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(1) </a:t>
            </a:r>
          </a:p>
        </p:txBody>
      </p:sp>
    </p:spTree>
    <p:extLst>
      <p:ext uri="{BB962C8B-B14F-4D97-AF65-F5344CB8AC3E}">
        <p14:creationId xmlns:p14="http://schemas.microsoft.com/office/powerpoint/2010/main" val="39850937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309965" y="1152243"/>
            <a:ext cx="1132409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Hükümetin Dış Politikasını Başarılı Bulma</a:t>
            </a:r>
          </a:p>
          <a:p>
            <a:pPr algn="ctr"/>
            <a:r>
              <a:rPr lang="tr-TR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Genel olarak değerlendirdiğinizde, hükümetin dış politikasını ne derecede başarılı buluyorsunuz? Lütfen başarılı bulma derecenizi 1 Kesinlikle başarısız, 2 Başarısız, 3 Ne başarılı ne başarısız, 4 Başarılı, veya 5 Kesinlikle başarılı şeklinde değerlendiriniz.</a:t>
            </a:r>
          </a:p>
        </p:txBody>
      </p:sp>
      <p:sp>
        <p:nvSpPr>
          <p:cNvPr id="24" name="25 Metin kutusu"/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Dış Politika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(1) </a:t>
            </a:r>
          </a:p>
        </p:txBody>
      </p:sp>
      <p:graphicFrame>
        <p:nvGraphicFramePr>
          <p:cNvPr id="21" name="27 Tablo">
            <a:extLst>
              <a:ext uri="{FF2B5EF4-FFF2-40B4-BE49-F238E27FC236}">
                <a16:creationId xmlns:a16="http://schemas.microsoft.com/office/drawing/2014/main" id="{AC5CC558-9E2E-414B-A9FF-DEE79A393C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62471"/>
              </p:ext>
            </p:extLst>
          </p:nvPr>
        </p:nvGraphicFramePr>
        <p:xfrm>
          <a:off x="8686681" y="6372984"/>
          <a:ext cx="2594711" cy="254592"/>
        </p:xfrm>
        <a:graphic>
          <a:graphicData uri="http://schemas.openxmlformats.org/drawingml/2006/table">
            <a:tbl>
              <a:tblPr/>
              <a:tblGrid>
                <a:gridCol w="268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37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1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24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2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24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7296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296">
                <a:tc vMerge="1"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5" name="Grup 13">
            <a:extLst>
              <a:ext uri="{FF2B5EF4-FFF2-40B4-BE49-F238E27FC236}">
                <a16:creationId xmlns:a16="http://schemas.microsoft.com/office/drawing/2014/main" id="{E22E49D2-5F55-5449-88C7-CB657D870E1D}"/>
              </a:ext>
            </a:extLst>
          </p:cNvPr>
          <p:cNvGrpSpPr/>
          <p:nvPr/>
        </p:nvGrpSpPr>
        <p:grpSpPr>
          <a:xfrm>
            <a:off x="3270166" y="2175139"/>
            <a:ext cx="4391839" cy="4452437"/>
            <a:chOff x="83689" y="2226463"/>
            <a:chExt cx="4547806" cy="3996066"/>
          </a:xfrm>
        </p:grpSpPr>
        <p:graphicFrame>
          <p:nvGraphicFramePr>
            <p:cNvPr id="29" name="Object 2">
              <a:extLst>
                <a:ext uri="{FF2B5EF4-FFF2-40B4-BE49-F238E27FC236}">
                  <a16:creationId xmlns:a16="http://schemas.microsoft.com/office/drawing/2014/main" id="{8236FA57-7ABE-F848-8C20-25CC7E1FE13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86997744"/>
                </p:ext>
              </p:extLst>
            </p:nvPr>
          </p:nvGraphicFramePr>
          <p:xfrm>
            <a:off x="83689" y="2226463"/>
            <a:ext cx="4200279" cy="39960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0" name="Rectangle 11">
              <a:extLst>
                <a:ext uri="{FF2B5EF4-FFF2-40B4-BE49-F238E27FC236}">
                  <a16:creationId xmlns:a16="http://schemas.microsoft.com/office/drawing/2014/main" id="{269D926B-F7E8-C747-AA16-E62027138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9446" y="2284430"/>
              <a:ext cx="2842049" cy="1418034"/>
            </a:xfrm>
            <a:prstGeom prst="rect">
              <a:avLst/>
            </a:prstGeom>
            <a:noFill/>
            <a:ln w="12700">
              <a:solidFill>
                <a:srgbClr val="008080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 sz="2000" dirty="0">
                <a:solidFill>
                  <a:srgbClr val="000000"/>
                </a:solidFill>
              </a:endParaRPr>
            </a:p>
          </p:txBody>
        </p:sp>
        <p:sp>
          <p:nvSpPr>
            <p:cNvPr id="34" name="Rectangle 12">
              <a:extLst>
                <a:ext uri="{FF2B5EF4-FFF2-40B4-BE49-F238E27FC236}">
                  <a16:creationId xmlns:a16="http://schemas.microsoft.com/office/drawing/2014/main" id="{2BFC0A1E-7104-EE46-848A-B2B8F616B9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8081" y="4389911"/>
              <a:ext cx="2773919" cy="1466678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 sz="2000" dirty="0">
                <a:solidFill>
                  <a:srgbClr val="000000"/>
                </a:solidFill>
              </a:endParaRPr>
            </a:p>
          </p:txBody>
        </p:sp>
        <p:sp>
          <p:nvSpPr>
            <p:cNvPr id="35" name="Text Box 13">
              <a:extLst>
                <a:ext uri="{FF2B5EF4-FFF2-40B4-BE49-F238E27FC236}">
                  <a16:creationId xmlns:a16="http://schemas.microsoft.com/office/drawing/2014/main" id="{5E487B5F-BEBC-9E44-B7E8-83128D9F0D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0292" y="2362523"/>
              <a:ext cx="1104291" cy="1243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tr-TR" sz="1200" b="1" dirty="0">
                  <a:solidFill>
                    <a:srgbClr val="FF0000"/>
                  </a:solidFill>
                  <a:latin typeface="Verdana" pitchFamily="34" charset="0"/>
                </a:rPr>
                <a:t>%32,2</a:t>
              </a:r>
            </a:p>
            <a:p>
              <a:pPr algn="r">
                <a:spcBef>
                  <a:spcPct val="50000"/>
                </a:spcBef>
              </a:pPr>
              <a:r>
                <a:rPr lang="tr-TR" sz="1200" b="1" dirty="0">
                  <a:solidFill>
                    <a:srgbClr val="FF9900"/>
                  </a:solidFill>
                  <a:latin typeface="Verdana" pitchFamily="34" charset="0"/>
                </a:rPr>
                <a:t>%45,9</a:t>
              </a:r>
            </a:p>
            <a:p>
              <a:pPr algn="r">
                <a:spcBef>
                  <a:spcPct val="50000"/>
                </a:spcBef>
              </a:pPr>
              <a:r>
                <a:rPr lang="tr-TR" sz="1200" b="1" dirty="0">
                  <a:solidFill>
                    <a:srgbClr val="008080"/>
                  </a:solidFill>
                  <a:latin typeface="Verdana" pitchFamily="34" charset="0"/>
                </a:rPr>
                <a:t>%35,2</a:t>
              </a:r>
            </a:p>
            <a:p>
              <a:pPr algn="r">
                <a:spcBef>
                  <a:spcPct val="50000"/>
                </a:spcBef>
              </a:pPr>
              <a:r>
                <a:rPr lang="tr-TR" sz="1200" b="1" dirty="0">
                  <a:solidFill>
                    <a:srgbClr val="BBE0E3">
                      <a:lumMod val="75000"/>
                    </a:srgbClr>
                  </a:solidFill>
                  <a:latin typeface="Verdana" pitchFamily="34" charset="0"/>
                </a:rPr>
                <a:t>%32,5</a:t>
              </a:r>
            </a:p>
            <a:p>
              <a:pPr algn="r">
                <a:spcBef>
                  <a:spcPct val="50000"/>
                </a:spcBef>
              </a:pPr>
              <a:r>
                <a:rPr lang="tr-TR" sz="1200" b="1" dirty="0">
                  <a:solidFill>
                    <a:srgbClr val="FFFFFF">
                      <a:lumMod val="50000"/>
                    </a:srgbClr>
                  </a:solidFill>
                  <a:latin typeface="Verdana" pitchFamily="34" charset="0"/>
                </a:rPr>
                <a:t>%33,1</a:t>
              </a:r>
            </a:p>
          </p:txBody>
        </p:sp>
        <p:sp>
          <p:nvSpPr>
            <p:cNvPr id="36" name="Text Box 13">
              <a:extLst>
                <a:ext uri="{FF2B5EF4-FFF2-40B4-BE49-F238E27FC236}">
                  <a16:creationId xmlns:a16="http://schemas.microsoft.com/office/drawing/2014/main" id="{3E23FCAE-A98F-2645-A557-D269A90CB5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0292" y="4487656"/>
              <a:ext cx="1032283" cy="1243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tr-TR" sz="1200" b="1" dirty="0">
                  <a:solidFill>
                    <a:srgbClr val="FF0000"/>
                  </a:solidFill>
                  <a:latin typeface="Verdana" pitchFamily="34" charset="0"/>
                </a:rPr>
                <a:t>%36,9</a:t>
              </a:r>
            </a:p>
            <a:p>
              <a:pPr algn="r">
                <a:spcBef>
                  <a:spcPct val="50000"/>
                </a:spcBef>
              </a:pPr>
              <a:r>
                <a:rPr lang="tr-TR" sz="1200" b="1" dirty="0">
                  <a:solidFill>
                    <a:srgbClr val="FF9900"/>
                  </a:solidFill>
                  <a:latin typeface="Verdana" pitchFamily="34" charset="0"/>
                </a:rPr>
                <a:t>%24,5</a:t>
              </a:r>
            </a:p>
            <a:p>
              <a:pPr algn="r">
                <a:spcBef>
                  <a:spcPct val="50000"/>
                </a:spcBef>
              </a:pPr>
              <a:r>
                <a:rPr lang="tr-TR" sz="1200" b="1" dirty="0">
                  <a:solidFill>
                    <a:srgbClr val="008080"/>
                  </a:solidFill>
                  <a:latin typeface="Verdana" pitchFamily="34" charset="0"/>
                </a:rPr>
                <a:t>%33,0</a:t>
              </a:r>
            </a:p>
            <a:p>
              <a:pPr algn="r">
                <a:spcBef>
                  <a:spcPct val="50000"/>
                </a:spcBef>
              </a:pPr>
              <a:r>
                <a:rPr lang="tr-TR" sz="1200" b="1" dirty="0">
                  <a:solidFill>
                    <a:srgbClr val="BBE0E3">
                      <a:lumMod val="75000"/>
                    </a:srgbClr>
                  </a:solidFill>
                  <a:latin typeface="Verdana" pitchFamily="34" charset="0"/>
                </a:rPr>
                <a:t>%41,6</a:t>
              </a:r>
            </a:p>
            <a:p>
              <a:pPr algn="r">
                <a:spcBef>
                  <a:spcPct val="50000"/>
                </a:spcBef>
              </a:pPr>
              <a:r>
                <a:rPr lang="tr-TR" sz="1200" b="1" dirty="0">
                  <a:solidFill>
                    <a:srgbClr val="FFFFFF">
                      <a:lumMod val="50000"/>
                    </a:srgbClr>
                  </a:solidFill>
                  <a:latin typeface="Verdana" pitchFamily="34" charset="0"/>
                </a:rPr>
                <a:t>%45,4</a:t>
              </a:r>
            </a:p>
          </p:txBody>
        </p:sp>
      </p:grpSp>
      <p:sp>
        <p:nvSpPr>
          <p:cNvPr id="37" name="Metin kutusu 3">
            <a:extLst>
              <a:ext uri="{FF2B5EF4-FFF2-40B4-BE49-F238E27FC236}">
                <a16:creationId xmlns:a16="http://schemas.microsoft.com/office/drawing/2014/main" id="{879819DA-EB6D-3243-AB05-F5DAFE9E36A0}"/>
              </a:ext>
            </a:extLst>
          </p:cNvPr>
          <p:cNvSpPr txBox="1"/>
          <p:nvPr/>
        </p:nvSpPr>
        <p:spPr>
          <a:xfrm>
            <a:off x="8540411" y="5288207"/>
            <a:ext cx="28872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>
                <a:solidFill>
                  <a:srgbClr val="000000"/>
                </a:solidFill>
                <a:latin typeface="Verdana"/>
              </a:rPr>
              <a:t>2015’de doğrudan hükümetin dış politikalarını başarılı bulma sorusu sorulmamıştır. </a:t>
            </a:r>
          </a:p>
        </p:txBody>
      </p:sp>
      <p:sp>
        <p:nvSpPr>
          <p:cNvPr id="38" name="Dikdörtgen 21">
            <a:extLst>
              <a:ext uri="{FF2B5EF4-FFF2-40B4-BE49-F238E27FC236}">
                <a16:creationId xmlns:a16="http://schemas.microsoft.com/office/drawing/2014/main" id="{F94027F9-CC41-4348-A025-3985F6FDAAA9}"/>
              </a:ext>
            </a:extLst>
          </p:cNvPr>
          <p:cNvSpPr/>
          <p:nvPr/>
        </p:nvSpPr>
        <p:spPr>
          <a:xfrm>
            <a:off x="7796354" y="2326736"/>
            <a:ext cx="216024" cy="143001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tr-TR" sz="1400" dirty="0">
                <a:solidFill>
                  <a:srgbClr val="3C8C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Başarılı</a:t>
            </a:r>
          </a:p>
        </p:txBody>
      </p:sp>
      <p:sp>
        <p:nvSpPr>
          <p:cNvPr id="39" name="Dikdörtgen 23">
            <a:extLst>
              <a:ext uri="{FF2B5EF4-FFF2-40B4-BE49-F238E27FC236}">
                <a16:creationId xmlns:a16="http://schemas.microsoft.com/office/drawing/2014/main" id="{68C30C37-E85D-F847-B464-78571978B5A6}"/>
              </a:ext>
            </a:extLst>
          </p:cNvPr>
          <p:cNvSpPr/>
          <p:nvPr/>
        </p:nvSpPr>
        <p:spPr>
          <a:xfrm>
            <a:off x="7796354" y="4585664"/>
            <a:ext cx="216024" cy="143001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tr-TR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Başarısız</a:t>
            </a:r>
          </a:p>
        </p:txBody>
      </p:sp>
      <p:pic>
        <p:nvPicPr>
          <p:cNvPr id="40" name="Picture 9" descr="beyaz logo küçük">
            <a:extLst>
              <a:ext uri="{FF2B5EF4-FFF2-40B4-BE49-F238E27FC236}">
                <a16:creationId xmlns:a16="http://schemas.microsoft.com/office/drawing/2014/main" id="{E735213D-D496-5444-BDF3-020393655F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83188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B4AD3899-0FC8-934D-8BBD-3D0164F8B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16182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tr-TR" sz="2400" b="1" dirty="0">
                <a:solidFill>
                  <a:srgbClr val="000000"/>
                </a:solidFill>
                <a:latin typeface="Verdana" pitchFamily="34" charset="0"/>
              </a:rPr>
              <a:t>Siyasi Partiye Göre  </a:t>
            </a:r>
          </a:p>
          <a:p>
            <a:pPr algn="ctr">
              <a:spcBef>
                <a:spcPts val="0"/>
              </a:spcBef>
            </a:pPr>
            <a:r>
              <a:rPr lang="tr-TR" sz="2400" b="1" dirty="0">
                <a:solidFill>
                  <a:srgbClr val="000000"/>
                </a:solidFill>
                <a:latin typeface="Verdana" pitchFamily="34" charset="0"/>
              </a:rPr>
              <a:t>Hükümetin Dış Politikasını Başarılı Bulma</a:t>
            </a:r>
          </a:p>
        </p:txBody>
      </p:sp>
      <p:graphicFrame>
        <p:nvGraphicFramePr>
          <p:cNvPr id="6" name="Grafik 17">
            <a:extLst>
              <a:ext uri="{FF2B5EF4-FFF2-40B4-BE49-F238E27FC236}">
                <a16:creationId xmlns:a16="http://schemas.microsoft.com/office/drawing/2014/main" id="{4304554A-C0A1-2F43-8538-4DA065D561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0286351"/>
              </p:ext>
            </p:extLst>
          </p:nvPr>
        </p:nvGraphicFramePr>
        <p:xfrm>
          <a:off x="2521368" y="2088942"/>
          <a:ext cx="7303066" cy="4388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Metin kutusu 1">
            <a:extLst>
              <a:ext uri="{FF2B5EF4-FFF2-40B4-BE49-F238E27FC236}">
                <a16:creationId xmlns:a16="http://schemas.microsoft.com/office/drawing/2014/main" id="{C63AEDEA-DA14-E843-8483-DE64C9CDD498}"/>
              </a:ext>
            </a:extLst>
          </p:cNvPr>
          <p:cNvSpPr txBox="1"/>
          <p:nvPr/>
        </p:nvSpPr>
        <p:spPr>
          <a:xfrm>
            <a:off x="10076294" y="6006754"/>
            <a:ext cx="211570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dirty="0">
                <a:latin typeface="Arial" panose="020B0604020202020204" pitchFamily="34" charset="0"/>
                <a:cs typeface="Arial" panose="020B0604020202020204" pitchFamily="34" charset="0"/>
              </a:rPr>
              <a:t>2016 yılına ait veriler Dış Politika Araştırması’ndan alınmıştır.</a:t>
            </a:r>
          </a:p>
        </p:txBody>
      </p:sp>
      <p:graphicFrame>
        <p:nvGraphicFramePr>
          <p:cNvPr id="8" name="27 Tablo">
            <a:extLst>
              <a:ext uri="{FF2B5EF4-FFF2-40B4-BE49-F238E27FC236}">
                <a16:creationId xmlns:a16="http://schemas.microsoft.com/office/drawing/2014/main" id="{E90B1FF9-B5AF-3A4E-BEF1-012140CF7D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594031"/>
              </p:ext>
            </p:extLst>
          </p:nvPr>
        </p:nvGraphicFramePr>
        <p:xfrm>
          <a:off x="101005" y="5638069"/>
          <a:ext cx="2278499" cy="657225"/>
        </p:xfrm>
        <a:graphic>
          <a:graphicData uri="http://schemas.openxmlformats.org/drawingml/2006/table">
            <a:tbl>
              <a:tblPr/>
              <a:tblGrid>
                <a:gridCol w="287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06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82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82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2299">
                <a:tc rowSpan="3"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</a:t>
                      </a:r>
                      <a:r>
                        <a:rPr lang="tr-TR" sz="8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Parti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MHP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9">
                <a:tc vMerge="1"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9"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426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276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9"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25 Metin kutusu">
            <a:extLst>
              <a:ext uri="{FF2B5EF4-FFF2-40B4-BE49-F238E27FC236}">
                <a16:creationId xmlns:a16="http://schemas.microsoft.com/office/drawing/2014/main" id="{3E6D72A0-E1E7-0945-B1B2-0383E3742DA7}"/>
              </a:ext>
            </a:extLst>
          </p:cNvPr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Dış Politika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(2) </a:t>
            </a:r>
          </a:p>
        </p:txBody>
      </p:sp>
      <p:pic>
        <p:nvPicPr>
          <p:cNvPr id="11" name="Picture 9" descr="beyaz logo küçük">
            <a:extLst>
              <a:ext uri="{FF2B5EF4-FFF2-40B4-BE49-F238E27FC236}">
                <a16:creationId xmlns:a16="http://schemas.microsoft.com/office/drawing/2014/main" id="{6B715F21-338C-1941-849E-9BC451A768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84335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75520" y="1006570"/>
            <a:ext cx="865964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Türkiye’nin Dış Politikada </a:t>
            </a:r>
          </a:p>
          <a:p>
            <a:pPr algn="ctr"/>
            <a:r>
              <a:rPr lang="tr-TR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İşbirliği Yapması Gerektiği Düşünülen Ülkeler</a:t>
            </a:r>
          </a:p>
          <a:p>
            <a:pPr marL="342900" indent="-342900" algn="ctr">
              <a:buSzPts val="800"/>
              <a:tabLst>
                <a:tab pos="228600" algn="l"/>
              </a:tabLst>
            </a:pPr>
            <a:r>
              <a:rPr lang="tr-TR" sz="1600" i="1" kern="0" dirty="0">
                <a:solidFill>
                  <a:srgbClr val="808080"/>
                </a:solidFill>
                <a:latin typeface="Arial" charset="0"/>
                <a:ea typeface="Arial" charset="0"/>
                <a:cs typeface="Arial" charset="0"/>
              </a:rPr>
              <a:t>Sizce, Türkiye dış politika konularında en yakın kiminle işbirliği yapmalıdır?</a:t>
            </a:r>
          </a:p>
        </p:txBody>
      </p:sp>
      <p:sp>
        <p:nvSpPr>
          <p:cNvPr id="23" name="25 Metin kutusu"/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Dış Politika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(3) </a:t>
            </a:r>
          </a:p>
        </p:txBody>
      </p:sp>
      <p:graphicFrame>
        <p:nvGraphicFramePr>
          <p:cNvPr id="15" name="Object 5">
            <a:extLst>
              <a:ext uri="{FF2B5EF4-FFF2-40B4-BE49-F238E27FC236}">
                <a16:creationId xmlns:a16="http://schemas.microsoft.com/office/drawing/2014/main" id="{038E2A07-2251-BD4E-8C41-45AF94DAE0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992444"/>
              </p:ext>
            </p:extLst>
          </p:nvPr>
        </p:nvGraphicFramePr>
        <p:xfrm>
          <a:off x="1615993" y="1955742"/>
          <a:ext cx="9279534" cy="4734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6" name="Düz Bağlayıcı 18">
            <a:extLst>
              <a:ext uri="{FF2B5EF4-FFF2-40B4-BE49-F238E27FC236}">
                <a16:creationId xmlns:a16="http://schemas.microsoft.com/office/drawing/2014/main" id="{48193C9B-AB09-984C-8242-A2F027C3235F}"/>
              </a:ext>
            </a:extLst>
          </p:cNvPr>
          <p:cNvCxnSpPr/>
          <p:nvPr/>
        </p:nvCxnSpPr>
        <p:spPr bwMode="auto">
          <a:xfrm>
            <a:off x="4732382" y="3800239"/>
            <a:ext cx="0" cy="205200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Düz Bağlayıcı 20">
            <a:extLst>
              <a:ext uri="{FF2B5EF4-FFF2-40B4-BE49-F238E27FC236}">
                <a16:creationId xmlns:a16="http://schemas.microsoft.com/office/drawing/2014/main" id="{FB2E51FD-5F23-6B48-B2B2-574DDCDFCECC}"/>
              </a:ext>
            </a:extLst>
          </p:cNvPr>
          <p:cNvCxnSpPr/>
          <p:nvPr/>
        </p:nvCxnSpPr>
        <p:spPr bwMode="auto">
          <a:xfrm>
            <a:off x="6282512" y="3800239"/>
            <a:ext cx="0" cy="205200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Düz Bağlayıcı 22">
            <a:extLst>
              <a:ext uri="{FF2B5EF4-FFF2-40B4-BE49-F238E27FC236}">
                <a16:creationId xmlns:a16="http://schemas.microsoft.com/office/drawing/2014/main" id="{F4496664-B47C-9342-B595-A5594F1AB888}"/>
              </a:ext>
            </a:extLst>
          </p:cNvPr>
          <p:cNvCxnSpPr/>
          <p:nvPr/>
        </p:nvCxnSpPr>
        <p:spPr bwMode="auto">
          <a:xfrm>
            <a:off x="7794536" y="3800239"/>
            <a:ext cx="0" cy="205200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Düz Bağlayıcı 28">
            <a:extLst>
              <a:ext uri="{FF2B5EF4-FFF2-40B4-BE49-F238E27FC236}">
                <a16:creationId xmlns:a16="http://schemas.microsoft.com/office/drawing/2014/main" id="{148B19F3-C0DC-B54B-9E8D-BA6DD12F8E85}"/>
              </a:ext>
            </a:extLst>
          </p:cNvPr>
          <p:cNvCxnSpPr/>
          <p:nvPr/>
        </p:nvCxnSpPr>
        <p:spPr bwMode="auto">
          <a:xfrm>
            <a:off x="9334728" y="3800239"/>
            <a:ext cx="0" cy="205200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Düz Bağlayıcı 30">
            <a:extLst>
              <a:ext uri="{FF2B5EF4-FFF2-40B4-BE49-F238E27FC236}">
                <a16:creationId xmlns:a16="http://schemas.microsoft.com/office/drawing/2014/main" id="{03CF6F35-D60A-AA44-99C8-5CE184AD6757}"/>
              </a:ext>
            </a:extLst>
          </p:cNvPr>
          <p:cNvCxnSpPr/>
          <p:nvPr/>
        </p:nvCxnSpPr>
        <p:spPr bwMode="auto">
          <a:xfrm>
            <a:off x="3192818" y="3800239"/>
            <a:ext cx="0" cy="205200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19 Metin kutusu">
            <a:extLst>
              <a:ext uri="{FF2B5EF4-FFF2-40B4-BE49-F238E27FC236}">
                <a16:creationId xmlns:a16="http://schemas.microsoft.com/office/drawing/2014/main" id="{3E7FE19C-6262-9F49-95D5-75B512B607B1}"/>
              </a:ext>
            </a:extLst>
          </p:cNvPr>
          <p:cNvSpPr txBox="1"/>
          <p:nvPr/>
        </p:nvSpPr>
        <p:spPr>
          <a:xfrm>
            <a:off x="10576007" y="6111633"/>
            <a:ext cx="13681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%6,3’ün altındaki değerler grafiğe dahil edilmemiştir.</a:t>
            </a:r>
          </a:p>
        </p:txBody>
      </p:sp>
      <p:sp>
        <p:nvSpPr>
          <p:cNvPr id="31" name="28 Metin kutusu">
            <a:extLst>
              <a:ext uri="{FF2B5EF4-FFF2-40B4-BE49-F238E27FC236}">
                <a16:creationId xmlns:a16="http://schemas.microsoft.com/office/drawing/2014/main" id="{3F585E65-1C07-664E-88FA-699EA13590C1}"/>
              </a:ext>
            </a:extLst>
          </p:cNvPr>
          <p:cNvSpPr txBox="1"/>
          <p:nvPr/>
        </p:nvSpPr>
        <p:spPr>
          <a:xfrm>
            <a:off x="10576007" y="5810925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yılına göre sıralanmıştır.</a:t>
            </a:r>
          </a:p>
        </p:txBody>
      </p:sp>
      <p:graphicFrame>
        <p:nvGraphicFramePr>
          <p:cNvPr id="32" name="28 Tablo">
            <a:extLst>
              <a:ext uri="{FF2B5EF4-FFF2-40B4-BE49-F238E27FC236}">
                <a16:creationId xmlns:a16="http://schemas.microsoft.com/office/drawing/2014/main" id="{38C6F631-BC95-0647-9D7A-772F047551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804449"/>
              </p:ext>
            </p:extLst>
          </p:nvPr>
        </p:nvGraphicFramePr>
        <p:xfrm>
          <a:off x="164552" y="6356574"/>
          <a:ext cx="1997254" cy="262890"/>
        </p:xfrm>
        <a:graphic>
          <a:graphicData uri="http://schemas.openxmlformats.org/drawingml/2006/table">
            <a:tbl>
              <a:tblPr/>
              <a:tblGrid>
                <a:gridCol w="21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91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33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91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33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633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23100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100">
                <a:tc vMerge="1"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6" name="Picture 9" descr="beyaz logo küçük">
            <a:extLst>
              <a:ext uri="{FF2B5EF4-FFF2-40B4-BE49-F238E27FC236}">
                <a16:creationId xmlns:a16="http://schemas.microsoft.com/office/drawing/2014/main" id="{251C0628-8350-794F-ACA5-B64B8C7ED9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2244210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2 Metin kutusu"/>
          <p:cNvSpPr txBox="1"/>
          <p:nvPr/>
        </p:nvSpPr>
        <p:spPr>
          <a:xfrm>
            <a:off x="1775520" y="1121645"/>
            <a:ext cx="85689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Ülkelerin Türkiye İçin Tehdit Oluşturma Algısı-1</a:t>
            </a:r>
          </a:p>
          <a:p>
            <a:pPr algn="ctr"/>
            <a:r>
              <a:rPr lang="tr-TR" sz="14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Sizce sayacağım devletler Türkiye için tehdit oluşturmakta mıdır?</a:t>
            </a:r>
          </a:p>
        </p:txBody>
      </p:sp>
      <p:sp>
        <p:nvSpPr>
          <p:cNvPr id="19" name="25 Metin kutusu"/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Dış Politika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(4) 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3FFD3FC6-D250-664D-B2E9-A5DCF5E58E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746218"/>
              </p:ext>
            </p:extLst>
          </p:nvPr>
        </p:nvGraphicFramePr>
        <p:xfrm>
          <a:off x="1143147" y="1899136"/>
          <a:ext cx="8568952" cy="5061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28 Tablo">
            <a:extLst>
              <a:ext uri="{FF2B5EF4-FFF2-40B4-BE49-F238E27FC236}">
                <a16:creationId xmlns:a16="http://schemas.microsoft.com/office/drawing/2014/main" id="{4B8FD6A6-6E27-7743-BD83-B5800AD225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110744"/>
              </p:ext>
            </p:extLst>
          </p:nvPr>
        </p:nvGraphicFramePr>
        <p:xfrm>
          <a:off x="161488" y="6199700"/>
          <a:ext cx="1614032" cy="360394"/>
        </p:xfrm>
        <a:graphic>
          <a:graphicData uri="http://schemas.openxmlformats.org/drawingml/2006/table">
            <a:tbl>
              <a:tblPr/>
              <a:tblGrid>
                <a:gridCol w="265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7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7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0197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197">
                <a:tc vMerge="1"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40 Metin kutusu">
            <a:extLst>
              <a:ext uri="{FF2B5EF4-FFF2-40B4-BE49-F238E27FC236}">
                <a16:creationId xmlns:a16="http://schemas.microsoft.com/office/drawing/2014/main" id="{60A24983-4069-5844-A2CF-18EEA0DF2A3E}"/>
              </a:ext>
            </a:extLst>
          </p:cNvPr>
          <p:cNvSpPr txBox="1"/>
          <p:nvPr/>
        </p:nvSpPr>
        <p:spPr>
          <a:xfrm>
            <a:off x="10344472" y="5891923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yılına göre sıralanmıştır.</a:t>
            </a:r>
          </a:p>
        </p:txBody>
      </p:sp>
      <p:cxnSp>
        <p:nvCxnSpPr>
          <p:cNvPr id="21" name="29 Düz Bağlayıcı">
            <a:extLst>
              <a:ext uri="{FF2B5EF4-FFF2-40B4-BE49-F238E27FC236}">
                <a16:creationId xmlns:a16="http://schemas.microsoft.com/office/drawing/2014/main" id="{1504912A-6A7D-DE44-8F65-EEE454DCF001}"/>
              </a:ext>
            </a:extLst>
          </p:cNvPr>
          <p:cNvCxnSpPr/>
          <p:nvPr/>
        </p:nvCxnSpPr>
        <p:spPr bwMode="auto">
          <a:xfrm>
            <a:off x="1998958" y="4631365"/>
            <a:ext cx="7771858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29 Düz Bağlayıcı">
            <a:extLst>
              <a:ext uri="{FF2B5EF4-FFF2-40B4-BE49-F238E27FC236}">
                <a16:creationId xmlns:a16="http://schemas.microsoft.com/office/drawing/2014/main" id="{A6036377-C230-6240-A8F5-13EA4ED25B85}"/>
              </a:ext>
            </a:extLst>
          </p:cNvPr>
          <p:cNvCxnSpPr/>
          <p:nvPr/>
        </p:nvCxnSpPr>
        <p:spPr bwMode="auto">
          <a:xfrm>
            <a:off x="1998958" y="2821941"/>
            <a:ext cx="7771858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Dikdörtgen 1">
            <a:extLst>
              <a:ext uri="{FF2B5EF4-FFF2-40B4-BE49-F238E27FC236}">
                <a16:creationId xmlns:a16="http://schemas.microsoft.com/office/drawing/2014/main" id="{AC69A499-5807-4A48-A401-D441438A6B51}"/>
              </a:ext>
            </a:extLst>
          </p:cNvPr>
          <p:cNvSpPr/>
          <p:nvPr/>
        </p:nvSpPr>
        <p:spPr>
          <a:xfrm>
            <a:off x="2292216" y="2223227"/>
            <a:ext cx="5422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ABD</a:t>
            </a:r>
          </a:p>
        </p:txBody>
      </p:sp>
      <p:sp>
        <p:nvSpPr>
          <p:cNvPr id="26" name="Dikdörtgen 2">
            <a:extLst>
              <a:ext uri="{FF2B5EF4-FFF2-40B4-BE49-F238E27FC236}">
                <a16:creationId xmlns:a16="http://schemas.microsoft.com/office/drawing/2014/main" id="{642DDD0F-DBF1-564B-B19D-C5C38CFAA893}"/>
              </a:ext>
            </a:extLst>
          </p:cNvPr>
          <p:cNvSpPr/>
          <p:nvPr/>
        </p:nvSpPr>
        <p:spPr>
          <a:xfrm>
            <a:off x="2235968" y="3135520"/>
            <a:ext cx="598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İsrail</a:t>
            </a:r>
          </a:p>
        </p:txBody>
      </p:sp>
      <p:sp>
        <p:nvSpPr>
          <p:cNvPr id="27" name="Dikdörtgen 3">
            <a:extLst>
              <a:ext uri="{FF2B5EF4-FFF2-40B4-BE49-F238E27FC236}">
                <a16:creationId xmlns:a16="http://schemas.microsoft.com/office/drawing/2014/main" id="{6788CE2B-5BBF-E44D-A568-A786F44D0DC5}"/>
              </a:ext>
            </a:extLst>
          </p:cNvPr>
          <p:cNvSpPr/>
          <p:nvPr/>
        </p:nvSpPr>
        <p:spPr>
          <a:xfrm>
            <a:off x="2123403" y="4968352"/>
            <a:ext cx="7129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Suriye</a:t>
            </a:r>
          </a:p>
        </p:txBody>
      </p:sp>
      <p:sp>
        <p:nvSpPr>
          <p:cNvPr id="28" name="Dikdörtgen 4">
            <a:extLst>
              <a:ext uri="{FF2B5EF4-FFF2-40B4-BE49-F238E27FC236}">
                <a16:creationId xmlns:a16="http://schemas.microsoft.com/office/drawing/2014/main" id="{E54FE973-0634-9348-ACCD-1BA1640624BC}"/>
              </a:ext>
            </a:extLst>
          </p:cNvPr>
          <p:cNvSpPr/>
          <p:nvPr/>
        </p:nvSpPr>
        <p:spPr>
          <a:xfrm>
            <a:off x="2039977" y="5888784"/>
            <a:ext cx="8798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İngiltere</a:t>
            </a:r>
          </a:p>
        </p:txBody>
      </p:sp>
      <p:sp>
        <p:nvSpPr>
          <p:cNvPr id="29" name="Dikdörtgen 19">
            <a:extLst>
              <a:ext uri="{FF2B5EF4-FFF2-40B4-BE49-F238E27FC236}">
                <a16:creationId xmlns:a16="http://schemas.microsoft.com/office/drawing/2014/main" id="{E91191E4-FE65-B440-9B89-2FF5A8B9F163}"/>
              </a:ext>
            </a:extLst>
          </p:cNvPr>
          <p:cNvSpPr/>
          <p:nvPr/>
        </p:nvSpPr>
        <p:spPr>
          <a:xfrm>
            <a:off x="1978801" y="4038050"/>
            <a:ext cx="11128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Ermenistan</a:t>
            </a:r>
          </a:p>
        </p:txBody>
      </p:sp>
      <p:cxnSp>
        <p:nvCxnSpPr>
          <p:cNvPr id="30" name="29 Düz Bağlayıcı">
            <a:extLst>
              <a:ext uri="{FF2B5EF4-FFF2-40B4-BE49-F238E27FC236}">
                <a16:creationId xmlns:a16="http://schemas.microsoft.com/office/drawing/2014/main" id="{4F57389C-785A-D043-898E-501ECEF1D8D8}"/>
              </a:ext>
            </a:extLst>
          </p:cNvPr>
          <p:cNvCxnSpPr/>
          <p:nvPr/>
        </p:nvCxnSpPr>
        <p:spPr bwMode="auto">
          <a:xfrm>
            <a:off x="1998958" y="3724537"/>
            <a:ext cx="7771858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29 Düz Bağlayıcı">
            <a:extLst>
              <a:ext uri="{FF2B5EF4-FFF2-40B4-BE49-F238E27FC236}">
                <a16:creationId xmlns:a16="http://schemas.microsoft.com/office/drawing/2014/main" id="{3ECC687F-FCAA-5840-AC70-E226961C7B91}"/>
              </a:ext>
            </a:extLst>
          </p:cNvPr>
          <p:cNvCxnSpPr/>
          <p:nvPr/>
        </p:nvCxnSpPr>
        <p:spPr bwMode="auto">
          <a:xfrm>
            <a:off x="2039977" y="5567067"/>
            <a:ext cx="7771858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Sağ Ayraç 25">
            <a:extLst>
              <a:ext uri="{FF2B5EF4-FFF2-40B4-BE49-F238E27FC236}">
                <a16:creationId xmlns:a16="http://schemas.microsoft.com/office/drawing/2014/main" id="{59E0EA9D-6623-1E4A-AF17-A433EFB6170B}"/>
              </a:ext>
            </a:extLst>
          </p:cNvPr>
          <p:cNvSpPr/>
          <p:nvPr/>
        </p:nvSpPr>
        <p:spPr bwMode="auto">
          <a:xfrm>
            <a:off x="9653382" y="1953406"/>
            <a:ext cx="117434" cy="492592"/>
          </a:xfrm>
          <a:prstGeom prst="rightBrace">
            <a:avLst/>
          </a:prstGeom>
          <a:solidFill>
            <a:srgbClr val="FFFFFF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33" name="Metin kutusu 28">
            <a:extLst>
              <a:ext uri="{FF2B5EF4-FFF2-40B4-BE49-F238E27FC236}">
                <a16:creationId xmlns:a16="http://schemas.microsoft.com/office/drawing/2014/main" id="{14E49F9B-BF2D-B642-B94B-5D04F3B29C25}"/>
              </a:ext>
            </a:extLst>
          </p:cNvPr>
          <p:cNvSpPr txBox="1"/>
          <p:nvPr/>
        </p:nvSpPr>
        <p:spPr>
          <a:xfrm>
            <a:off x="9840416" y="2041473"/>
            <a:ext cx="916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rgbClr val="3C8C93"/>
                </a:solidFill>
                <a:latin typeface="+mn-lt"/>
              </a:rPr>
              <a:t>%27,4</a:t>
            </a:r>
          </a:p>
        </p:txBody>
      </p:sp>
      <p:pic>
        <p:nvPicPr>
          <p:cNvPr id="34" name="Picture 9" descr="beyaz logo küçük">
            <a:extLst>
              <a:ext uri="{FF2B5EF4-FFF2-40B4-BE49-F238E27FC236}">
                <a16:creationId xmlns:a16="http://schemas.microsoft.com/office/drawing/2014/main" id="{35627B23-FF54-2A48-84BB-4FA73BE43B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6728847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2 Metin kutusu"/>
          <p:cNvSpPr txBox="1"/>
          <p:nvPr/>
        </p:nvSpPr>
        <p:spPr>
          <a:xfrm>
            <a:off x="1775520" y="1135933"/>
            <a:ext cx="85689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Ülkelerin Türkiye İçin Tehdit Oluşturma Algısı-2</a:t>
            </a:r>
          </a:p>
          <a:p>
            <a:pPr algn="ctr"/>
            <a:r>
              <a:rPr lang="tr-TR" sz="1400" i="1" dirty="0">
                <a:solidFill>
                  <a:srgbClr val="FFFFFF">
                    <a:lumMod val="50000"/>
                  </a:srgbClr>
                </a:solidFill>
                <a:latin typeface="Arial" charset="0"/>
                <a:ea typeface="Arial" charset="0"/>
                <a:cs typeface="Arial" charset="0"/>
              </a:rPr>
              <a:t>Sizce sayacağım devletler Türkiye için tehdit oluşturmakta mıdır?</a:t>
            </a:r>
          </a:p>
        </p:txBody>
      </p:sp>
      <p:sp>
        <p:nvSpPr>
          <p:cNvPr id="35" name="25 Metin kutusu"/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Dış Politika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(5) 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C95FCE6D-A3B5-CA4F-90CD-9DF9269B55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57522"/>
              </p:ext>
            </p:extLst>
          </p:nvPr>
        </p:nvGraphicFramePr>
        <p:xfrm>
          <a:off x="1401009" y="2009937"/>
          <a:ext cx="8136904" cy="4806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28 Tablo">
            <a:extLst>
              <a:ext uri="{FF2B5EF4-FFF2-40B4-BE49-F238E27FC236}">
                <a16:creationId xmlns:a16="http://schemas.microsoft.com/office/drawing/2014/main" id="{8D2CD927-CA2A-3D45-A1D0-07D366E8AF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624962"/>
              </p:ext>
            </p:extLst>
          </p:nvPr>
        </p:nvGraphicFramePr>
        <p:xfrm>
          <a:off x="161488" y="6195435"/>
          <a:ext cx="1614032" cy="360394"/>
        </p:xfrm>
        <a:graphic>
          <a:graphicData uri="http://schemas.openxmlformats.org/drawingml/2006/table">
            <a:tbl>
              <a:tblPr/>
              <a:tblGrid>
                <a:gridCol w="265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7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7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0197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197">
                <a:tc vMerge="1"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40 Metin kutusu">
            <a:extLst>
              <a:ext uri="{FF2B5EF4-FFF2-40B4-BE49-F238E27FC236}">
                <a16:creationId xmlns:a16="http://schemas.microsoft.com/office/drawing/2014/main" id="{DC047B82-863F-DC48-9A9D-7EE8BE28AA74}"/>
              </a:ext>
            </a:extLst>
          </p:cNvPr>
          <p:cNvSpPr txBox="1"/>
          <p:nvPr/>
        </p:nvSpPr>
        <p:spPr>
          <a:xfrm>
            <a:off x="10171513" y="6121326"/>
            <a:ext cx="12725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yılına göre sıralanmıştır.</a:t>
            </a:r>
          </a:p>
        </p:txBody>
      </p:sp>
      <p:cxnSp>
        <p:nvCxnSpPr>
          <p:cNvPr id="24" name="29 Düz Bağlayıcı">
            <a:extLst>
              <a:ext uri="{FF2B5EF4-FFF2-40B4-BE49-F238E27FC236}">
                <a16:creationId xmlns:a16="http://schemas.microsoft.com/office/drawing/2014/main" id="{50C814E0-58C0-B947-8CE4-905CB9E47F18}"/>
              </a:ext>
            </a:extLst>
          </p:cNvPr>
          <p:cNvCxnSpPr/>
          <p:nvPr/>
        </p:nvCxnSpPr>
        <p:spPr bwMode="auto">
          <a:xfrm>
            <a:off x="2049081" y="4612072"/>
            <a:ext cx="7380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29 Düz Bağlayıcı">
            <a:extLst>
              <a:ext uri="{FF2B5EF4-FFF2-40B4-BE49-F238E27FC236}">
                <a16:creationId xmlns:a16="http://schemas.microsoft.com/office/drawing/2014/main" id="{4CC6B1E0-56C2-2F46-82B7-38F95E2AC6EC}"/>
              </a:ext>
            </a:extLst>
          </p:cNvPr>
          <p:cNvCxnSpPr/>
          <p:nvPr/>
        </p:nvCxnSpPr>
        <p:spPr bwMode="auto">
          <a:xfrm>
            <a:off x="2049081" y="2870025"/>
            <a:ext cx="7380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Dikdörtgen 1">
            <a:extLst>
              <a:ext uri="{FF2B5EF4-FFF2-40B4-BE49-F238E27FC236}">
                <a16:creationId xmlns:a16="http://schemas.microsoft.com/office/drawing/2014/main" id="{2B8C505F-1F3E-2F47-85F8-0D1C26DA8C46}"/>
              </a:ext>
            </a:extLst>
          </p:cNvPr>
          <p:cNvSpPr/>
          <p:nvPr/>
        </p:nvSpPr>
        <p:spPr>
          <a:xfrm>
            <a:off x="2288945" y="2316131"/>
            <a:ext cx="6997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>
                <a:solidFill>
                  <a:srgbClr val="000000"/>
                </a:solidFill>
                <a:latin typeface="Verdana"/>
              </a:rPr>
              <a:t>Fransa</a:t>
            </a:r>
          </a:p>
        </p:txBody>
      </p:sp>
      <p:sp>
        <p:nvSpPr>
          <p:cNvPr id="28" name="Dikdörtgen 2">
            <a:extLst>
              <a:ext uri="{FF2B5EF4-FFF2-40B4-BE49-F238E27FC236}">
                <a16:creationId xmlns:a16="http://schemas.microsoft.com/office/drawing/2014/main" id="{70635864-362E-F64B-A45D-2A69F4249074}"/>
              </a:ext>
            </a:extLst>
          </p:cNvPr>
          <p:cNvSpPr/>
          <p:nvPr/>
        </p:nvSpPr>
        <p:spPr>
          <a:xfrm>
            <a:off x="2136852" y="3134229"/>
            <a:ext cx="8518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>
                <a:solidFill>
                  <a:srgbClr val="000000"/>
                </a:solidFill>
                <a:latin typeface="Verdana"/>
              </a:rPr>
              <a:t>Almanya</a:t>
            </a:r>
          </a:p>
        </p:txBody>
      </p:sp>
      <p:sp>
        <p:nvSpPr>
          <p:cNvPr id="33" name="Dikdörtgen 3">
            <a:extLst>
              <a:ext uri="{FF2B5EF4-FFF2-40B4-BE49-F238E27FC236}">
                <a16:creationId xmlns:a16="http://schemas.microsoft.com/office/drawing/2014/main" id="{7A2B0846-1DA5-7F45-A1E5-F0F764C1EF67}"/>
              </a:ext>
            </a:extLst>
          </p:cNvPr>
          <p:cNvSpPr/>
          <p:nvPr/>
        </p:nvSpPr>
        <p:spPr>
          <a:xfrm>
            <a:off x="1700814" y="4759283"/>
            <a:ext cx="1322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200" dirty="0">
                <a:solidFill>
                  <a:srgbClr val="000000"/>
                </a:solidFill>
                <a:latin typeface="Verdana"/>
              </a:rPr>
              <a:t>GKRY - «Kıbrıs</a:t>
            </a:r>
          </a:p>
          <a:p>
            <a:pPr algn="ctr"/>
            <a:r>
              <a:rPr lang="tr-TR" sz="1200" dirty="0">
                <a:solidFill>
                  <a:srgbClr val="000000"/>
                </a:solidFill>
                <a:latin typeface="Verdana"/>
              </a:rPr>
              <a:t> Cumhuriyeti»</a:t>
            </a:r>
          </a:p>
        </p:txBody>
      </p:sp>
      <p:sp>
        <p:nvSpPr>
          <p:cNvPr id="36" name="Dikdörtgen 4">
            <a:extLst>
              <a:ext uri="{FF2B5EF4-FFF2-40B4-BE49-F238E27FC236}">
                <a16:creationId xmlns:a16="http://schemas.microsoft.com/office/drawing/2014/main" id="{87F10A04-F5BA-7445-A5BD-F107E8CE16C3}"/>
              </a:ext>
            </a:extLst>
          </p:cNvPr>
          <p:cNvSpPr/>
          <p:nvPr/>
        </p:nvSpPr>
        <p:spPr>
          <a:xfrm>
            <a:off x="2492527" y="5783526"/>
            <a:ext cx="4961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>
                <a:solidFill>
                  <a:srgbClr val="000000"/>
                </a:solidFill>
                <a:latin typeface="Verdana"/>
              </a:rPr>
              <a:t>Irak</a:t>
            </a:r>
          </a:p>
        </p:txBody>
      </p:sp>
      <p:sp>
        <p:nvSpPr>
          <p:cNvPr id="37" name="Dikdörtgen 19">
            <a:extLst>
              <a:ext uri="{FF2B5EF4-FFF2-40B4-BE49-F238E27FC236}">
                <a16:creationId xmlns:a16="http://schemas.microsoft.com/office/drawing/2014/main" id="{12716296-F6B3-7649-9FF2-689EEA6BF399}"/>
              </a:ext>
            </a:extLst>
          </p:cNvPr>
          <p:cNvSpPr/>
          <p:nvPr/>
        </p:nvSpPr>
        <p:spPr>
          <a:xfrm>
            <a:off x="1931990" y="3995286"/>
            <a:ext cx="10566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000000"/>
                </a:solidFill>
                <a:latin typeface="Verdana"/>
              </a:rPr>
              <a:t>Yunanistan</a:t>
            </a:r>
          </a:p>
        </p:txBody>
      </p:sp>
      <p:cxnSp>
        <p:nvCxnSpPr>
          <p:cNvPr id="38" name="29 Düz Bağlayıcı">
            <a:extLst>
              <a:ext uri="{FF2B5EF4-FFF2-40B4-BE49-F238E27FC236}">
                <a16:creationId xmlns:a16="http://schemas.microsoft.com/office/drawing/2014/main" id="{C2FEBFCA-50D3-774B-8EF9-DE08E39BDA20}"/>
              </a:ext>
            </a:extLst>
          </p:cNvPr>
          <p:cNvCxnSpPr/>
          <p:nvPr/>
        </p:nvCxnSpPr>
        <p:spPr bwMode="auto">
          <a:xfrm>
            <a:off x="2049081" y="3734121"/>
            <a:ext cx="7380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29 Düz Bağlayıcı">
            <a:extLst>
              <a:ext uri="{FF2B5EF4-FFF2-40B4-BE49-F238E27FC236}">
                <a16:creationId xmlns:a16="http://schemas.microsoft.com/office/drawing/2014/main" id="{31D58FA0-406F-264C-ADFA-3B9C0686AD94}"/>
              </a:ext>
            </a:extLst>
          </p:cNvPr>
          <p:cNvCxnSpPr/>
          <p:nvPr/>
        </p:nvCxnSpPr>
        <p:spPr bwMode="auto">
          <a:xfrm>
            <a:off x="2157913" y="5490023"/>
            <a:ext cx="7380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Sağ Ayraç 18">
            <a:extLst>
              <a:ext uri="{FF2B5EF4-FFF2-40B4-BE49-F238E27FC236}">
                <a16:creationId xmlns:a16="http://schemas.microsoft.com/office/drawing/2014/main" id="{53B1D1A8-B374-AE47-A3CA-C95AA162F6AE}"/>
              </a:ext>
            </a:extLst>
          </p:cNvPr>
          <p:cNvSpPr/>
          <p:nvPr/>
        </p:nvSpPr>
        <p:spPr bwMode="auto">
          <a:xfrm>
            <a:off x="9570416" y="3792274"/>
            <a:ext cx="111513" cy="468000"/>
          </a:xfrm>
          <a:prstGeom prst="rightBrace">
            <a:avLst/>
          </a:prstGeom>
          <a:solidFill>
            <a:srgbClr val="FFFFFF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41" name="Metin kutusu 24">
            <a:extLst>
              <a:ext uri="{FF2B5EF4-FFF2-40B4-BE49-F238E27FC236}">
                <a16:creationId xmlns:a16="http://schemas.microsoft.com/office/drawing/2014/main" id="{5FB823BB-51E3-D64B-8743-B3254DADA9E1}"/>
              </a:ext>
            </a:extLst>
          </p:cNvPr>
          <p:cNvSpPr txBox="1"/>
          <p:nvPr/>
        </p:nvSpPr>
        <p:spPr>
          <a:xfrm>
            <a:off x="9667459" y="3858242"/>
            <a:ext cx="870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3C8C93"/>
                </a:solidFill>
                <a:latin typeface="+mn-lt"/>
              </a:rPr>
              <a:t>%31,4</a:t>
            </a:r>
          </a:p>
        </p:txBody>
      </p:sp>
      <p:sp>
        <p:nvSpPr>
          <p:cNvPr id="42" name="Sağ Ayraç 25">
            <a:extLst>
              <a:ext uri="{FF2B5EF4-FFF2-40B4-BE49-F238E27FC236}">
                <a16:creationId xmlns:a16="http://schemas.microsoft.com/office/drawing/2014/main" id="{B1639C5B-CF81-2042-8E9A-A23466425DAE}"/>
              </a:ext>
            </a:extLst>
          </p:cNvPr>
          <p:cNvSpPr/>
          <p:nvPr/>
        </p:nvSpPr>
        <p:spPr bwMode="auto">
          <a:xfrm>
            <a:off x="9578231" y="4656370"/>
            <a:ext cx="111513" cy="468000"/>
          </a:xfrm>
          <a:prstGeom prst="rightBrace">
            <a:avLst/>
          </a:prstGeom>
          <a:solidFill>
            <a:srgbClr val="FFFFFF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43" name="Metin kutusu 28">
            <a:extLst>
              <a:ext uri="{FF2B5EF4-FFF2-40B4-BE49-F238E27FC236}">
                <a16:creationId xmlns:a16="http://schemas.microsoft.com/office/drawing/2014/main" id="{85DFBB95-9DE3-0846-90D2-AD463E9216BA}"/>
              </a:ext>
            </a:extLst>
          </p:cNvPr>
          <p:cNvSpPr txBox="1"/>
          <p:nvPr/>
        </p:nvSpPr>
        <p:spPr>
          <a:xfrm>
            <a:off x="9675274" y="4722338"/>
            <a:ext cx="870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3C8C93"/>
                </a:solidFill>
                <a:latin typeface="+mn-lt"/>
              </a:rPr>
              <a:t>%27,2</a:t>
            </a:r>
          </a:p>
        </p:txBody>
      </p:sp>
      <p:pic>
        <p:nvPicPr>
          <p:cNvPr id="44" name="Picture 9" descr="beyaz logo küçük">
            <a:extLst>
              <a:ext uri="{FF2B5EF4-FFF2-40B4-BE49-F238E27FC236}">
                <a16:creationId xmlns:a16="http://schemas.microsoft.com/office/drawing/2014/main" id="{C09D6601-4459-BF43-B1CF-1F1D0DDCE4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9065025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2 Metin kutusu"/>
          <p:cNvSpPr txBox="1"/>
          <p:nvPr/>
        </p:nvSpPr>
        <p:spPr>
          <a:xfrm>
            <a:off x="1775520" y="1135933"/>
            <a:ext cx="85689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Ülkelerin Türkiye İçin Tehdit Oluşturma Algısı-3</a:t>
            </a:r>
          </a:p>
          <a:p>
            <a:pPr algn="ctr"/>
            <a:r>
              <a:rPr lang="tr-TR" sz="1400" i="1" dirty="0">
                <a:solidFill>
                  <a:srgbClr val="FFFFFF">
                    <a:lumMod val="50000"/>
                  </a:srgbClr>
                </a:solidFill>
                <a:latin typeface="Arial" charset="0"/>
                <a:ea typeface="Arial" charset="0"/>
                <a:cs typeface="Arial" charset="0"/>
              </a:rPr>
              <a:t>Sizce sayacağım devletler Türkiye için tehdit oluşturmakta mıdır?</a:t>
            </a:r>
          </a:p>
        </p:txBody>
      </p:sp>
      <p:sp>
        <p:nvSpPr>
          <p:cNvPr id="35" name="25 Metin kutusu"/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Dış Politika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(6) </a:t>
            </a:r>
          </a:p>
        </p:txBody>
      </p:sp>
      <p:graphicFrame>
        <p:nvGraphicFramePr>
          <p:cNvPr id="20" name="Object 15">
            <a:extLst>
              <a:ext uri="{FF2B5EF4-FFF2-40B4-BE49-F238E27FC236}">
                <a16:creationId xmlns:a16="http://schemas.microsoft.com/office/drawing/2014/main" id="{3AE52126-C787-F64B-B40A-D5A06FF5E1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752403"/>
              </p:ext>
            </p:extLst>
          </p:nvPr>
        </p:nvGraphicFramePr>
        <p:xfrm>
          <a:off x="1775520" y="1910631"/>
          <a:ext cx="8136904" cy="4806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28 Tablo">
            <a:extLst>
              <a:ext uri="{FF2B5EF4-FFF2-40B4-BE49-F238E27FC236}">
                <a16:creationId xmlns:a16="http://schemas.microsoft.com/office/drawing/2014/main" id="{8AFA0BF4-D921-0C47-8505-1E86947A6E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550999"/>
              </p:ext>
            </p:extLst>
          </p:nvPr>
        </p:nvGraphicFramePr>
        <p:xfrm>
          <a:off x="292949" y="6209092"/>
          <a:ext cx="1482571" cy="307778"/>
        </p:xfrm>
        <a:graphic>
          <a:graphicData uri="http://schemas.openxmlformats.org/drawingml/2006/table">
            <a:tbl>
              <a:tblPr/>
              <a:tblGrid>
                <a:gridCol w="243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4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15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15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3889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889">
                <a:tc vMerge="1"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40 Metin kutusu">
            <a:extLst>
              <a:ext uri="{FF2B5EF4-FFF2-40B4-BE49-F238E27FC236}">
                <a16:creationId xmlns:a16="http://schemas.microsoft.com/office/drawing/2014/main" id="{A6DE4A7D-CCD9-D54B-B60C-C44DD602A028}"/>
              </a:ext>
            </a:extLst>
          </p:cNvPr>
          <p:cNvSpPr txBox="1"/>
          <p:nvPr/>
        </p:nvSpPr>
        <p:spPr>
          <a:xfrm>
            <a:off x="10459312" y="6178316"/>
            <a:ext cx="117125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yılına göre sıralanmıştır.</a:t>
            </a:r>
          </a:p>
        </p:txBody>
      </p:sp>
      <p:cxnSp>
        <p:nvCxnSpPr>
          <p:cNvPr id="23" name="29 Düz Bağlayıcı">
            <a:extLst>
              <a:ext uri="{FF2B5EF4-FFF2-40B4-BE49-F238E27FC236}">
                <a16:creationId xmlns:a16="http://schemas.microsoft.com/office/drawing/2014/main" id="{4308526B-9AC3-9941-8526-4E44AC219768}"/>
              </a:ext>
            </a:extLst>
          </p:cNvPr>
          <p:cNvCxnSpPr/>
          <p:nvPr/>
        </p:nvCxnSpPr>
        <p:spPr bwMode="auto">
          <a:xfrm>
            <a:off x="2279576" y="3490391"/>
            <a:ext cx="7560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Dikdörtgen 31">
            <a:extLst>
              <a:ext uri="{FF2B5EF4-FFF2-40B4-BE49-F238E27FC236}">
                <a16:creationId xmlns:a16="http://schemas.microsoft.com/office/drawing/2014/main" id="{4DFAB55D-AF60-DB43-AC3E-D62010F5342A}"/>
              </a:ext>
            </a:extLst>
          </p:cNvPr>
          <p:cNvSpPr/>
          <p:nvPr/>
        </p:nvSpPr>
        <p:spPr>
          <a:xfrm>
            <a:off x="1789141" y="2400025"/>
            <a:ext cx="16823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>
                <a:solidFill>
                  <a:srgbClr val="000000"/>
                </a:solidFill>
                <a:latin typeface="Verdana"/>
              </a:rPr>
              <a:t>Rusya Federasyonu</a:t>
            </a:r>
          </a:p>
        </p:txBody>
      </p:sp>
      <p:sp>
        <p:nvSpPr>
          <p:cNvPr id="29" name="Dikdörtgen 32">
            <a:extLst>
              <a:ext uri="{FF2B5EF4-FFF2-40B4-BE49-F238E27FC236}">
                <a16:creationId xmlns:a16="http://schemas.microsoft.com/office/drawing/2014/main" id="{77FA2050-6056-854B-B0AF-9E19D438DF1E}"/>
              </a:ext>
            </a:extLst>
          </p:cNvPr>
          <p:cNvSpPr/>
          <p:nvPr/>
        </p:nvSpPr>
        <p:spPr>
          <a:xfrm>
            <a:off x="1789141" y="3153488"/>
            <a:ext cx="17865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>
                <a:solidFill>
                  <a:srgbClr val="000000"/>
                </a:solidFill>
                <a:latin typeface="Verdana"/>
              </a:rPr>
              <a:t>Birleşik Arap Emirliği</a:t>
            </a:r>
          </a:p>
        </p:txBody>
      </p:sp>
      <p:sp>
        <p:nvSpPr>
          <p:cNvPr id="30" name="Dikdörtgen 33">
            <a:extLst>
              <a:ext uri="{FF2B5EF4-FFF2-40B4-BE49-F238E27FC236}">
                <a16:creationId xmlns:a16="http://schemas.microsoft.com/office/drawing/2014/main" id="{6C01FAB8-8852-7F4B-8FBF-977634F33827}"/>
              </a:ext>
            </a:extLst>
          </p:cNvPr>
          <p:cNvSpPr/>
          <p:nvPr/>
        </p:nvSpPr>
        <p:spPr>
          <a:xfrm>
            <a:off x="2261751" y="4689407"/>
            <a:ext cx="5025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>
                <a:solidFill>
                  <a:srgbClr val="000000"/>
                </a:solidFill>
                <a:latin typeface="Verdana"/>
              </a:rPr>
              <a:t>İran</a:t>
            </a:r>
          </a:p>
        </p:txBody>
      </p:sp>
      <p:sp>
        <p:nvSpPr>
          <p:cNvPr id="31" name="Dikdörtgen 34">
            <a:extLst>
              <a:ext uri="{FF2B5EF4-FFF2-40B4-BE49-F238E27FC236}">
                <a16:creationId xmlns:a16="http://schemas.microsoft.com/office/drawing/2014/main" id="{F7F3A0B2-46CB-1748-B32A-0AED9E09E273}"/>
              </a:ext>
            </a:extLst>
          </p:cNvPr>
          <p:cNvSpPr/>
          <p:nvPr/>
        </p:nvSpPr>
        <p:spPr>
          <a:xfrm>
            <a:off x="1789141" y="3733320"/>
            <a:ext cx="14502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000000"/>
                </a:solidFill>
                <a:latin typeface="Verdana"/>
              </a:rPr>
              <a:t>Suudi Arabistan</a:t>
            </a:r>
          </a:p>
        </p:txBody>
      </p:sp>
      <p:cxnSp>
        <p:nvCxnSpPr>
          <p:cNvPr id="32" name="29 Düz Bağlayıcı">
            <a:extLst>
              <a:ext uri="{FF2B5EF4-FFF2-40B4-BE49-F238E27FC236}">
                <a16:creationId xmlns:a16="http://schemas.microsoft.com/office/drawing/2014/main" id="{FF250F40-9FD9-5A42-81E7-CF3C0013C282}"/>
              </a:ext>
            </a:extLst>
          </p:cNvPr>
          <p:cNvCxnSpPr/>
          <p:nvPr/>
        </p:nvCxnSpPr>
        <p:spPr bwMode="auto">
          <a:xfrm>
            <a:off x="2279576" y="3085237"/>
            <a:ext cx="7560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29 Düz Bağlayıcı">
            <a:extLst>
              <a:ext uri="{FF2B5EF4-FFF2-40B4-BE49-F238E27FC236}">
                <a16:creationId xmlns:a16="http://schemas.microsoft.com/office/drawing/2014/main" id="{F24A726F-707D-F649-822D-1E2D6A00BB7E}"/>
              </a:ext>
            </a:extLst>
          </p:cNvPr>
          <p:cNvCxnSpPr/>
          <p:nvPr/>
        </p:nvCxnSpPr>
        <p:spPr bwMode="auto">
          <a:xfrm>
            <a:off x="2289413" y="4282479"/>
            <a:ext cx="7560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29 Düz Bağlayıcı">
            <a:extLst>
              <a:ext uri="{FF2B5EF4-FFF2-40B4-BE49-F238E27FC236}">
                <a16:creationId xmlns:a16="http://schemas.microsoft.com/office/drawing/2014/main" id="{E7A56939-4F68-9543-A87A-DD3AC770EBA5}"/>
              </a:ext>
            </a:extLst>
          </p:cNvPr>
          <p:cNvCxnSpPr/>
          <p:nvPr/>
        </p:nvCxnSpPr>
        <p:spPr bwMode="auto">
          <a:xfrm>
            <a:off x="2289413" y="5466274"/>
            <a:ext cx="7560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Dikdörtgen 38">
            <a:extLst>
              <a:ext uri="{FF2B5EF4-FFF2-40B4-BE49-F238E27FC236}">
                <a16:creationId xmlns:a16="http://schemas.microsoft.com/office/drawing/2014/main" id="{7B6B8698-67CC-7F45-B240-3022D3398E9F}"/>
              </a:ext>
            </a:extLst>
          </p:cNvPr>
          <p:cNvSpPr/>
          <p:nvPr/>
        </p:nvSpPr>
        <p:spPr>
          <a:xfrm>
            <a:off x="2292243" y="5721968"/>
            <a:ext cx="4315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>
                <a:solidFill>
                  <a:srgbClr val="000000"/>
                </a:solidFill>
                <a:latin typeface="Verdana"/>
              </a:rPr>
              <a:t>Çin</a:t>
            </a:r>
          </a:p>
        </p:txBody>
      </p:sp>
      <p:sp>
        <p:nvSpPr>
          <p:cNvPr id="46" name="Serbest Form 39">
            <a:extLst>
              <a:ext uri="{FF2B5EF4-FFF2-40B4-BE49-F238E27FC236}">
                <a16:creationId xmlns:a16="http://schemas.microsoft.com/office/drawing/2014/main" id="{3FFDCF34-F2D4-B140-98EF-AF1AEF0B1524}"/>
              </a:ext>
            </a:extLst>
          </p:cNvPr>
          <p:cNvSpPr/>
          <p:nvPr/>
        </p:nvSpPr>
        <p:spPr bwMode="auto">
          <a:xfrm>
            <a:off x="2668492" y="4032440"/>
            <a:ext cx="647114" cy="2082018"/>
          </a:xfrm>
          <a:custGeom>
            <a:avLst/>
            <a:gdLst>
              <a:gd name="connsiteX0" fmla="*/ 98474 w 647114"/>
              <a:gd name="connsiteY0" fmla="*/ 2082018 h 2082018"/>
              <a:gd name="connsiteX1" fmla="*/ 42203 w 647114"/>
              <a:gd name="connsiteY1" fmla="*/ 1941342 h 2082018"/>
              <a:gd name="connsiteX2" fmla="*/ 28135 w 647114"/>
              <a:gd name="connsiteY2" fmla="*/ 1871003 h 2082018"/>
              <a:gd name="connsiteX3" fmla="*/ 0 w 647114"/>
              <a:gd name="connsiteY3" fmla="*/ 1603717 h 2082018"/>
              <a:gd name="connsiteX4" fmla="*/ 56270 w 647114"/>
              <a:gd name="connsiteY4" fmla="*/ 1519311 h 2082018"/>
              <a:gd name="connsiteX5" fmla="*/ 84406 w 647114"/>
              <a:gd name="connsiteY5" fmla="*/ 1477108 h 2082018"/>
              <a:gd name="connsiteX6" fmla="*/ 126609 w 647114"/>
              <a:gd name="connsiteY6" fmla="*/ 1448972 h 2082018"/>
              <a:gd name="connsiteX7" fmla="*/ 196947 w 647114"/>
              <a:gd name="connsiteY7" fmla="*/ 1406769 h 2082018"/>
              <a:gd name="connsiteX8" fmla="*/ 337624 w 647114"/>
              <a:gd name="connsiteY8" fmla="*/ 1322363 h 2082018"/>
              <a:gd name="connsiteX9" fmla="*/ 436098 w 647114"/>
              <a:gd name="connsiteY9" fmla="*/ 1294228 h 2082018"/>
              <a:gd name="connsiteX10" fmla="*/ 478301 w 647114"/>
              <a:gd name="connsiteY10" fmla="*/ 1280160 h 2082018"/>
              <a:gd name="connsiteX11" fmla="*/ 590843 w 647114"/>
              <a:gd name="connsiteY11" fmla="*/ 1252025 h 2082018"/>
              <a:gd name="connsiteX12" fmla="*/ 618978 w 647114"/>
              <a:gd name="connsiteY12" fmla="*/ 1195754 h 2082018"/>
              <a:gd name="connsiteX13" fmla="*/ 647114 w 647114"/>
              <a:gd name="connsiteY13" fmla="*/ 1097280 h 2082018"/>
              <a:gd name="connsiteX14" fmla="*/ 633046 w 647114"/>
              <a:gd name="connsiteY14" fmla="*/ 520505 h 2082018"/>
              <a:gd name="connsiteX15" fmla="*/ 590843 w 647114"/>
              <a:gd name="connsiteY15" fmla="*/ 436098 h 2082018"/>
              <a:gd name="connsiteX16" fmla="*/ 520504 w 647114"/>
              <a:gd name="connsiteY16" fmla="*/ 365760 h 2082018"/>
              <a:gd name="connsiteX17" fmla="*/ 464234 w 647114"/>
              <a:gd name="connsiteY17" fmla="*/ 309489 h 2082018"/>
              <a:gd name="connsiteX18" fmla="*/ 436098 w 647114"/>
              <a:gd name="connsiteY18" fmla="*/ 267286 h 2082018"/>
              <a:gd name="connsiteX19" fmla="*/ 337624 w 647114"/>
              <a:gd name="connsiteY19" fmla="*/ 196948 h 2082018"/>
              <a:gd name="connsiteX20" fmla="*/ 436098 w 647114"/>
              <a:gd name="connsiteY20" fmla="*/ 70338 h 2082018"/>
              <a:gd name="connsiteX21" fmla="*/ 506437 w 647114"/>
              <a:gd name="connsiteY21" fmla="*/ 42203 h 2082018"/>
              <a:gd name="connsiteX22" fmla="*/ 604910 w 647114"/>
              <a:gd name="connsiteY22" fmla="*/ 0 h 2082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47114" h="2082018">
                <a:moveTo>
                  <a:pt x="98474" y="2082018"/>
                </a:moveTo>
                <a:cubicBezTo>
                  <a:pt x="79717" y="2035126"/>
                  <a:pt x="58174" y="1989255"/>
                  <a:pt x="42203" y="1941342"/>
                </a:cubicBezTo>
                <a:cubicBezTo>
                  <a:pt x="34642" y="1918658"/>
                  <a:pt x="31101" y="1894729"/>
                  <a:pt x="28135" y="1871003"/>
                </a:cubicBezTo>
                <a:cubicBezTo>
                  <a:pt x="17023" y="1782107"/>
                  <a:pt x="9378" y="1692812"/>
                  <a:pt x="0" y="1603717"/>
                </a:cubicBezTo>
                <a:cubicBezTo>
                  <a:pt x="24721" y="1529551"/>
                  <a:pt x="-2272" y="1589560"/>
                  <a:pt x="56270" y="1519311"/>
                </a:cubicBezTo>
                <a:cubicBezTo>
                  <a:pt x="67094" y="1506322"/>
                  <a:pt x="72451" y="1489063"/>
                  <a:pt x="84406" y="1477108"/>
                </a:cubicBezTo>
                <a:cubicBezTo>
                  <a:pt x="96361" y="1465153"/>
                  <a:pt x="112272" y="1457933"/>
                  <a:pt x="126609" y="1448972"/>
                </a:cubicBezTo>
                <a:cubicBezTo>
                  <a:pt x="149795" y="1434480"/>
                  <a:pt x="173879" y="1421449"/>
                  <a:pt x="196947" y="1406769"/>
                </a:cubicBezTo>
                <a:cubicBezTo>
                  <a:pt x="265702" y="1363016"/>
                  <a:pt x="271637" y="1350643"/>
                  <a:pt x="337624" y="1322363"/>
                </a:cubicBezTo>
                <a:cubicBezTo>
                  <a:pt x="371360" y="1307904"/>
                  <a:pt x="400395" y="1304429"/>
                  <a:pt x="436098" y="1294228"/>
                </a:cubicBezTo>
                <a:cubicBezTo>
                  <a:pt x="450356" y="1290154"/>
                  <a:pt x="463915" y="1283757"/>
                  <a:pt x="478301" y="1280160"/>
                </a:cubicBezTo>
                <a:lnTo>
                  <a:pt x="590843" y="1252025"/>
                </a:lnTo>
                <a:cubicBezTo>
                  <a:pt x="600221" y="1233268"/>
                  <a:pt x="610717" y="1215029"/>
                  <a:pt x="618978" y="1195754"/>
                </a:cubicBezTo>
                <a:cubicBezTo>
                  <a:pt x="631088" y="1167498"/>
                  <a:pt x="639974" y="1125838"/>
                  <a:pt x="647114" y="1097280"/>
                </a:cubicBezTo>
                <a:cubicBezTo>
                  <a:pt x="642425" y="905022"/>
                  <a:pt x="641779" y="712622"/>
                  <a:pt x="633046" y="520505"/>
                </a:cubicBezTo>
                <a:cubicBezTo>
                  <a:pt x="631863" y="494490"/>
                  <a:pt x="606415" y="453895"/>
                  <a:pt x="590843" y="436098"/>
                </a:cubicBezTo>
                <a:cubicBezTo>
                  <a:pt x="569008" y="411144"/>
                  <a:pt x="520504" y="365760"/>
                  <a:pt x="520504" y="365760"/>
                </a:cubicBezTo>
                <a:cubicBezTo>
                  <a:pt x="489813" y="273682"/>
                  <a:pt x="532440" y="364053"/>
                  <a:pt x="464234" y="309489"/>
                </a:cubicBezTo>
                <a:cubicBezTo>
                  <a:pt x="451032" y="298927"/>
                  <a:pt x="448053" y="279241"/>
                  <a:pt x="436098" y="267286"/>
                </a:cubicBezTo>
                <a:cubicBezTo>
                  <a:pt x="418648" y="249836"/>
                  <a:pt x="361588" y="212924"/>
                  <a:pt x="337624" y="196948"/>
                </a:cubicBezTo>
                <a:cubicBezTo>
                  <a:pt x="360389" y="151420"/>
                  <a:pt x="382871" y="91629"/>
                  <a:pt x="436098" y="70338"/>
                </a:cubicBezTo>
                <a:cubicBezTo>
                  <a:pt x="459544" y="60960"/>
                  <a:pt x="482705" y="50833"/>
                  <a:pt x="506437" y="42203"/>
                </a:cubicBezTo>
                <a:cubicBezTo>
                  <a:pt x="601452" y="7653"/>
                  <a:pt x="568907" y="36005"/>
                  <a:pt x="604910" y="0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7" name="Sağ Ayraç 19">
            <a:extLst>
              <a:ext uri="{FF2B5EF4-FFF2-40B4-BE49-F238E27FC236}">
                <a16:creationId xmlns:a16="http://schemas.microsoft.com/office/drawing/2014/main" id="{CAA34285-F27B-6C48-AEB0-23DC4DC3564A}"/>
              </a:ext>
            </a:extLst>
          </p:cNvPr>
          <p:cNvSpPr/>
          <p:nvPr/>
        </p:nvSpPr>
        <p:spPr bwMode="auto">
          <a:xfrm>
            <a:off x="9912424" y="3513024"/>
            <a:ext cx="111513" cy="684000"/>
          </a:xfrm>
          <a:prstGeom prst="rightBrace">
            <a:avLst/>
          </a:prstGeom>
          <a:solidFill>
            <a:srgbClr val="FFFFFF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48" name="Metin kutusu 21">
            <a:extLst>
              <a:ext uri="{FF2B5EF4-FFF2-40B4-BE49-F238E27FC236}">
                <a16:creationId xmlns:a16="http://schemas.microsoft.com/office/drawing/2014/main" id="{1F404C78-2E59-2548-AC7E-7ED2EBD0736C}"/>
              </a:ext>
            </a:extLst>
          </p:cNvPr>
          <p:cNvSpPr txBox="1"/>
          <p:nvPr/>
        </p:nvSpPr>
        <p:spPr>
          <a:xfrm>
            <a:off x="10023937" y="3685747"/>
            <a:ext cx="870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3C8C93"/>
                </a:solidFill>
                <a:latin typeface="+mn-lt"/>
              </a:rPr>
              <a:t>%43,6</a:t>
            </a:r>
          </a:p>
        </p:txBody>
      </p:sp>
      <p:pic>
        <p:nvPicPr>
          <p:cNvPr id="49" name="Picture 9" descr="beyaz logo küçük">
            <a:extLst>
              <a:ext uri="{FF2B5EF4-FFF2-40B4-BE49-F238E27FC236}">
                <a16:creationId xmlns:a16="http://schemas.microsoft.com/office/drawing/2014/main" id="{A2C01A10-5985-1145-9303-10AE1B8E84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1952232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656081" y="1199199"/>
            <a:ext cx="784581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0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Ülkeleri Türkiye’nin Müttefiki / Dostu Olarak Değerlendirme -1</a:t>
            </a:r>
          </a:p>
          <a:p>
            <a:pPr algn="ctr"/>
            <a:r>
              <a:rPr lang="tr-TR" sz="1400" i="1" dirty="0">
                <a:solidFill>
                  <a:srgbClr val="808080"/>
                </a:solidFill>
                <a:latin typeface="Arial" charset="0"/>
                <a:ea typeface="Arial" charset="0"/>
                <a:cs typeface="Arial" charset="0"/>
              </a:rPr>
              <a:t>Size sayacağım ülkeler Türkiye’nin müttefiki ya da dostu mudur?</a:t>
            </a:r>
          </a:p>
        </p:txBody>
      </p:sp>
      <p:sp>
        <p:nvSpPr>
          <p:cNvPr id="12" name="25 Metin kutusu"/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Dış Politika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(7) </a:t>
            </a:r>
          </a:p>
        </p:txBody>
      </p:sp>
      <p:graphicFrame>
        <p:nvGraphicFramePr>
          <p:cNvPr id="9" name="Object 15">
            <a:extLst>
              <a:ext uri="{FF2B5EF4-FFF2-40B4-BE49-F238E27FC236}">
                <a16:creationId xmlns:a16="http://schemas.microsoft.com/office/drawing/2014/main" id="{C6193FCE-72EA-3F4A-A21C-EE44237DCB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880334"/>
              </p:ext>
            </p:extLst>
          </p:nvPr>
        </p:nvGraphicFramePr>
        <p:xfrm>
          <a:off x="3008744" y="1868529"/>
          <a:ext cx="6840760" cy="4734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29 Düz Bağlayıcı">
            <a:extLst>
              <a:ext uri="{FF2B5EF4-FFF2-40B4-BE49-F238E27FC236}">
                <a16:creationId xmlns:a16="http://schemas.microsoft.com/office/drawing/2014/main" id="{2579B5A2-38F2-0247-AFA6-8CEE2808FB8F}"/>
              </a:ext>
            </a:extLst>
          </p:cNvPr>
          <p:cNvCxnSpPr/>
          <p:nvPr/>
        </p:nvCxnSpPr>
        <p:spPr bwMode="auto">
          <a:xfrm>
            <a:off x="3034896" y="2758648"/>
            <a:ext cx="6768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29 Düz Bağlayıcı">
            <a:extLst>
              <a:ext uri="{FF2B5EF4-FFF2-40B4-BE49-F238E27FC236}">
                <a16:creationId xmlns:a16="http://schemas.microsoft.com/office/drawing/2014/main" id="{2971C9E7-E55A-0A4E-8059-F7DC132FE1E0}"/>
              </a:ext>
            </a:extLst>
          </p:cNvPr>
          <p:cNvCxnSpPr/>
          <p:nvPr/>
        </p:nvCxnSpPr>
        <p:spPr bwMode="auto">
          <a:xfrm>
            <a:off x="3034144" y="3276898"/>
            <a:ext cx="6768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29 Düz Bağlayıcı">
            <a:extLst>
              <a:ext uri="{FF2B5EF4-FFF2-40B4-BE49-F238E27FC236}">
                <a16:creationId xmlns:a16="http://schemas.microsoft.com/office/drawing/2014/main" id="{312E7339-2C54-0D43-8DA8-0DF8A24FDA53}"/>
              </a:ext>
            </a:extLst>
          </p:cNvPr>
          <p:cNvCxnSpPr/>
          <p:nvPr/>
        </p:nvCxnSpPr>
        <p:spPr bwMode="auto">
          <a:xfrm>
            <a:off x="3034896" y="3825321"/>
            <a:ext cx="6768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29 Düz Bağlayıcı">
            <a:extLst>
              <a:ext uri="{FF2B5EF4-FFF2-40B4-BE49-F238E27FC236}">
                <a16:creationId xmlns:a16="http://schemas.microsoft.com/office/drawing/2014/main" id="{C9BF05B6-5E7A-7E4C-9DA4-FF47F50EE6F7}"/>
              </a:ext>
            </a:extLst>
          </p:cNvPr>
          <p:cNvCxnSpPr/>
          <p:nvPr/>
        </p:nvCxnSpPr>
        <p:spPr bwMode="auto">
          <a:xfrm>
            <a:off x="3034896" y="4357018"/>
            <a:ext cx="6768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29 Düz Bağlayıcı">
            <a:extLst>
              <a:ext uri="{FF2B5EF4-FFF2-40B4-BE49-F238E27FC236}">
                <a16:creationId xmlns:a16="http://schemas.microsoft.com/office/drawing/2014/main" id="{A3261185-52B4-274A-8E63-C766CF7260CF}"/>
              </a:ext>
            </a:extLst>
          </p:cNvPr>
          <p:cNvCxnSpPr/>
          <p:nvPr/>
        </p:nvCxnSpPr>
        <p:spPr bwMode="auto">
          <a:xfrm>
            <a:off x="3034896" y="4905441"/>
            <a:ext cx="6768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29 Düz Bağlayıcı">
            <a:extLst>
              <a:ext uri="{FF2B5EF4-FFF2-40B4-BE49-F238E27FC236}">
                <a16:creationId xmlns:a16="http://schemas.microsoft.com/office/drawing/2014/main" id="{9BD6631E-046D-724F-BCD5-44C4460B4AAA}"/>
              </a:ext>
            </a:extLst>
          </p:cNvPr>
          <p:cNvCxnSpPr/>
          <p:nvPr/>
        </p:nvCxnSpPr>
        <p:spPr bwMode="auto">
          <a:xfrm>
            <a:off x="3034896" y="5435644"/>
            <a:ext cx="6768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29 Düz Bağlayıcı">
            <a:extLst>
              <a:ext uri="{FF2B5EF4-FFF2-40B4-BE49-F238E27FC236}">
                <a16:creationId xmlns:a16="http://schemas.microsoft.com/office/drawing/2014/main" id="{F55B1A57-7E10-A34B-8581-C699CC334C1C}"/>
              </a:ext>
            </a:extLst>
          </p:cNvPr>
          <p:cNvCxnSpPr/>
          <p:nvPr/>
        </p:nvCxnSpPr>
        <p:spPr bwMode="auto">
          <a:xfrm>
            <a:off x="3034896" y="5972114"/>
            <a:ext cx="6768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0" name="Tablo 17">
            <a:extLst>
              <a:ext uri="{FF2B5EF4-FFF2-40B4-BE49-F238E27FC236}">
                <a16:creationId xmlns:a16="http://schemas.microsoft.com/office/drawing/2014/main" id="{E40615A5-44AE-5640-B9DD-9B723D41F3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459184"/>
              </p:ext>
            </p:extLst>
          </p:nvPr>
        </p:nvGraphicFramePr>
        <p:xfrm>
          <a:off x="10438393" y="6413428"/>
          <a:ext cx="1479157" cy="2628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2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80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22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294">
                <a:tc vMerge="1">
                  <a:txBody>
                    <a:bodyPr/>
                    <a:lstStyle/>
                    <a:p>
                      <a:pPr algn="ctr" fontAlgn="b"/>
                      <a:endParaRPr lang="tr-TR" sz="7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Dikdörtgen 18">
            <a:extLst>
              <a:ext uri="{FF2B5EF4-FFF2-40B4-BE49-F238E27FC236}">
                <a16:creationId xmlns:a16="http://schemas.microsoft.com/office/drawing/2014/main" id="{DF46477E-6F07-8942-B98F-557CC05D55C3}"/>
              </a:ext>
            </a:extLst>
          </p:cNvPr>
          <p:cNvSpPr/>
          <p:nvPr/>
        </p:nvSpPr>
        <p:spPr>
          <a:xfrm>
            <a:off x="2961384" y="2214203"/>
            <a:ext cx="10756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>
                <a:solidFill>
                  <a:srgbClr val="000000"/>
                </a:solidFill>
                <a:latin typeface="Verdana"/>
              </a:rPr>
              <a:t>Azerbaycan</a:t>
            </a:r>
          </a:p>
        </p:txBody>
      </p:sp>
      <p:sp>
        <p:nvSpPr>
          <p:cNvPr id="22" name="Dikdörtgen 19">
            <a:extLst>
              <a:ext uri="{FF2B5EF4-FFF2-40B4-BE49-F238E27FC236}">
                <a16:creationId xmlns:a16="http://schemas.microsoft.com/office/drawing/2014/main" id="{6ECD4D24-59B0-5943-A0AC-C3A38EB96EA7}"/>
              </a:ext>
            </a:extLst>
          </p:cNvPr>
          <p:cNvSpPr/>
          <p:nvPr/>
        </p:nvSpPr>
        <p:spPr>
          <a:xfrm>
            <a:off x="2961384" y="2735057"/>
            <a:ext cx="5984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>
                <a:solidFill>
                  <a:srgbClr val="000000"/>
                </a:solidFill>
                <a:latin typeface="Verdana"/>
              </a:rPr>
              <a:t>KKTC</a:t>
            </a:r>
          </a:p>
        </p:txBody>
      </p:sp>
      <p:sp>
        <p:nvSpPr>
          <p:cNvPr id="23" name="Dikdörtgen 20">
            <a:extLst>
              <a:ext uri="{FF2B5EF4-FFF2-40B4-BE49-F238E27FC236}">
                <a16:creationId xmlns:a16="http://schemas.microsoft.com/office/drawing/2014/main" id="{1904F915-EA31-C54E-BFA9-805CA6C09A7C}"/>
              </a:ext>
            </a:extLst>
          </p:cNvPr>
          <p:cNvSpPr/>
          <p:nvPr/>
        </p:nvSpPr>
        <p:spPr>
          <a:xfrm>
            <a:off x="2961384" y="3331411"/>
            <a:ext cx="8317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>
                <a:solidFill>
                  <a:srgbClr val="000000"/>
                </a:solidFill>
                <a:latin typeface="Verdana"/>
              </a:rPr>
              <a:t>Pakistan</a:t>
            </a:r>
          </a:p>
        </p:txBody>
      </p:sp>
      <p:sp>
        <p:nvSpPr>
          <p:cNvPr id="24" name="Dikdörtgen 21">
            <a:extLst>
              <a:ext uri="{FF2B5EF4-FFF2-40B4-BE49-F238E27FC236}">
                <a16:creationId xmlns:a16="http://schemas.microsoft.com/office/drawing/2014/main" id="{EBAF1264-FB62-664A-A5F4-EDA32599D8CD}"/>
              </a:ext>
            </a:extLst>
          </p:cNvPr>
          <p:cNvSpPr/>
          <p:nvPr/>
        </p:nvSpPr>
        <p:spPr>
          <a:xfrm>
            <a:off x="2961384" y="3867320"/>
            <a:ext cx="9204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>
                <a:solidFill>
                  <a:srgbClr val="000000"/>
                </a:solidFill>
                <a:latin typeface="Verdana"/>
              </a:rPr>
              <a:t>Gürcistan</a:t>
            </a:r>
          </a:p>
        </p:txBody>
      </p:sp>
      <p:sp>
        <p:nvSpPr>
          <p:cNvPr id="25" name="Dikdörtgen 22">
            <a:extLst>
              <a:ext uri="{FF2B5EF4-FFF2-40B4-BE49-F238E27FC236}">
                <a16:creationId xmlns:a16="http://schemas.microsoft.com/office/drawing/2014/main" id="{690C8799-66D3-CF46-B77A-C448EC1454EE}"/>
              </a:ext>
            </a:extLst>
          </p:cNvPr>
          <p:cNvSpPr/>
          <p:nvPr/>
        </p:nvSpPr>
        <p:spPr>
          <a:xfrm>
            <a:off x="2945354" y="4436469"/>
            <a:ext cx="16823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>
                <a:solidFill>
                  <a:srgbClr val="000000"/>
                </a:solidFill>
                <a:latin typeface="Verdana"/>
              </a:rPr>
              <a:t>Rusya Federasyonu</a:t>
            </a:r>
          </a:p>
        </p:txBody>
      </p:sp>
      <p:sp>
        <p:nvSpPr>
          <p:cNvPr id="26" name="Dikdörtgen 24">
            <a:extLst>
              <a:ext uri="{FF2B5EF4-FFF2-40B4-BE49-F238E27FC236}">
                <a16:creationId xmlns:a16="http://schemas.microsoft.com/office/drawing/2014/main" id="{9D0C92B8-8438-074B-8024-79F7DE4D652E}"/>
              </a:ext>
            </a:extLst>
          </p:cNvPr>
          <p:cNvSpPr/>
          <p:nvPr/>
        </p:nvSpPr>
        <p:spPr>
          <a:xfrm>
            <a:off x="2961384" y="4927987"/>
            <a:ext cx="4315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>
                <a:solidFill>
                  <a:srgbClr val="000000"/>
                </a:solidFill>
                <a:latin typeface="Verdana"/>
              </a:rPr>
              <a:t>Çin</a:t>
            </a:r>
          </a:p>
        </p:txBody>
      </p:sp>
      <p:sp>
        <p:nvSpPr>
          <p:cNvPr id="27" name="Dikdörtgen 25">
            <a:extLst>
              <a:ext uri="{FF2B5EF4-FFF2-40B4-BE49-F238E27FC236}">
                <a16:creationId xmlns:a16="http://schemas.microsoft.com/office/drawing/2014/main" id="{55E44B96-39D3-764D-AC7E-9F444405CC69}"/>
              </a:ext>
            </a:extLst>
          </p:cNvPr>
          <p:cNvSpPr/>
          <p:nvPr/>
        </p:nvSpPr>
        <p:spPr>
          <a:xfrm>
            <a:off x="2961384" y="5446578"/>
            <a:ext cx="8251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>
                <a:solidFill>
                  <a:srgbClr val="000000"/>
                </a:solidFill>
                <a:latin typeface="Verdana"/>
              </a:rPr>
              <a:t>Ukrayna</a:t>
            </a:r>
          </a:p>
        </p:txBody>
      </p:sp>
      <p:sp>
        <p:nvSpPr>
          <p:cNvPr id="28" name="Dikdörtgen 28">
            <a:extLst>
              <a:ext uri="{FF2B5EF4-FFF2-40B4-BE49-F238E27FC236}">
                <a16:creationId xmlns:a16="http://schemas.microsoft.com/office/drawing/2014/main" id="{87B88AE5-A455-8542-B626-DE81D782D0C8}"/>
              </a:ext>
            </a:extLst>
          </p:cNvPr>
          <p:cNvSpPr/>
          <p:nvPr/>
        </p:nvSpPr>
        <p:spPr>
          <a:xfrm>
            <a:off x="2961384" y="6035255"/>
            <a:ext cx="5025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>
                <a:solidFill>
                  <a:srgbClr val="000000"/>
                </a:solidFill>
                <a:latin typeface="Verdana"/>
              </a:rPr>
              <a:t>İran</a:t>
            </a:r>
          </a:p>
        </p:txBody>
      </p:sp>
      <p:pic>
        <p:nvPicPr>
          <p:cNvPr id="29" name="Picture 9" descr="beyaz logo küçük">
            <a:extLst>
              <a:ext uri="{FF2B5EF4-FFF2-40B4-BE49-F238E27FC236}">
                <a16:creationId xmlns:a16="http://schemas.microsoft.com/office/drawing/2014/main" id="{56D28F6C-CA93-7B4E-B381-F74DE9A622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655621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689462" y="1158179"/>
            <a:ext cx="766103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0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Ülkeleri Türkiye’nin Müttefiki / Dostu Olarak Değerlendirme -2</a:t>
            </a:r>
          </a:p>
          <a:p>
            <a:pPr algn="ctr"/>
            <a:r>
              <a:rPr lang="tr-TR" sz="1400" i="1" dirty="0">
                <a:solidFill>
                  <a:srgbClr val="808080"/>
                </a:solidFill>
                <a:latin typeface="Arial" charset="0"/>
                <a:ea typeface="Arial" charset="0"/>
                <a:cs typeface="Arial" charset="0"/>
              </a:rPr>
              <a:t>Size sayacağım ülkeler Türkiye’nin müttefiki ya da dostu mudur?</a:t>
            </a:r>
          </a:p>
        </p:txBody>
      </p:sp>
      <p:sp>
        <p:nvSpPr>
          <p:cNvPr id="12" name="25 Metin kutusu"/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Dış Politika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(8) </a:t>
            </a:r>
          </a:p>
        </p:txBody>
      </p:sp>
      <p:graphicFrame>
        <p:nvGraphicFramePr>
          <p:cNvPr id="29" name="Object 15">
            <a:extLst>
              <a:ext uri="{FF2B5EF4-FFF2-40B4-BE49-F238E27FC236}">
                <a16:creationId xmlns:a16="http://schemas.microsoft.com/office/drawing/2014/main" id="{06A03792-4037-C442-86EB-FEDB08E6CE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395315"/>
              </p:ext>
            </p:extLst>
          </p:nvPr>
        </p:nvGraphicFramePr>
        <p:xfrm>
          <a:off x="3066017" y="2027872"/>
          <a:ext cx="6840760" cy="4734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0" name="29 Düz Bağlayıcı">
            <a:extLst>
              <a:ext uri="{FF2B5EF4-FFF2-40B4-BE49-F238E27FC236}">
                <a16:creationId xmlns:a16="http://schemas.microsoft.com/office/drawing/2014/main" id="{E61C604C-8279-6243-AF1A-B33AFB196F3B}"/>
              </a:ext>
            </a:extLst>
          </p:cNvPr>
          <p:cNvCxnSpPr/>
          <p:nvPr/>
        </p:nvCxnSpPr>
        <p:spPr bwMode="auto">
          <a:xfrm>
            <a:off x="3066769" y="2459920"/>
            <a:ext cx="6768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29 Düz Bağlayıcı">
            <a:extLst>
              <a:ext uri="{FF2B5EF4-FFF2-40B4-BE49-F238E27FC236}">
                <a16:creationId xmlns:a16="http://schemas.microsoft.com/office/drawing/2014/main" id="{2D51059F-F226-4140-8057-4F524B596C29}"/>
              </a:ext>
            </a:extLst>
          </p:cNvPr>
          <p:cNvCxnSpPr/>
          <p:nvPr/>
        </p:nvCxnSpPr>
        <p:spPr bwMode="auto">
          <a:xfrm>
            <a:off x="3066769" y="3076325"/>
            <a:ext cx="6768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29 Düz Bağlayıcı">
            <a:extLst>
              <a:ext uri="{FF2B5EF4-FFF2-40B4-BE49-F238E27FC236}">
                <a16:creationId xmlns:a16="http://schemas.microsoft.com/office/drawing/2014/main" id="{4421ED5F-6B39-A14C-BFD5-94411733C572}"/>
              </a:ext>
            </a:extLst>
          </p:cNvPr>
          <p:cNvCxnSpPr/>
          <p:nvPr/>
        </p:nvCxnSpPr>
        <p:spPr bwMode="auto">
          <a:xfrm>
            <a:off x="3066769" y="3684056"/>
            <a:ext cx="6768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29 Düz Bağlayıcı">
            <a:extLst>
              <a:ext uri="{FF2B5EF4-FFF2-40B4-BE49-F238E27FC236}">
                <a16:creationId xmlns:a16="http://schemas.microsoft.com/office/drawing/2014/main" id="{F261AF45-CFE6-014E-9533-E1D5DAF73B67}"/>
              </a:ext>
            </a:extLst>
          </p:cNvPr>
          <p:cNvCxnSpPr/>
          <p:nvPr/>
        </p:nvCxnSpPr>
        <p:spPr bwMode="auto">
          <a:xfrm>
            <a:off x="3066769" y="3985535"/>
            <a:ext cx="6768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29 Düz Bağlayıcı">
            <a:extLst>
              <a:ext uri="{FF2B5EF4-FFF2-40B4-BE49-F238E27FC236}">
                <a16:creationId xmlns:a16="http://schemas.microsoft.com/office/drawing/2014/main" id="{A9B068D3-B5BD-F648-9694-965472C8D6B6}"/>
              </a:ext>
            </a:extLst>
          </p:cNvPr>
          <p:cNvCxnSpPr/>
          <p:nvPr/>
        </p:nvCxnSpPr>
        <p:spPr bwMode="auto">
          <a:xfrm>
            <a:off x="3066769" y="4593266"/>
            <a:ext cx="6768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29 Düz Bağlayıcı">
            <a:extLst>
              <a:ext uri="{FF2B5EF4-FFF2-40B4-BE49-F238E27FC236}">
                <a16:creationId xmlns:a16="http://schemas.microsoft.com/office/drawing/2014/main" id="{0B0DC340-F382-1747-9687-72D1E0CC2B85}"/>
              </a:ext>
            </a:extLst>
          </p:cNvPr>
          <p:cNvCxnSpPr/>
          <p:nvPr/>
        </p:nvCxnSpPr>
        <p:spPr bwMode="auto">
          <a:xfrm>
            <a:off x="3066769" y="5209671"/>
            <a:ext cx="6768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29 Düz Bağlayıcı">
            <a:extLst>
              <a:ext uri="{FF2B5EF4-FFF2-40B4-BE49-F238E27FC236}">
                <a16:creationId xmlns:a16="http://schemas.microsoft.com/office/drawing/2014/main" id="{5808E423-0B2B-7440-A495-BFC39440B581}"/>
              </a:ext>
            </a:extLst>
          </p:cNvPr>
          <p:cNvCxnSpPr/>
          <p:nvPr/>
        </p:nvCxnSpPr>
        <p:spPr bwMode="auto">
          <a:xfrm>
            <a:off x="3066769" y="5524597"/>
            <a:ext cx="6768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7" name="Tablo 17">
            <a:extLst>
              <a:ext uri="{FF2B5EF4-FFF2-40B4-BE49-F238E27FC236}">
                <a16:creationId xmlns:a16="http://schemas.microsoft.com/office/drawing/2014/main" id="{E618AF1E-9462-3645-858E-334C2D03F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151690"/>
              </p:ext>
            </p:extLst>
          </p:nvPr>
        </p:nvGraphicFramePr>
        <p:xfrm>
          <a:off x="190079" y="6484014"/>
          <a:ext cx="1479157" cy="2628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2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80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22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294">
                <a:tc vMerge="1">
                  <a:txBody>
                    <a:bodyPr/>
                    <a:lstStyle/>
                    <a:p>
                      <a:pPr algn="ctr" fontAlgn="b"/>
                      <a:endParaRPr lang="tr-TR" sz="7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8" name="Dikdörtgen 18">
            <a:extLst>
              <a:ext uri="{FF2B5EF4-FFF2-40B4-BE49-F238E27FC236}">
                <a16:creationId xmlns:a16="http://schemas.microsoft.com/office/drawing/2014/main" id="{10C4F074-1FB2-BC4C-9DA8-01B85C830719}"/>
              </a:ext>
            </a:extLst>
          </p:cNvPr>
          <p:cNvSpPr/>
          <p:nvPr/>
        </p:nvSpPr>
        <p:spPr>
          <a:xfrm>
            <a:off x="3093851" y="5206894"/>
            <a:ext cx="6770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>
                <a:solidFill>
                  <a:srgbClr val="000000"/>
                </a:solidFill>
                <a:latin typeface="Verdana"/>
              </a:rPr>
              <a:t>Suriye</a:t>
            </a:r>
          </a:p>
        </p:txBody>
      </p:sp>
      <p:sp>
        <p:nvSpPr>
          <p:cNvPr id="39" name="Dikdörtgen 19">
            <a:extLst>
              <a:ext uri="{FF2B5EF4-FFF2-40B4-BE49-F238E27FC236}">
                <a16:creationId xmlns:a16="http://schemas.microsoft.com/office/drawing/2014/main" id="{0982F4C5-91FE-3044-89EC-EF8F6134EE3E}"/>
              </a:ext>
            </a:extLst>
          </p:cNvPr>
          <p:cNvSpPr/>
          <p:nvPr/>
        </p:nvSpPr>
        <p:spPr>
          <a:xfrm>
            <a:off x="3096304" y="2578651"/>
            <a:ext cx="8354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>
                <a:solidFill>
                  <a:srgbClr val="000000"/>
                </a:solidFill>
                <a:latin typeface="Verdana"/>
              </a:rPr>
              <a:t>İngiltere</a:t>
            </a:r>
          </a:p>
        </p:txBody>
      </p:sp>
      <p:sp>
        <p:nvSpPr>
          <p:cNvPr id="40" name="Dikdörtgen 20">
            <a:extLst>
              <a:ext uri="{FF2B5EF4-FFF2-40B4-BE49-F238E27FC236}">
                <a16:creationId xmlns:a16="http://schemas.microsoft.com/office/drawing/2014/main" id="{C2779094-7266-AD45-AD86-B5847833D9AA}"/>
              </a:ext>
            </a:extLst>
          </p:cNvPr>
          <p:cNvSpPr/>
          <p:nvPr/>
        </p:nvSpPr>
        <p:spPr>
          <a:xfrm>
            <a:off x="3093851" y="4116104"/>
            <a:ext cx="8518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>
                <a:solidFill>
                  <a:srgbClr val="000000"/>
                </a:solidFill>
                <a:latin typeface="Verdana"/>
              </a:rPr>
              <a:t>Almanya</a:t>
            </a:r>
          </a:p>
        </p:txBody>
      </p:sp>
      <p:sp>
        <p:nvSpPr>
          <p:cNvPr id="41" name="Dikdörtgen 21">
            <a:extLst>
              <a:ext uri="{FF2B5EF4-FFF2-40B4-BE49-F238E27FC236}">
                <a16:creationId xmlns:a16="http://schemas.microsoft.com/office/drawing/2014/main" id="{C1552807-0A5D-F540-9447-6CA3A8B92D94}"/>
              </a:ext>
            </a:extLst>
          </p:cNvPr>
          <p:cNvSpPr/>
          <p:nvPr/>
        </p:nvSpPr>
        <p:spPr>
          <a:xfrm>
            <a:off x="3096304" y="3695089"/>
            <a:ext cx="4961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>
                <a:solidFill>
                  <a:srgbClr val="000000"/>
                </a:solidFill>
                <a:latin typeface="Verdana"/>
              </a:rPr>
              <a:t>Irak</a:t>
            </a:r>
          </a:p>
        </p:txBody>
      </p:sp>
      <p:sp>
        <p:nvSpPr>
          <p:cNvPr id="42" name="Dikdörtgen 22">
            <a:extLst>
              <a:ext uri="{FF2B5EF4-FFF2-40B4-BE49-F238E27FC236}">
                <a16:creationId xmlns:a16="http://schemas.microsoft.com/office/drawing/2014/main" id="{22306B7D-B101-0A41-A4C1-0B53AACAA59C}"/>
              </a:ext>
            </a:extLst>
          </p:cNvPr>
          <p:cNvSpPr/>
          <p:nvPr/>
        </p:nvSpPr>
        <p:spPr>
          <a:xfrm>
            <a:off x="3096304" y="3151282"/>
            <a:ext cx="6997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>
                <a:solidFill>
                  <a:srgbClr val="000000"/>
                </a:solidFill>
                <a:latin typeface="Verdana"/>
              </a:rPr>
              <a:t>Fransa</a:t>
            </a:r>
          </a:p>
        </p:txBody>
      </p:sp>
      <p:sp>
        <p:nvSpPr>
          <p:cNvPr id="43" name="Dikdörtgen 24">
            <a:extLst>
              <a:ext uri="{FF2B5EF4-FFF2-40B4-BE49-F238E27FC236}">
                <a16:creationId xmlns:a16="http://schemas.microsoft.com/office/drawing/2014/main" id="{4DF80D27-8792-2545-BB53-60E941F04774}"/>
              </a:ext>
            </a:extLst>
          </p:cNvPr>
          <p:cNvSpPr/>
          <p:nvPr/>
        </p:nvSpPr>
        <p:spPr>
          <a:xfrm>
            <a:off x="3094420" y="4744459"/>
            <a:ext cx="5148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>
                <a:solidFill>
                  <a:srgbClr val="000000"/>
                </a:solidFill>
                <a:latin typeface="Verdana"/>
              </a:rPr>
              <a:t>ABD</a:t>
            </a:r>
          </a:p>
        </p:txBody>
      </p:sp>
      <p:sp>
        <p:nvSpPr>
          <p:cNvPr id="44" name="Dikdörtgen 25">
            <a:extLst>
              <a:ext uri="{FF2B5EF4-FFF2-40B4-BE49-F238E27FC236}">
                <a16:creationId xmlns:a16="http://schemas.microsoft.com/office/drawing/2014/main" id="{B98AE993-F8CB-3641-97F4-58C84A8FF7D0}"/>
              </a:ext>
            </a:extLst>
          </p:cNvPr>
          <p:cNvSpPr/>
          <p:nvPr/>
        </p:nvSpPr>
        <p:spPr>
          <a:xfrm>
            <a:off x="3096304" y="2174227"/>
            <a:ext cx="14098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>
                <a:solidFill>
                  <a:srgbClr val="000000"/>
                </a:solidFill>
                <a:latin typeface="Verdana"/>
              </a:rPr>
              <a:t>Suudi Arabistan</a:t>
            </a:r>
          </a:p>
        </p:txBody>
      </p:sp>
      <p:sp>
        <p:nvSpPr>
          <p:cNvPr id="45" name="Dikdörtgen 28">
            <a:extLst>
              <a:ext uri="{FF2B5EF4-FFF2-40B4-BE49-F238E27FC236}">
                <a16:creationId xmlns:a16="http://schemas.microsoft.com/office/drawing/2014/main" id="{A6FA9DDB-CD63-314E-87F2-E9783142C4C1}"/>
              </a:ext>
            </a:extLst>
          </p:cNvPr>
          <p:cNvSpPr/>
          <p:nvPr/>
        </p:nvSpPr>
        <p:spPr>
          <a:xfrm>
            <a:off x="3096772" y="5636966"/>
            <a:ext cx="10307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>
                <a:solidFill>
                  <a:srgbClr val="000000"/>
                </a:solidFill>
                <a:latin typeface="Verdana"/>
              </a:rPr>
              <a:t>Yunanistan</a:t>
            </a:r>
          </a:p>
        </p:txBody>
      </p:sp>
      <p:cxnSp>
        <p:nvCxnSpPr>
          <p:cNvPr id="46" name="29 Düz Bağlayıcı">
            <a:extLst>
              <a:ext uri="{FF2B5EF4-FFF2-40B4-BE49-F238E27FC236}">
                <a16:creationId xmlns:a16="http://schemas.microsoft.com/office/drawing/2014/main" id="{76DF827C-C5F2-F442-A14F-494456028A2D}"/>
              </a:ext>
            </a:extLst>
          </p:cNvPr>
          <p:cNvCxnSpPr/>
          <p:nvPr/>
        </p:nvCxnSpPr>
        <p:spPr bwMode="auto">
          <a:xfrm>
            <a:off x="3066769" y="6132328"/>
            <a:ext cx="6768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Dikdörtgen 30">
            <a:extLst>
              <a:ext uri="{FF2B5EF4-FFF2-40B4-BE49-F238E27FC236}">
                <a16:creationId xmlns:a16="http://schemas.microsoft.com/office/drawing/2014/main" id="{D24118E8-C5ED-1E49-96CE-C550B6498334}"/>
              </a:ext>
            </a:extLst>
          </p:cNvPr>
          <p:cNvSpPr/>
          <p:nvPr/>
        </p:nvSpPr>
        <p:spPr>
          <a:xfrm>
            <a:off x="3093851" y="6159184"/>
            <a:ext cx="5682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>
                <a:solidFill>
                  <a:srgbClr val="000000"/>
                </a:solidFill>
                <a:latin typeface="Verdana"/>
              </a:rPr>
              <a:t>İsrail</a:t>
            </a:r>
          </a:p>
        </p:txBody>
      </p:sp>
      <p:pic>
        <p:nvPicPr>
          <p:cNvPr id="48" name="Picture 9" descr="beyaz logo küçük">
            <a:extLst>
              <a:ext uri="{FF2B5EF4-FFF2-40B4-BE49-F238E27FC236}">
                <a16:creationId xmlns:a16="http://schemas.microsoft.com/office/drawing/2014/main" id="{8374786C-2508-EC46-9CA5-3B9A9EED4A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5363704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966882" y="1160674"/>
            <a:ext cx="86296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Türkiye’nin AB Üyeliğini Destekleme Durumu</a:t>
            </a:r>
          </a:p>
          <a:p>
            <a:pPr algn="ctr"/>
            <a:r>
              <a:rPr lang="tr-TR" sz="1600" i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Türkiye’nin Avrupa Birliği üyeliğini destekliyor musunuz?</a:t>
            </a:r>
          </a:p>
        </p:txBody>
      </p:sp>
      <p:sp>
        <p:nvSpPr>
          <p:cNvPr id="12" name="25 Metin kutusu"/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Dış Politika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(9) </a:t>
            </a:r>
          </a:p>
        </p:txBody>
      </p:sp>
      <p:graphicFrame>
        <p:nvGraphicFramePr>
          <p:cNvPr id="9" name="Object 15">
            <a:extLst>
              <a:ext uri="{FF2B5EF4-FFF2-40B4-BE49-F238E27FC236}">
                <a16:creationId xmlns:a16="http://schemas.microsoft.com/office/drawing/2014/main" id="{9208C13C-2FDC-3942-8A1D-8A9FEBD713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153652"/>
              </p:ext>
            </p:extLst>
          </p:nvPr>
        </p:nvGraphicFramePr>
        <p:xfrm>
          <a:off x="2004691" y="1868560"/>
          <a:ext cx="3816424" cy="4335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19 Tablo">
            <a:extLst>
              <a:ext uri="{FF2B5EF4-FFF2-40B4-BE49-F238E27FC236}">
                <a16:creationId xmlns:a16="http://schemas.microsoft.com/office/drawing/2014/main" id="{3EE938B6-79B4-5344-96E5-F62C526A23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717662"/>
              </p:ext>
            </p:extLst>
          </p:nvPr>
        </p:nvGraphicFramePr>
        <p:xfrm>
          <a:off x="3107731" y="6291375"/>
          <a:ext cx="2221832" cy="350386"/>
        </p:xfrm>
        <a:graphic>
          <a:graphicData uri="http://schemas.openxmlformats.org/drawingml/2006/table">
            <a:tbl>
              <a:tblPr/>
              <a:tblGrid>
                <a:gridCol w="242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73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73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73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73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73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5193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193">
                <a:tc vMerge="1"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Grafik 12">
            <a:extLst>
              <a:ext uri="{FF2B5EF4-FFF2-40B4-BE49-F238E27FC236}">
                <a16:creationId xmlns:a16="http://schemas.microsoft.com/office/drawing/2014/main" id="{B27CC8A7-883C-DA43-BFA7-9F19CE71C0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9985400"/>
              </p:ext>
            </p:extLst>
          </p:nvPr>
        </p:nvGraphicFramePr>
        <p:xfrm>
          <a:off x="6780139" y="1868560"/>
          <a:ext cx="3816424" cy="4335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27 Tablo">
            <a:extLst>
              <a:ext uri="{FF2B5EF4-FFF2-40B4-BE49-F238E27FC236}">
                <a16:creationId xmlns:a16="http://schemas.microsoft.com/office/drawing/2014/main" id="{79AB25D2-D3F0-D143-8A42-D8F216CF52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529627"/>
              </p:ext>
            </p:extLst>
          </p:nvPr>
        </p:nvGraphicFramePr>
        <p:xfrm>
          <a:off x="7358063" y="6203678"/>
          <a:ext cx="2700336" cy="525780"/>
        </p:xfrm>
        <a:graphic>
          <a:graphicData uri="http://schemas.openxmlformats.org/drawingml/2006/table">
            <a:tbl>
              <a:tblPr/>
              <a:tblGrid>
                <a:gridCol w="340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7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62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19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19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8286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</a:t>
                      </a:r>
                      <a:r>
                        <a:rPr lang="tr-TR" sz="8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Parti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MHP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286">
                <a:tc vMerge="1"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286"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426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276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286"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6" name="Picture 9" descr="beyaz logo küçük">
            <a:extLst>
              <a:ext uri="{FF2B5EF4-FFF2-40B4-BE49-F238E27FC236}">
                <a16:creationId xmlns:a16="http://schemas.microsoft.com/office/drawing/2014/main" id="{722BC380-A24B-9041-9B48-716E8A5085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4453003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146636" y="1186858"/>
            <a:ext cx="86638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Türkiye’nin AB’ye Üye Olabileceğini Düşünme Durumu</a:t>
            </a:r>
          </a:p>
          <a:p>
            <a:pPr algn="ctr"/>
            <a:r>
              <a:rPr lang="tr-TR" sz="1600" i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Türkiye’nin Avrupa Birliği’ne üye olabileceğini düşünüyor musunuz?</a:t>
            </a:r>
          </a:p>
        </p:txBody>
      </p:sp>
      <p:sp>
        <p:nvSpPr>
          <p:cNvPr id="10" name="25 Metin kutusu"/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Dış Politika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(10) </a:t>
            </a:r>
          </a:p>
        </p:txBody>
      </p:sp>
      <p:graphicFrame>
        <p:nvGraphicFramePr>
          <p:cNvPr id="6" name="20 Tablo">
            <a:extLst>
              <a:ext uri="{FF2B5EF4-FFF2-40B4-BE49-F238E27FC236}">
                <a16:creationId xmlns:a16="http://schemas.microsoft.com/office/drawing/2014/main" id="{29D58620-8A55-C54E-9F16-F730C3015F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668064"/>
              </p:ext>
            </p:extLst>
          </p:nvPr>
        </p:nvGraphicFramePr>
        <p:xfrm>
          <a:off x="0" y="6509232"/>
          <a:ext cx="2232247" cy="348768"/>
        </p:xfrm>
        <a:graphic>
          <a:graphicData uri="http://schemas.openxmlformats.org/drawingml/2006/table">
            <a:tbl>
              <a:tblPr/>
              <a:tblGrid>
                <a:gridCol w="211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86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86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86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86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4384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384">
                <a:tc vMerge="1"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Grafik 8">
            <a:extLst>
              <a:ext uri="{FF2B5EF4-FFF2-40B4-BE49-F238E27FC236}">
                <a16:creationId xmlns:a16="http://schemas.microsoft.com/office/drawing/2014/main" id="{393F2565-6D80-CD47-8A4A-722364B2C8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6591656"/>
              </p:ext>
            </p:extLst>
          </p:nvPr>
        </p:nvGraphicFramePr>
        <p:xfrm>
          <a:off x="1964961" y="1997122"/>
          <a:ext cx="9064110" cy="4512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Picture 11" descr="beyaz logo küçük">
            <a:extLst>
              <a:ext uri="{FF2B5EF4-FFF2-40B4-BE49-F238E27FC236}">
                <a16:creationId xmlns:a16="http://schemas.microsoft.com/office/drawing/2014/main" id="{8DCB9DCB-1FF2-6141-A30D-061CA24432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033634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>
            <a:extLst>
              <a:ext uri="{FF2B5EF4-FFF2-40B4-BE49-F238E27FC236}">
                <a16:creationId xmlns:a16="http://schemas.microsoft.com/office/drawing/2014/main" id="{E6830B92-8DE6-9E4A-91FE-0C8B85BD6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9665" y="6565014"/>
            <a:ext cx="79208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r-TR" sz="800">
                <a:solidFill>
                  <a:srgbClr val="000000"/>
                </a:solidFill>
                <a:latin typeface="Verdana"/>
              </a:rPr>
              <a:t>Baz: </a:t>
            </a:r>
            <a:r>
              <a:rPr lang="tr-TR" sz="800" dirty="0">
                <a:solidFill>
                  <a:srgbClr val="000000"/>
                </a:solidFill>
                <a:latin typeface="Verdana"/>
              </a:rPr>
              <a:t>1000</a:t>
            </a:r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B1DF5CFE-3B47-C743-8C97-A95E0207B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2668" y="1453996"/>
            <a:ext cx="38884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tr-TR" dirty="0"/>
              <a:t>Görüşülen Kişilerin         Toplam Hane Büyüklüğü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9F6E4FE7-9220-4D45-8518-D620F62C7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867" y="1453996"/>
            <a:ext cx="36404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Görüşülen Kişilerin                  Yaş Dağılımı</a:t>
            </a:r>
          </a:p>
        </p:txBody>
      </p:sp>
      <p:graphicFrame>
        <p:nvGraphicFramePr>
          <p:cNvPr id="5" name="Object 9">
            <a:extLst>
              <a:ext uri="{FF2B5EF4-FFF2-40B4-BE49-F238E27FC236}">
                <a16:creationId xmlns:a16="http://schemas.microsoft.com/office/drawing/2014/main" id="{F653F0D4-768B-BC43-BD05-981B732A3D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130678"/>
              </p:ext>
            </p:extLst>
          </p:nvPr>
        </p:nvGraphicFramePr>
        <p:xfrm>
          <a:off x="1880297" y="2635247"/>
          <a:ext cx="3888433" cy="4033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20">
            <a:extLst>
              <a:ext uri="{FF2B5EF4-FFF2-40B4-BE49-F238E27FC236}">
                <a16:creationId xmlns:a16="http://schemas.microsoft.com/office/drawing/2014/main" id="{C13AA88E-F8C0-E74D-8062-CA15DED8A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883" y="2288899"/>
            <a:ext cx="10110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tr-TR" sz="1000" b="1" dirty="0">
                <a:solidFill>
                  <a:srgbClr val="000000"/>
                </a:solidFill>
                <a:latin typeface="Verdana"/>
              </a:rPr>
              <a:t>Yaş Ortalaması</a:t>
            </a:r>
          </a:p>
        </p:txBody>
      </p:sp>
      <p:sp>
        <p:nvSpPr>
          <p:cNvPr id="7" name="Text Box 20">
            <a:extLst>
              <a:ext uri="{FF2B5EF4-FFF2-40B4-BE49-F238E27FC236}">
                <a16:creationId xmlns:a16="http://schemas.microsoft.com/office/drawing/2014/main" id="{79E71F87-135F-7A4C-B991-33A646F06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112" y="2364857"/>
            <a:ext cx="10801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tr-TR" sz="1200" b="1" dirty="0">
                <a:solidFill>
                  <a:srgbClr val="000000"/>
                </a:solidFill>
                <a:latin typeface="Verdana"/>
              </a:rPr>
              <a:t>40,7</a:t>
            </a:r>
          </a:p>
        </p:txBody>
      </p:sp>
      <p:graphicFrame>
        <p:nvGraphicFramePr>
          <p:cNvPr id="8" name="Object 9">
            <a:extLst>
              <a:ext uri="{FF2B5EF4-FFF2-40B4-BE49-F238E27FC236}">
                <a16:creationId xmlns:a16="http://schemas.microsoft.com/office/drawing/2014/main" id="{15502D6F-4E18-704F-A769-BEF3925D15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186980"/>
              </p:ext>
            </p:extLst>
          </p:nvPr>
        </p:nvGraphicFramePr>
        <p:xfrm>
          <a:off x="7862689" y="2631341"/>
          <a:ext cx="3528392" cy="4033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20">
            <a:extLst>
              <a:ext uri="{FF2B5EF4-FFF2-40B4-BE49-F238E27FC236}">
                <a16:creationId xmlns:a16="http://schemas.microsoft.com/office/drawing/2014/main" id="{D6BDBD76-9AD9-B249-B205-9C089C81F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2157" y="2284993"/>
            <a:ext cx="10286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tr-TR" sz="1000" b="1" dirty="0">
                <a:solidFill>
                  <a:srgbClr val="000000"/>
                </a:solidFill>
                <a:latin typeface="Verdana"/>
              </a:rPr>
              <a:t>Hane Ortalaması</a:t>
            </a:r>
          </a:p>
        </p:txBody>
      </p:sp>
      <p:sp>
        <p:nvSpPr>
          <p:cNvPr id="10" name="Text Box 20">
            <a:extLst>
              <a:ext uri="{FF2B5EF4-FFF2-40B4-BE49-F238E27FC236}">
                <a16:creationId xmlns:a16="http://schemas.microsoft.com/office/drawing/2014/main" id="{96FF97EE-5CD5-4743-BF1F-8191870D7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2809" y="2390056"/>
            <a:ext cx="10801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tr-TR" sz="1200" b="1" dirty="0">
                <a:solidFill>
                  <a:srgbClr val="000000"/>
                </a:solidFill>
                <a:latin typeface="Verdana"/>
              </a:rPr>
              <a:t>3,4</a:t>
            </a:r>
          </a:p>
        </p:txBody>
      </p:sp>
      <p:pic>
        <p:nvPicPr>
          <p:cNvPr id="11" name="Picture 9" descr="beyaz logo küçük">
            <a:extLst>
              <a:ext uri="{FF2B5EF4-FFF2-40B4-BE49-F238E27FC236}">
                <a16:creationId xmlns:a16="http://schemas.microsoft.com/office/drawing/2014/main" id="{EC1C4215-C084-1041-9BDE-DF686FB49E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25 Metin kutusu">
            <a:extLst>
              <a:ext uri="{FF2B5EF4-FFF2-40B4-BE49-F238E27FC236}">
                <a16:creationId xmlns:a16="http://schemas.microsoft.com/office/drawing/2014/main" id="{4BD1C093-CB32-C340-844A-FAD6D0DDFAAB}"/>
              </a:ext>
            </a:extLst>
          </p:cNvPr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Demografi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(2) </a:t>
            </a:r>
          </a:p>
        </p:txBody>
      </p:sp>
    </p:spTree>
    <p:extLst>
      <p:ext uri="{BB962C8B-B14F-4D97-AF65-F5344CB8AC3E}">
        <p14:creationId xmlns:p14="http://schemas.microsoft.com/office/powerpoint/2010/main" val="14064510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6 Metin kutusu"/>
          <p:cNvSpPr txBox="1"/>
          <p:nvPr/>
        </p:nvSpPr>
        <p:spPr>
          <a:xfrm>
            <a:off x="2043115" y="1181985"/>
            <a:ext cx="8540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Türkiye’nin AB Müzakerelerine Devam Etmesine Yönelik Görüşler</a:t>
            </a:r>
          </a:p>
          <a:p>
            <a:pPr algn="ctr"/>
            <a:r>
              <a:rPr lang="tr-TR" sz="1600" i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Güncel ulusal ve uluslararası koşullarda, Türkiye’nin AB üyeliği müzakere süreci hakkında size sayacağım unsurlardan hangisini desteklersiniz?</a:t>
            </a:r>
          </a:p>
        </p:txBody>
      </p:sp>
      <p:sp>
        <p:nvSpPr>
          <p:cNvPr id="9" name="25 Metin kutusu"/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Dış Politika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(11) </a:t>
            </a:r>
          </a:p>
        </p:txBody>
      </p:sp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1BCE31F6-3264-A848-B076-CB7265C5C0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725264"/>
              </p:ext>
            </p:extLst>
          </p:nvPr>
        </p:nvGraphicFramePr>
        <p:xfrm>
          <a:off x="2043115" y="2505424"/>
          <a:ext cx="7030407" cy="4160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o 10">
            <a:extLst>
              <a:ext uri="{FF2B5EF4-FFF2-40B4-BE49-F238E27FC236}">
                <a16:creationId xmlns:a16="http://schemas.microsoft.com/office/drawing/2014/main" id="{D07CFEB4-4C70-8E42-9E62-33A5FC89BE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640038"/>
              </p:ext>
            </p:extLst>
          </p:nvPr>
        </p:nvGraphicFramePr>
        <p:xfrm>
          <a:off x="8669728" y="6312898"/>
          <a:ext cx="1479157" cy="2628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2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80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22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294">
                <a:tc vMerge="1">
                  <a:txBody>
                    <a:bodyPr/>
                    <a:lstStyle/>
                    <a:p>
                      <a:pPr algn="ctr" fontAlgn="b"/>
                      <a:endParaRPr lang="tr-TR" sz="7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" name="Picture 9" descr="beyaz logo küçük">
            <a:extLst>
              <a:ext uri="{FF2B5EF4-FFF2-40B4-BE49-F238E27FC236}">
                <a16:creationId xmlns:a16="http://schemas.microsoft.com/office/drawing/2014/main" id="{1D7C5AF2-CB75-4441-A280-F61D3657AC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3282675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4E04FDBA-3927-ED45-AB63-5A68B5B744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350740"/>
              </p:ext>
            </p:extLst>
          </p:nvPr>
        </p:nvGraphicFramePr>
        <p:xfrm>
          <a:off x="-311409" y="2413663"/>
          <a:ext cx="7030407" cy="4160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id="{1B0D85BE-4424-CA40-889F-8558081231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625097"/>
              </p:ext>
            </p:extLst>
          </p:nvPr>
        </p:nvGraphicFramePr>
        <p:xfrm>
          <a:off x="4847241" y="2413663"/>
          <a:ext cx="7030407" cy="4160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6 Metin kutusu"/>
          <p:cNvSpPr txBox="1"/>
          <p:nvPr/>
        </p:nvSpPr>
        <p:spPr>
          <a:xfrm>
            <a:off x="869123" y="1300968"/>
            <a:ext cx="5552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Türkiye’nin NATO Üyeliğine Devam Etmesine Yönelik Görüşler</a:t>
            </a:r>
          </a:p>
          <a:p>
            <a:pPr algn="ctr"/>
            <a:r>
              <a:rPr lang="tr-TR" sz="1400" dirty="0">
                <a:solidFill>
                  <a:srgbClr val="FFFFFF">
                    <a:lumMod val="50000"/>
                  </a:srgbClr>
                </a:solidFill>
                <a:latin typeface="Arial" charset="0"/>
                <a:ea typeface="Arial" charset="0"/>
                <a:cs typeface="Arial" charset="0"/>
              </a:rPr>
              <a:t>Güncel ulusal ve uluslararası koşullarda, Türkiye’nin NATO üyeliği hakkında size sayacağım unsurlardan hangisini desteklersiniz?</a:t>
            </a:r>
          </a:p>
        </p:txBody>
      </p:sp>
      <p:sp>
        <p:nvSpPr>
          <p:cNvPr id="22" name="6 Metin kutusu"/>
          <p:cNvSpPr txBox="1"/>
          <p:nvPr/>
        </p:nvSpPr>
        <p:spPr>
          <a:xfrm>
            <a:off x="6673313" y="1315256"/>
            <a:ext cx="5647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Türkiye’nin NATO Desteği Olmadan Güvenliği Sağlayabileceği Düşüncesi </a:t>
            </a:r>
            <a:r>
              <a:rPr lang="tr-TR" sz="1400" i="1" dirty="0">
                <a:solidFill>
                  <a:srgbClr val="FFFFFF">
                    <a:lumMod val="50000"/>
                  </a:srgbClr>
                </a:solidFill>
                <a:latin typeface="Arial" charset="0"/>
                <a:ea typeface="Arial" charset="0"/>
                <a:cs typeface="Arial" charset="0"/>
              </a:rPr>
              <a:t>Türkiye’nin uluslararası alanda güvenliğini NATO desteği olmadan sağlayabileceğini düşünüyor musunuz?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6046543" y="6328428"/>
            <a:ext cx="756938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tr-TR" sz="1000" dirty="0">
                <a:latin typeface="Arial" charset="0"/>
                <a:ea typeface="Arial" charset="0"/>
                <a:cs typeface="Arial" charset="0"/>
              </a:rPr>
              <a:t>Baz: 1000</a:t>
            </a:r>
          </a:p>
        </p:txBody>
      </p:sp>
      <p:sp>
        <p:nvSpPr>
          <p:cNvPr id="11" name="25 Metin kutusu"/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Dış Politika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(12) </a:t>
            </a:r>
          </a:p>
        </p:txBody>
      </p:sp>
      <p:pic>
        <p:nvPicPr>
          <p:cNvPr id="10" name="Picture 9" descr="beyaz logo küçük">
            <a:extLst>
              <a:ext uri="{FF2B5EF4-FFF2-40B4-BE49-F238E27FC236}">
                <a16:creationId xmlns:a16="http://schemas.microsoft.com/office/drawing/2014/main" id="{CF259CF8-E46F-B14E-8995-55710031CC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2817404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Metin kutusu"/>
          <p:cNvSpPr txBox="1"/>
          <p:nvPr/>
        </p:nvSpPr>
        <p:spPr>
          <a:xfrm>
            <a:off x="1555979" y="1168610"/>
            <a:ext cx="9642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Hükümetin Suriye Politikalarının Değerlendirilmesi</a:t>
            </a:r>
          </a:p>
          <a:p>
            <a:pPr algn="ctr"/>
            <a:r>
              <a:rPr lang="tr-TR" sz="1600" i="1" dirty="0">
                <a:solidFill>
                  <a:srgbClr val="FFFFFF">
                    <a:lumMod val="50000"/>
                  </a:srgbClr>
                </a:solidFill>
                <a:latin typeface="Arial" charset="0"/>
                <a:ea typeface="Arial" charset="0"/>
                <a:cs typeface="Arial" charset="0"/>
              </a:rPr>
              <a:t>Hükümetin Suriye konusunda izlediği politikayı ne derece başarılı bulduğunuzu öğrenebilir miyim?</a:t>
            </a:r>
          </a:p>
        </p:txBody>
      </p:sp>
      <p:sp>
        <p:nvSpPr>
          <p:cNvPr id="29" name="25 Metin kutusu"/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Dış Politika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(13) </a:t>
            </a:r>
          </a:p>
        </p:txBody>
      </p:sp>
      <p:graphicFrame>
        <p:nvGraphicFramePr>
          <p:cNvPr id="27" name="28 Tablo">
            <a:extLst>
              <a:ext uri="{FF2B5EF4-FFF2-40B4-BE49-F238E27FC236}">
                <a16:creationId xmlns:a16="http://schemas.microsoft.com/office/drawing/2014/main" id="{9541638B-2D86-FD45-8725-C044C9E918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343662"/>
              </p:ext>
            </p:extLst>
          </p:nvPr>
        </p:nvGraphicFramePr>
        <p:xfrm>
          <a:off x="4566046" y="6505675"/>
          <a:ext cx="1640210" cy="262890"/>
        </p:xfrm>
        <a:graphic>
          <a:graphicData uri="http://schemas.openxmlformats.org/drawingml/2006/table">
            <a:tbl>
              <a:tblPr/>
              <a:tblGrid>
                <a:gridCol w="205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70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70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70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70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1918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18">
                <a:tc vMerge="1"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8" name="Grup 4">
            <a:extLst>
              <a:ext uri="{FF2B5EF4-FFF2-40B4-BE49-F238E27FC236}">
                <a16:creationId xmlns:a16="http://schemas.microsoft.com/office/drawing/2014/main" id="{C1A1B240-7949-D749-A5CB-C2C3012D2D48}"/>
              </a:ext>
            </a:extLst>
          </p:cNvPr>
          <p:cNvGrpSpPr/>
          <p:nvPr/>
        </p:nvGrpSpPr>
        <p:grpSpPr>
          <a:xfrm>
            <a:off x="0" y="1910495"/>
            <a:ext cx="4905019" cy="4824536"/>
            <a:chOff x="2051720" y="1700808"/>
            <a:chExt cx="4905019" cy="4824536"/>
          </a:xfrm>
        </p:grpSpPr>
        <p:graphicFrame>
          <p:nvGraphicFramePr>
            <p:cNvPr id="31" name="Object 2">
              <a:extLst>
                <a:ext uri="{FF2B5EF4-FFF2-40B4-BE49-F238E27FC236}">
                  <a16:creationId xmlns:a16="http://schemas.microsoft.com/office/drawing/2014/main" id="{9D6E6A9A-D61F-0C44-870F-1FF78326F85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64409012"/>
                </p:ext>
              </p:extLst>
            </p:nvPr>
          </p:nvGraphicFramePr>
          <p:xfrm>
            <a:off x="2051720" y="1700808"/>
            <a:ext cx="4905019" cy="48245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32" name="Grup 2">
              <a:extLst>
                <a:ext uri="{FF2B5EF4-FFF2-40B4-BE49-F238E27FC236}">
                  <a16:creationId xmlns:a16="http://schemas.microsoft.com/office/drawing/2014/main" id="{2FF38407-66D8-3B42-BC85-6AF2175FC3F4}"/>
                </a:ext>
              </a:extLst>
            </p:cNvPr>
            <p:cNvGrpSpPr/>
            <p:nvPr/>
          </p:nvGrpSpPr>
          <p:grpSpPr>
            <a:xfrm>
              <a:off x="4103753" y="1708212"/>
              <a:ext cx="2576357" cy="4385084"/>
              <a:chOff x="4103753" y="1708212"/>
              <a:chExt cx="2576357" cy="4385084"/>
            </a:xfrm>
          </p:grpSpPr>
          <p:sp>
            <p:nvSpPr>
              <p:cNvPr id="33" name="Rectangle 11">
                <a:extLst>
                  <a:ext uri="{FF2B5EF4-FFF2-40B4-BE49-F238E27FC236}">
                    <a16:creationId xmlns:a16="http://schemas.microsoft.com/office/drawing/2014/main" id="{EC8BCD9D-2752-4546-818A-23BE027BFC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4309" y="1708212"/>
                <a:ext cx="2575801" cy="1777988"/>
              </a:xfrm>
              <a:prstGeom prst="rect">
                <a:avLst/>
              </a:prstGeom>
              <a:noFill/>
              <a:ln w="12700">
                <a:solidFill>
                  <a:srgbClr val="00808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Rectangle 12">
                <a:extLst>
                  <a:ext uri="{FF2B5EF4-FFF2-40B4-BE49-F238E27FC236}">
                    <a16:creationId xmlns:a16="http://schemas.microsoft.com/office/drawing/2014/main" id="{0F40BCF2-D815-5646-94CD-CBF2ADE9C1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3753" y="4328920"/>
                <a:ext cx="2576357" cy="1764376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 sz="12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5" name="Grup 3">
                <a:extLst>
                  <a:ext uri="{FF2B5EF4-FFF2-40B4-BE49-F238E27FC236}">
                    <a16:creationId xmlns:a16="http://schemas.microsoft.com/office/drawing/2014/main" id="{083D69F8-7365-E342-86AD-AB49443222EE}"/>
                  </a:ext>
                </a:extLst>
              </p:cNvPr>
              <p:cNvGrpSpPr/>
              <p:nvPr/>
            </p:nvGrpSpPr>
            <p:grpSpPr>
              <a:xfrm>
                <a:off x="5655868" y="1869455"/>
                <a:ext cx="972077" cy="936595"/>
                <a:chOff x="3575889" y="2307996"/>
                <a:chExt cx="710185" cy="936595"/>
              </a:xfrm>
            </p:grpSpPr>
            <p:sp>
              <p:nvSpPr>
                <p:cNvPr id="41" name="Text Box 13">
                  <a:extLst>
                    <a:ext uri="{FF2B5EF4-FFF2-40B4-BE49-F238E27FC236}">
                      <a16:creationId xmlns:a16="http://schemas.microsoft.com/office/drawing/2014/main" id="{2D687CFA-458C-2845-8A2B-43AA603177A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75892" y="2514089"/>
                  <a:ext cx="710182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anchor="ctr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>
                    <a:spcBef>
                      <a:spcPct val="50000"/>
                    </a:spcBef>
                  </a:pPr>
                  <a:r>
                    <a:rPr lang="tr-TR" sz="1200" b="1" dirty="0">
                      <a:solidFill>
                        <a:schemeClr val="accent1">
                          <a:lumMod val="50000"/>
                        </a:schemeClr>
                      </a:solidFill>
                      <a:latin typeface="Verdana" pitchFamily="34" charset="0"/>
                    </a:rPr>
                    <a:t>%32,3</a:t>
                  </a:r>
                </a:p>
              </p:txBody>
            </p:sp>
            <p:sp>
              <p:nvSpPr>
                <p:cNvPr id="44" name="Text Box 13">
                  <a:extLst>
                    <a:ext uri="{FF2B5EF4-FFF2-40B4-BE49-F238E27FC236}">
                      <a16:creationId xmlns:a16="http://schemas.microsoft.com/office/drawing/2014/main" id="{BC7ED002-FF02-0042-ABCD-D7D91817F3C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36049" y="2967592"/>
                  <a:ext cx="650022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anchor="ctr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>
                    <a:spcBef>
                      <a:spcPct val="50000"/>
                    </a:spcBef>
                  </a:pPr>
                  <a:r>
                    <a:rPr lang="tr-TR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Verdana" pitchFamily="34" charset="0"/>
                    </a:rPr>
                    <a:t>%21,6</a:t>
                  </a:r>
                </a:p>
              </p:txBody>
            </p:sp>
            <p:sp>
              <p:nvSpPr>
                <p:cNvPr id="45" name="Text Box 13">
                  <a:extLst>
                    <a:ext uri="{FF2B5EF4-FFF2-40B4-BE49-F238E27FC236}">
                      <a16:creationId xmlns:a16="http://schemas.microsoft.com/office/drawing/2014/main" id="{4DEB3B62-6290-164A-ACB9-29C315CF69F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39042" y="2307996"/>
                  <a:ext cx="647029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anchor="ctr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>
                    <a:spcBef>
                      <a:spcPct val="50000"/>
                    </a:spcBef>
                  </a:pPr>
                  <a:r>
                    <a:rPr lang="tr-TR" sz="1200" b="1" dirty="0">
                      <a:solidFill>
                        <a:srgbClr val="FF9900"/>
                      </a:solidFill>
                      <a:latin typeface="Verdana" pitchFamily="34" charset="0"/>
                    </a:rPr>
                    <a:t>%38,5</a:t>
                  </a:r>
                </a:p>
              </p:txBody>
            </p:sp>
            <p:sp>
              <p:nvSpPr>
                <p:cNvPr id="46" name="Text Box 13">
                  <a:extLst>
                    <a:ext uri="{FF2B5EF4-FFF2-40B4-BE49-F238E27FC236}">
                      <a16:creationId xmlns:a16="http://schemas.microsoft.com/office/drawing/2014/main" id="{46D4C69C-5F98-5941-BEEC-F0CE6F90E8B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75889" y="2729356"/>
                  <a:ext cx="710182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anchor="ctr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>
                    <a:spcBef>
                      <a:spcPct val="50000"/>
                    </a:spcBef>
                  </a:pPr>
                  <a:r>
                    <a:rPr lang="tr-TR" sz="1200" b="1" dirty="0">
                      <a:solidFill>
                        <a:schemeClr val="accent1">
                          <a:lumMod val="75000"/>
                        </a:schemeClr>
                      </a:solidFill>
                      <a:latin typeface="Verdana" pitchFamily="34" charset="0"/>
                    </a:rPr>
                    <a:t>%29,5</a:t>
                  </a:r>
                </a:p>
              </p:txBody>
            </p:sp>
          </p:grpSp>
          <p:grpSp>
            <p:nvGrpSpPr>
              <p:cNvPr id="36" name="Grup 1">
                <a:extLst>
                  <a:ext uri="{FF2B5EF4-FFF2-40B4-BE49-F238E27FC236}">
                    <a16:creationId xmlns:a16="http://schemas.microsoft.com/office/drawing/2014/main" id="{92259444-0DA7-824B-BBA6-C7343710EA21}"/>
                  </a:ext>
                </a:extLst>
              </p:cNvPr>
              <p:cNvGrpSpPr/>
              <p:nvPr/>
            </p:nvGrpSpPr>
            <p:grpSpPr>
              <a:xfrm>
                <a:off x="5702779" y="4485796"/>
                <a:ext cx="925159" cy="913533"/>
                <a:chOff x="3741355" y="4816756"/>
                <a:chExt cx="675908" cy="913533"/>
              </a:xfrm>
            </p:grpSpPr>
            <p:sp>
              <p:nvSpPr>
                <p:cNvPr id="37" name="Text Box 13">
                  <a:extLst>
                    <a:ext uri="{FF2B5EF4-FFF2-40B4-BE49-F238E27FC236}">
                      <a16:creationId xmlns:a16="http://schemas.microsoft.com/office/drawing/2014/main" id="{13A85CA9-B61C-8A45-BEB6-D1699B775F8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69418" y="5019607"/>
                  <a:ext cx="647845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anchor="ctr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>
                    <a:spcBef>
                      <a:spcPct val="50000"/>
                    </a:spcBef>
                  </a:pPr>
                  <a:r>
                    <a:rPr lang="tr-TR" sz="1200" b="1" dirty="0">
                      <a:solidFill>
                        <a:srgbClr val="008080"/>
                      </a:solidFill>
                      <a:latin typeface="Verdana" pitchFamily="34" charset="0"/>
                    </a:rPr>
                    <a:t>%31,2</a:t>
                  </a:r>
                </a:p>
              </p:txBody>
            </p:sp>
            <p:sp>
              <p:nvSpPr>
                <p:cNvPr id="38" name="Text Box 13">
                  <a:extLst>
                    <a:ext uri="{FF2B5EF4-FFF2-40B4-BE49-F238E27FC236}">
                      <a16:creationId xmlns:a16="http://schemas.microsoft.com/office/drawing/2014/main" id="{B80E8696-02F5-E94A-93D7-74970BFC1CD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69418" y="5239548"/>
                  <a:ext cx="647845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anchor="ctr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>
                    <a:spcBef>
                      <a:spcPct val="50000"/>
                    </a:spcBef>
                  </a:pPr>
                  <a:r>
                    <a:rPr lang="tr-TR" sz="1200" b="1" dirty="0">
                      <a:solidFill>
                        <a:schemeClr val="accent1">
                          <a:lumMod val="75000"/>
                        </a:schemeClr>
                      </a:solidFill>
                      <a:latin typeface="Verdana" pitchFamily="34" charset="0"/>
                    </a:rPr>
                    <a:t>%50,3</a:t>
                  </a:r>
                </a:p>
              </p:txBody>
            </p:sp>
            <p:sp>
              <p:nvSpPr>
                <p:cNvPr id="39" name="Text Box 13">
                  <a:extLst>
                    <a:ext uri="{FF2B5EF4-FFF2-40B4-BE49-F238E27FC236}">
                      <a16:creationId xmlns:a16="http://schemas.microsoft.com/office/drawing/2014/main" id="{82EA9040-5B42-E74D-B5C6-55B08D0C123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1355" y="4816756"/>
                  <a:ext cx="675908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anchor="ctr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>
                    <a:spcBef>
                      <a:spcPct val="50000"/>
                    </a:spcBef>
                  </a:pPr>
                  <a:r>
                    <a:rPr lang="tr-TR" sz="1200" b="1" dirty="0">
                      <a:solidFill>
                        <a:srgbClr val="FF9900"/>
                      </a:solidFill>
                      <a:latin typeface="Verdana" pitchFamily="34" charset="0"/>
                    </a:rPr>
                    <a:t>%28,3</a:t>
                  </a:r>
                </a:p>
              </p:txBody>
            </p:sp>
            <p:sp>
              <p:nvSpPr>
                <p:cNvPr id="40" name="Text Box 13">
                  <a:extLst>
                    <a:ext uri="{FF2B5EF4-FFF2-40B4-BE49-F238E27FC236}">
                      <a16:creationId xmlns:a16="http://schemas.microsoft.com/office/drawing/2014/main" id="{5258CC38-F1CE-174A-BC3F-D76EB50FA87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69418" y="5453290"/>
                  <a:ext cx="647845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anchor="ctr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>
                    <a:spcBef>
                      <a:spcPct val="50000"/>
                    </a:spcBef>
                  </a:pPr>
                  <a:r>
                    <a:rPr lang="tr-TR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Verdana" pitchFamily="34" charset="0"/>
                    </a:rPr>
                    <a:t>%53,7</a:t>
                  </a:r>
                </a:p>
              </p:txBody>
            </p:sp>
          </p:grpSp>
        </p:grpSp>
      </p:grpSp>
      <p:grpSp>
        <p:nvGrpSpPr>
          <p:cNvPr id="47" name="Grup 5">
            <a:extLst>
              <a:ext uri="{FF2B5EF4-FFF2-40B4-BE49-F238E27FC236}">
                <a16:creationId xmlns:a16="http://schemas.microsoft.com/office/drawing/2014/main" id="{EF3718BF-4547-A54D-890A-1A60FD385893}"/>
              </a:ext>
            </a:extLst>
          </p:cNvPr>
          <p:cNvGrpSpPr/>
          <p:nvPr/>
        </p:nvGrpSpPr>
        <p:grpSpPr>
          <a:xfrm>
            <a:off x="5646671" y="2055131"/>
            <a:ext cx="6332222" cy="4436064"/>
            <a:chOff x="4567131" y="2872701"/>
            <a:chExt cx="4055536" cy="2719565"/>
          </a:xfrm>
        </p:grpSpPr>
        <p:graphicFrame>
          <p:nvGraphicFramePr>
            <p:cNvPr id="48" name="Grafik 22">
              <a:extLst>
                <a:ext uri="{FF2B5EF4-FFF2-40B4-BE49-F238E27FC236}">
                  <a16:creationId xmlns:a16="http://schemas.microsoft.com/office/drawing/2014/main" id="{71EFDD2B-82F8-104A-B85C-A091C51E01A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744197437"/>
                </p:ext>
              </p:extLst>
            </p:nvPr>
          </p:nvGraphicFramePr>
          <p:xfrm>
            <a:off x="4567131" y="2872701"/>
            <a:ext cx="4055536" cy="271956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01D2C6F8-AC4E-5C4F-8F84-2C9AEAB77A3A}"/>
                </a:ext>
              </a:extLst>
            </p:cNvPr>
            <p:cNvSpPr/>
            <p:nvPr/>
          </p:nvSpPr>
          <p:spPr bwMode="auto">
            <a:xfrm>
              <a:off x="8190667" y="3498963"/>
              <a:ext cx="432000" cy="432000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0" name="Text Box 13">
            <a:extLst>
              <a:ext uri="{FF2B5EF4-FFF2-40B4-BE49-F238E27FC236}">
                <a16:creationId xmlns:a16="http://schemas.microsoft.com/office/drawing/2014/main" id="{6FC2B571-BEA2-AF4D-9714-D4DE80F9C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0415" y="1898899"/>
            <a:ext cx="88563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tr-TR" b="1" dirty="0">
                <a:solidFill>
                  <a:srgbClr val="FF0000"/>
                </a:solidFill>
                <a:latin typeface="Verdana" pitchFamily="34" charset="0"/>
              </a:rPr>
              <a:t>%34,7</a:t>
            </a:r>
          </a:p>
        </p:txBody>
      </p:sp>
      <p:sp>
        <p:nvSpPr>
          <p:cNvPr id="51" name="Text Box 13">
            <a:extLst>
              <a:ext uri="{FF2B5EF4-FFF2-40B4-BE49-F238E27FC236}">
                <a16:creationId xmlns:a16="http://schemas.microsoft.com/office/drawing/2014/main" id="{C698FE3A-273D-8C4D-88EB-C6B4ADFAB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8540" y="4500326"/>
            <a:ext cx="88563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tr-TR" b="1" dirty="0">
                <a:solidFill>
                  <a:srgbClr val="FF0000"/>
                </a:solidFill>
                <a:latin typeface="Verdana" pitchFamily="34" charset="0"/>
              </a:rPr>
              <a:t>%34,6</a:t>
            </a:r>
          </a:p>
        </p:txBody>
      </p:sp>
      <p:sp>
        <p:nvSpPr>
          <p:cNvPr id="52" name="Dikdörtgen 28">
            <a:extLst>
              <a:ext uri="{FF2B5EF4-FFF2-40B4-BE49-F238E27FC236}">
                <a16:creationId xmlns:a16="http://schemas.microsoft.com/office/drawing/2014/main" id="{009EECF0-8BC8-5F4A-8C81-11B85576FD70}"/>
              </a:ext>
            </a:extLst>
          </p:cNvPr>
          <p:cNvSpPr/>
          <p:nvPr/>
        </p:nvSpPr>
        <p:spPr>
          <a:xfrm>
            <a:off x="4737511" y="1708727"/>
            <a:ext cx="216024" cy="143001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tr-TR" sz="1200" dirty="0">
                <a:solidFill>
                  <a:srgbClr val="3C8C93"/>
                </a:solidFill>
              </a:rPr>
              <a:t>Başarılı</a:t>
            </a:r>
          </a:p>
        </p:txBody>
      </p:sp>
      <p:sp>
        <p:nvSpPr>
          <p:cNvPr id="53" name="Dikdörtgen 31">
            <a:extLst>
              <a:ext uri="{FF2B5EF4-FFF2-40B4-BE49-F238E27FC236}">
                <a16:creationId xmlns:a16="http://schemas.microsoft.com/office/drawing/2014/main" id="{3EA22C43-62BB-D549-9982-ADBDF19506BD}"/>
              </a:ext>
            </a:extLst>
          </p:cNvPr>
          <p:cNvSpPr/>
          <p:nvPr/>
        </p:nvSpPr>
        <p:spPr>
          <a:xfrm>
            <a:off x="4737511" y="4375388"/>
            <a:ext cx="216024" cy="143001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tr-TR" sz="1200" dirty="0">
                <a:solidFill>
                  <a:srgbClr val="FF0000"/>
                </a:solidFill>
              </a:rPr>
              <a:t>Başarısız</a:t>
            </a:r>
          </a:p>
        </p:txBody>
      </p:sp>
      <p:pic>
        <p:nvPicPr>
          <p:cNvPr id="54" name="Picture 53" descr="beyaz logo küçük">
            <a:extLst>
              <a:ext uri="{FF2B5EF4-FFF2-40B4-BE49-F238E27FC236}">
                <a16:creationId xmlns:a16="http://schemas.microsoft.com/office/drawing/2014/main" id="{0AB275E5-00D1-1F46-B58C-EBA6EF7853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57497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Metin kutusu">
            <a:extLst>
              <a:ext uri="{FF2B5EF4-FFF2-40B4-BE49-F238E27FC236}">
                <a16:creationId xmlns:a16="http://schemas.microsoft.com/office/drawing/2014/main" id="{9447CEC1-B3B2-BE4D-9814-832BBE2D3A4E}"/>
              </a:ext>
            </a:extLst>
          </p:cNvPr>
          <p:cNvSpPr txBox="1"/>
          <p:nvPr/>
        </p:nvSpPr>
        <p:spPr>
          <a:xfrm>
            <a:off x="1555979" y="1168610"/>
            <a:ext cx="9642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Siyasi Partiye Göre </a:t>
            </a:r>
          </a:p>
          <a:p>
            <a:pPr algn="ctr"/>
            <a:r>
              <a:rPr lang="tr-TR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Hükümetin Suriye Politikalarının Değerlendirilmesi</a:t>
            </a:r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A9DBD05F-94C9-B846-9006-4B9515500B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202300"/>
              </p:ext>
            </p:extLst>
          </p:nvPr>
        </p:nvGraphicFramePr>
        <p:xfrm>
          <a:off x="3311134" y="2101556"/>
          <a:ext cx="5370227" cy="4039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11">
            <a:extLst>
              <a:ext uri="{FF2B5EF4-FFF2-40B4-BE49-F238E27FC236}">
                <a16:creationId xmlns:a16="http://schemas.microsoft.com/office/drawing/2014/main" id="{83FF3CFD-704D-C54C-B766-24A392628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9020" y="2092186"/>
            <a:ext cx="3954207" cy="1484427"/>
          </a:xfrm>
          <a:prstGeom prst="rect">
            <a:avLst/>
          </a:prstGeom>
          <a:noFill/>
          <a:ln w="12700">
            <a:solidFill>
              <a:srgbClr val="00808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63196184-7A22-3642-A86C-E06A955A9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5944" y="4341754"/>
            <a:ext cx="3953636" cy="1506902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grpSp>
        <p:nvGrpSpPr>
          <p:cNvPr id="8" name="Grup 1">
            <a:extLst>
              <a:ext uri="{FF2B5EF4-FFF2-40B4-BE49-F238E27FC236}">
                <a16:creationId xmlns:a16="http://schemas.microsoft.com/office/drawing/2014/main" id="{167483D2-2FF0-A64F-AD9F-BF61539D0DCC}"/>
              </a:ext>
            </a:extLst>
          </p:cNvPr>
          <p:cNvGrpSpPr/>
          <p:nvPr/>
        </p:nvGrpSpPr>
        <p:grpSpPr>
          <a:xfrm>
            <a:off x="8066840" y="2183065"/>
            <a:ext cx="1086740" cy="1325012"/>
            <a:chOff x="6296136" y="2027129"/>
            <a:chExt cx="763086" cy="1325012"/>
          </a:xfrm>
        </p:grpSpPr>
        <p:grpSp>
          <p:nvGrpSpPr>
            <p:cNvPr id="9" name="Grup 44">
              <a:extLst>
                <a:ext uri="{FF2B5EF4-FFF2-40B4-BE49-F238E27FC236}">
                  <a16:creationId xmlns:a16="http://schemas.microsoft.com/office/drawing/2014/main" id="{327B0FC1-F3B7-9348-989D-D24AEE6144D0}"/>
                </a:ext>
              </a:extLst>
            </p:cNvPr>
            <p:cNvGrpSpPr/>
            <p:nvPr/>
          </p:nvGrpSpPr>
          <p:grpSpPr>
            <a:xfrm>
              <a:off x="6400241" y="2314566"/>
              <a:ext cx="633859" cy="1037575"/>
              <a:chOff x="8312418" y="2195461"/>
              <a:chExt cx="633859" cy="1037575"/>
            </a:xfrm>
          </p:grpSpPr>
          <p:sp>
            <p:nvSpPr>
              <p:cNvPr id="11" name="Text Box 13">
                <a:extLst>
                  <a:ext uri="{FF2B5EF4-FFF2-40B4-BE49-F238E27FC236}">
                    <a16:creationId xmlns:a16="http://schemas.microsoft.com/office/drawing/2014/main" id="{66A8171D-425F-AC42-AD3C-44D10FFAC7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20439" y="2401554"/>
                <a:ext cx="62583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tr-TR" sz="1200" b="1">
                    <a:solidFill>
                      <a:srgbClr val="FF9900"/>
                    </a:solidFill>
                    <a:latin typeface="Verdana" pitchFamily="34" charset="0"/>
                  </a:rPr>
                  <a:t>%20,2</a:t>
                </a:r>
                <a:endParaRPr lang="tr-TR" sz="1200" b="1" dirty="0">
                  <a:solidFill>
                    <a:srgbClr val="FF9900"/>
                  </a:solidFill>
                  <a:latin typeface="Verdana" pitchFamily="34" charset="0"/>
                </a:endParaRPr>
              </a:p>
            </p:txBody>
          </p:sp>
          <p:sp>
            <p:nvSpPr>
              <p:cNvPr id="12" name="Text Box 13">
                <a:extLst>
                  <a:ext uri="{FF2B5EF4-FFF2-40B4-BE49-F238E27FC236}">
                    <a16:creationId xmlns:a16="http://schemas.microsoft.com/office/drawing/2014/main" id="{80274C87-E236-E942-ACC9-EA9C274EF6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12418" y="2771371"/>
                <a:ext cx="63385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tr-TR" sz="1200" b="1">
                    <a:solidFill>
                      <a:schemeClr val="bg1">
                        <a:lumMod val="50000"/>
                      </a:schemeClr>
                    </a:solidFill>
                    <a:latin typeface="Verdana" pitchFamily="34" charset="0"/>
                  </a:rPr>
                  <a:t>%8,4</a:t>
                </a:r>
                <a:endParaRPr lang="tr-TR" sz="1200" b="1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endParaRPr>
              </a:p>
            </p:txBody>
          </p:sp>
          <p:sp>
            <p:nvSpPr>
              <p:cNvPr id="13" name="Text Box 13">
                <a:extLst>
                  <a:ext uri="{FF2B5EF4-FFF2-40B4-BE49-F238E27FC236}">
                    <a16:creationId xmlns:a16="http://schemas.microsoft.com/office/drawing/2014/main" id="{2A0C2958-3A9F-3F43-B232-9F692B9514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17925" y="2195461"/>
                <a:ext cx="62835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tr-TR" sz="1200" b="1">
                    <a:solidFill>
                      <a:srgbClr val="FF0000"/>
                    </a:solidFill>
                    <a:latin typeface="Verdana" pitchFamily="34" charset="0"/>
                  </a:rPr>
                  <a:t>%63,6</a:t>
                </a:r>
                <a:endParaRPr lang="tr-TR" sz="1200" b="1" dirty="0">
                  <a:solidFill>
                    <a:srgbClr val="FF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4" name="Text Box 13">
                <a:extLst>
                  <a:ext uri="{FF2B5EF4-FFF2-40B4-BE49-F238E27FC236}">
                    <a16:creationId xmlns:a16="http://schemas.microsoft.com/office/drawing/2014/main" id="{7685F0E0-FA28-214C-9270-DB0C55DAE6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20439" y="2594905"/>
                <a:ext cx="62583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tr-TR" sz="1200" b="1">
                    <a:solidFill>
                      <a:schemeClr val="accent1">
                        <a:lumMod val="50000"/>
                      </a:schemeClr>
                    </a:solidFill>
                    <a:latin typeface="Verdana" pitchFamily="34" charset="0"/>
                  </a:rPr>
                  <a:t>%16,7</a:t>
                </a:r>
                <a:endParaRPr lang="tr-TR" sz="1200" b="1" dirty="0">
                  <a:solidFill>
                    <a:schemeClr val="accent1">
                      <a:lumMod val="50000"/>
                    </a:schemeClr>
                  </a:solidFill>
                  <a:latin typeface="Verdana" pitchFamily="34" charset="0"/>
                </a:endParaRPr>
              </a:p>
            </p:txBody>
          </p:sp>
        </p:grpSp>
        <p:sp>
          <p:nvSpPr>
            <p:cNvPr id="10" name="Metin kutusu 29">
              <a:extLst>
                <a:ext uri="{FF2B5EF4-FFF2-40B4-BE49-F238E27FC236}">
                  <a16:creationId xmlns:a16="http://schemas.microsoft.com/office/drawing/2014/main" id="{F1679AAD-745B-0245-A1D9-13DE56D6EC36}"/>
                </a:ext>
              </a:extLst>
            </p:cNvPr>
            <p:cNvSpPr txBox="1"/>
            <p:nvPr/>
          </p:nvSpPr>
          <p:spPr>
            <a:xfrm>
              <a:off x="6296136" y="2027129"/>
              <a:ext cx="7630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1200" b="1">
                  <a:latin typeface="+mj-lt"/>
                </a:rPr>
                <a:t>2017</a:t>
              </a:r>
              <a:endParaRPr lang="tr-TR" sz="1200" b="1" dirty="0">
                <a:latin typeface="+mj-lt"/>
              </a:endParaRPr>
            </a:p>
          </p:txBody>
        </p:sp>
      </p:grpSp>
      <p:grpSp>
        <p:nvGrpSpPr>
          <p:cNvPr id="15" name="Grup 50">
            <a:extLst>
              <a:ext uri="{FF2B5EF4-FFF2-40B4-BE49-F238E27FC236}">
                <a16:creationId xmlns:a16="http://schemas.microsoft.com/office/drawing/2014/main" id="{DFE11AAA-460E-6349-90F9-B0635CAD9422}"/>
              </a:ext>
            </a:extLst>
          </p:cNvPr>
          <p:cNvGrpSpPr/>
          <p:nvPr/>
        </p:nvGrpSpPr>
        <p:grpSpPr>
          <a:xfrm>
            <a:off x="8170577" y="4438139"/>
            <a:ext cx="991747" cy="1079323"/>
            <a:chOff x="8104698" y="4370798"/>
            <a:chExt cx="752306" cy="1079323"/>
          </a:xfrm>
        </p:grpSpPr>
        <p:sp>
          <p:nvSpPr>
            <p:cNvPr id="16" name="Text Box 13">
              <a:extLst>
                <a:ext uri="{FF2B5EF4-FFF2-40B4-BE49-F238E27FC236}">
                  <a16:creationId xmlns:a16="http://schemas.microsoft.com/office/drawing/2014/main" id="{DA70D6E3-3737-9D4D-9744-54DA2AF278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48276" y="4791605"/>
              <a:ext cx="70872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tr-TR" sz="1200" b="1" dirty="0">
                  <a:solidFill>
                    <a:srgbClr val="FF9900"/>
                  </a:solidFill>
                  <a:latin typeface="Verdana" pitchFamily="34" charset="0"/>
                </a:rPr>
                <a:t>%51,1</a:t>
              </a:r>
            </a:p>
          </p:txBody>
        </p:sp>
        <p:sp>
          <p:nvSpPr>
            <p:cNvPr id="17" name="Text Box 13">
              <a:extLst>
                <a:ext uri="{FF2B5EF4-FFF2-40B4-BE49-F238E27FC236}">
                  <a16:creationId xmlns:a16="http://schemas.microsoft.com/office/drawing/2014/main" id="{335363FA-1C59-DC44-ACD9-055A3C2050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48276" y="5173122"/>
              <a:ext cx="70872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tr-TR" sz="1200" b="1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%72,2</a:t>
              </a:r>
            </a:p>
          </p:txBody>
        </p:sp>
        <p:sp>
          <p:nvSpPr>
            <p:cNvPr id="18" name="Text Box 13">
              <a:extLst>
                <a:ext uri="{FF2B5EF4-FFF2-40B4-BE49-F238E27FC236}">
                  <a16:creationId xmlns:a16="http://schemas.microsoft.com/office/drawing/2014/main" id="{DE2C597C-C74E-504C-8C29-9B8F98AAC1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07869" y="4578495"/>
              <a:ext cx="73942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tr-TR" sz="1200" b="1">
                  <a:solidFill>
                    <a:srgbClr val="FF0000"/>
                  </a:solidFill>
                  <a:latin typeface="Verdana" pitchFamily="34" charset="0"/>
                </a:rPr>
                <a:t>%7,8</a:t>
              </a:r>
              <a:endParaRPr lang="tr-TR" sz="1200" b="1" dirty="0">
                <a:solidFill>
                  <a:srgbClr val="FF0000"/>
                </a:solidFill>
                <a:latin typeface="Verdana" pitchFamily="34" charset="0"/>
              </a:endParaRPr>
            </a:p>
          </p:txBody>
        </p:sp>
        <p:sp>
          <p:nvSpPr>
            <p:cNvPr id="19" name="Text Box 13">
              <a:extLst>
                <a:ext uri="{FF2B5EF4-FFF2-40B4-BE49-F238E27FC236}">
                  <a16:creationId xmlns:a16="http://schemas.microsoft.com/office/drawing/2014/main" id="{20E29F4C-1EA3-6E48-B35E-D32AA666E1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31166" y="4993938"/>
              <a:ext cx="62583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tr-TR" sz="1200" b="1" dirty="0">
                  <a:solidFill>
                    <a:schemeClr val="accent1">
                      <a:lumMod val="50000"/>
                    </a:schemeClr>
                  </a:solidFill>
                  <a:latin typeface="Verdana" pitchFamily="34" charset="0"/>
                </a:rPr>
                <a:t>%33,3</a:t>
              </a:r>
            </a:p>
          </p:txBody>
        </p:sp>
        <p:sp>
          <p:nvSpPr>
            <p:cNvPr id="20" name="Text Box 13">
              <a:extLst>
                <a:ext uri="{FF2B5EF4-FFF2-40B4-BE49-F238E27FC236}">
                  <a16:creationId xmlns:a16="http://schemas.microsoft.com/office/drawing/2014/main" id="{4ABA18D3-D5E3-EC43-96FA-02D6AAE51D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04698" y="4370798"/>
              <a:ext cx="73942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tr-TR" sz="1200" b="1" dirty="0">
                  <a:latin typeface="Verdana" pitchFamily="34" charset="0"/>
                </a:rPr>
                <a:t>2017</a:t>
              </a:r>
            </a:p>
          </p:txBody>
        </p:sp>
      </p:grpSp>
      <p:graphicFrame>
        <p:nvGraphicFramePr>
          <p:cNvPr id="21" name="Tablo 7">
            <a:extLst>
              <a:ext uri="{FF2B5EF4-FFF2-40B4-BE49-F238E27FC236}">
                <a16:creationId xmlns:a16="http://schemas.microsoft.com/office/drawing/2014/main" id="{D0C9189B-F39D-9245-9796-0BC6C556EE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640545"/>
              </p:ext>
            </p:extLst>
          </p:nvPr>
        </p:nvGraphicFramePr>
        <p:xfrm>
          <a:off x="2948321" y="2185015"/>
          <a:ext cx="2075817" cy="36249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5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3807"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 dirty="0">
                          <a:effectLst/>
                        </a:rPr>
                        <a:t>Kesinlikle Başarılı</a:t>
                      </a:r>
                      <a:endParaRPr lang="tr-T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656"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Başarılı</a:t>
                      </a:r>
                      <a:endParaRPr lang="tr-T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Ne Başarılı Ne Başarısız</a:t>
                      </a:r>
                      <a:endParaRPr lang="tr-T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 dirty="0">
                          <a:effectLst/>
                        </a:rPr>
                        <a:t>Başarısız</a:t>
                      </a:r>
                      <a:endParaRPr lang="tr-T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4345"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 dirty="0">
                          <a:effectLst/>
                        </a:rPr>
                        <a:t>Kesinlikle Başarısız</a:t>
                      </a:r>
                      <a:endParaRPr lang="tr-T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2" name="Grup 2">
            <a:extLst>
              <a:ext uri="{FF2B5EF4-FFF2-40B4-BE49-F238E27FC236}">
                <a16:creationId xmlns:a16="http://schemas.microsoft.com/office/drawing/2014/main" id="{3D488CD6-9405-BA4F-B0EE-C2F616BECB16}"/>
              </a:ext>
            </a:extLst>
          </p:cNvPr>
          <p:cNvGrpSpPr/>
          <p:nvPr/>
        </p:nvGrpSpPr>
        <p:grpSpPr>
          <a:xfrm>
            <a:off x="2515676" y="2835781"/>
            <a:ext cx="2700000" cy="2231664"/>
            <a:chOff x="1291791" y="2808090"/>
            <a:chExt cx="2700000" cy="2231664"/>
          </a:xfrm>
        </p:grpSpPr>
        <p:cxnSp>
          <p:nvCxnSpPr>
            <p:cNvPr id="23" name="Düz Bağlayıcı 37">
              <a:extLst>
                <a:ext uri="{FF2B5EF4-FFF2-40B4-BE49-F238E27FC236}">
                  <a16:creationId xmlns:a16="http://schemas.microsoft.com/office/drawing/2014/main" id="{052BD81A-164E-F245-81B8-82047079F7EF}"/>
                </a:ext>
              </a:extLst>
            </p:cNvPr>
            <p:cNvCxnSpPr/>
            <p:nvPr/>
          </p:nvCxnSpPr>
          <p:spPr bwMode="auto">
            <a:xfrm>
              <a:off x="1291791" y="2808090"/>
              <a:ext cx="2700000" cy="0"/>
            </a:xfrm>
            <a:prstGeom prst="line">
              <a:avLst/>
            </a:prstGeom>
            <a:solidFill>
              <a:srgbClr val="FF0000">
                <a:alpha val="59000"/>
              </a:srgb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Düz Bağlayıcı 56">
              <a:extLst>
                <a:ext uri="{FF2B5EF4-FFF2-40B4-BE49-F238E27FC236}">
                  <a16:creationId xmlns:a16="http://schemas.microsoft.com/office/drawing/2014/main" id="{6437DDA2-B880-5C4E-91FA-0DC5A694FB43}"/>
                </a:ext>
              </a:extLst>
            </p:cNvPr>
            <p:cNvCxnSpPr/>
            <p:nvPr/>
          </p:nvCxnSpPr>
          <p:spPr bwMode="auto">
            <a:xfrm>
              <a:off x="1291791" y="3550578"/>
              <a:ext cx="2700000" cy="0"/>
            </a:xfrm>
            <a:prstGeom prst="line">
              <a:avLst/>
            </a:prstGeom>
            <a:solidFill>
              <a:srgbClr val="FF0000">
                <a:alpha val="59000"/>
              </a:srgb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Düz Bağlayıcı 57">
              <a:extLst>
                <a:ext uri="{FF2B5EF4-FFF2-40B4-BE49-F238E27FC236}">
                  <a16:creationId xmlns:a16="http://schemas.microsoft.com/office/drawing/2014/main" id="{B596328F-D489-5C47-A29C-D48A8ED0AB60}"/>
                </a:ext>
              </a:extLst>
            </p:cNvPr>
            <p:cNvCxnSpPr/>
            <p:nvPr/>
          </p:nvCxnSpPr>
          <p:spPr bwMode="auto">
            <a:xfrm>
              <a:off x="1291791" y="4292920"/>
              <a:ext cx="2700000" cy="0"/>
            </a:xfrm>
            <a:prstGeom prst="line">
              <a:avLst/>
            </a:prstGeom>
            <a:solidFill>
              <a:srgbClr val="FF0000">
                <a:alpha val="59000"/>
              </a:srgb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Düz Bağlayıcı 58">
              <a:extLst>
                <a:ext uri="{FF2B5EF4-FFF2-40B4-BE49-F238E27FC236}">
                  <a16:creationId xmlns:a16="http://schemas.microsoft.com/office/drawing/2014/main" id="{FC7320DE-6E28-2940-B6F3-CB073F7546F0}"/>
                </a:ext>
              </a:extLst>
            </p:cNvPr>
            <p:cNvCxnSpPr/>
            <p:nvPr/>
          </p:nvCxnSpPr>
          <p:spPr bwMode="auto">
            <a:xfrm>
              <a:off x="1291791" y="5039754"/>
              <a:ext cx="2700000" cy="0"/>
            </a:xfrm>
            <a:prstGeom prst="line">
              <a:avLst/>
            </a:prstGeom>
            <a:solidFill>
              <a:srgbClr val="FF0000">
                <a:alpha val="59000"/>
              </a:srgb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7" name="Grup 41">
            <a:extLst>
              <a:ext uri="{FF2B5EF4-FFF2-40B4-BE49-F238E27FC236}">
                <a16:creationId xmlns:a16="http://schemas.microsoft.com/office/drawing/2014/main" id="{7630E0BE-8731-B348-9F37-67EE14E51E9B}"/>
              </a:ext>
            </a:extLst>
          </p:cNvPr>
          <p:cNvGrpSpPr/>
          <p:nvPr/>
        </p:nvGrpSpPr>
        <p:grpSpPr>
          <a:xfrm>
            <a:off x="7341202" y="2192025"/>
            <a:ext cx="1086740" cy="1140346"/>
            <a:chOff x="6296136" y="2027129"/>
            <a:chExt cx="763086" cy="1140346"/>
          </a:xfrm>
        </p:grpSpPr>
        <p:grpSp>
          <p:nvGrpSpPr>
            <p:cNvPr id="28" name="Grup 59">
              <a:extLst>
                <a:ext uri="{FF2B5EF4-FFF2-40B4-BE49-F238E27FC236}">
                  <a16:creationId xmlns:a16="http://schemas.microsoft.com/office/drawing/2014/main" id="{27DAFDC5-D358-2C4C-9829-781517D09E67}"/>
                </a:ext>
              </a:extLst>
            </p:cNvPr>
            <p:cNvGrpSpPr/>
            <p:nvPr/>
          </p:nvGrpSpPr>
          <p:grpSpPr>
            <a:xfrm>
              <a:off x="6400241" y="2314566"/>
              <a:ext cx="633859" cy="852909"/>
              <a:chOff x="8312418" y="2195461"/>
              <a:chExt cx="633859" cy="852909"/>
            </a:xfrm>
          </p:grpSpPr>
          <p:sp>
            <p:nvSpPr>
              <p:cNvPr id="30" name="Text Box 13">
                <a:extLst>
                  <a:ext uri="{FF2B5EF4-FFF2-40B4-BE49-F238E27FC236}">
                    <a16:creationId xmlns:a16="http://schemas.microsoft.com/office/drawing/2014/main" id="{87786AFF-5805-7240-915A-7FC088C33A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20439" y="2401554"/>
                <a:ext cx="625838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tr-TR" sz="1200" b="1" dirty="0">
                    <a:solidFill>
                      <a:srgbClr val="FF9900"/>
                    </a:solidFill>
                    <a:latin typeface="Verdana" pitchFamily="34" charset="0"/>
                  </a:rPr>
                  <a:t>%21,2</a:t>
                </a:r>
              </a:p>
            </p:txBody>
          </p:sp>
          <p:sp>
            <p:nvSpPr>
              <p:cNvPr id="31" name="Text Box 13">
                <a:extLst>
                  <a:ext uri="{FF2B5EF4-FFF2-40B4-BE49-F238E27FC236}">
                    <a16:creationId xmlns:a16="http://schemas.microsoft.com/office/drawing/2014/main" id="{01B9EBCA-5BB4-144A-8471-536C004552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12418" y="2771371"/>
                <a:ext cx="633859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tr-TR" sz="1200" b="1" dirty="0">
                    <a:solidFill>
                      <a:schemeClr val="bg1">
                        <a:lumMod val="50000"/>
                      </a:schemeClr>
                    </a:solidFill>
                    <a:latin typeface="Verdana" pitchFamily="34" charset="0"/>
                  </a:rPr>
                  <a:t>%7,0</a:t>
                </a:r>
              </a:p>
            </p:txBody>
          </p:sp>
          <p:sp>
            <p:nvSpPr>
              <p:cNvPr id="32" name="Text Box 13">
                <a:extLst>
                  <a:ext uri="{FF2B5EF4-FFF2-40B4-BE49-F238E27FC236}">
                    <a16:creationId xmlns:a16="http://schemas.microsoft.com/office/drawing/2014/main" id="{8C40B31E-5A0E-EF4E-B285-FA8DD83043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17925" y="2195461"/>
                <a:ext cx="62835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tr-TR" sz="1200" b="1" dirty="0">
                    <a:solidFill>
                      <a:srgbClr val="FF0000"/>
                    </a:solidFill>
                    <a:latin typeface="Verdana" pitchFamily="34" charset="0"/>
                  </a:rPr>
                  <a:t>%61,1</a:t>
                </a:r>
              </a:p>
            </p:txBody>
          </p:sp>
          <p:sp>
            <p:nvSpPr>
              <p:cNvPr id="33" name="Text Box 13">
                <a:extLst>
                  <a:ext uri="{FF2B5EF4-FFF2-40B4-BE49-F238E27FC236}">
                    <a16:creationId xmlns:a16="http://schemas.microsoft.com/office/drawing/2014/main" id="{D9CCFD14-2AC7-0D49-9592-D69AAF3B13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20439" y="2594905"/>
                <a:ext cx="625838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tr-TR" sz="1200" b="1" dirty="0">
                    <a:solidFill>
                      <a:schemeClr val="accent1">
                        <a:lumMod val="50000"/>
                      </a:schemeClr>
                    </a:solidFill>
                    <a:latin typeface="Verdana" pitchFamily="34" charset="0"/>
                  </a:rPr>
                  <a:t>%30,5</a:t>
                </a:r>
              </a:p>
            </p:txBody>
          </p:sp>
        </p:grpSp>
        <p:sp>
          <p:nvSpPr>
            <p:cNvPr id="29" name="Metin kutusu 29">
              <a:extLst>
                <a:ext uri="{FF2B5EF4-FFF2-40B4-BE49-F238E27FC236}">
                  <a16:creationId xmlns:a16="http://schemas.microsoft.com/office/drawing/2014/main" id="{36D0967E-11C1-1945-ADC9-C5C470675069}"/>
                </a:ext>
              </a:extLst>
            </p:cNvPr>
            <p:cNvSpPr txBox="1"/>
            <p:nvPr/>
          </p:nvSpPr>
          <p:spPr>
            <a:xfrm>
              <a:off x="6296136" y="2027129"/>
              <a:ext cx="7630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1200" b="1" dirty="0">
                  <a:latin typeface="+mj-lt"/>
                </a:rPr>
                <a:t>2018</a:t>
              </a:r>
            </a:p>
          </p:txBody>
        </p:sp>
      </p:grpSp>
      <p:grpSp>
        <p:nvGrpSpPr>
          <p:cNvPr id="34" name="Grup 72">
            <a:extLst>
              <a:ext uri="{FF2B5EF4-FFF2-40B4-BE49-F238E27FC236}">
                <a16:creationId xmlns:a16="http://schemas.microsoft.com/office/drawing/2014/main" id="{E703F440-30C4-5B4A-A284-F089176692F9}"/>
              </a:ext>
            </a:extLst>
          </p:cNvPr>
          <p:cNvGrpSpPr/>
          <p:nvPr/>
        </p:nvGrpSpPr>
        <p:grpSpPr>
          <a:xfrm>
            <a:off x="7476177" y="4438139"/>
            <a:ext cx="991747" cy="1079323"/>
            <a:chOff x="8104698" y="4370798"/>
            <a:chExt cx="752306" cy="1079323"/>
          </a:xfrm>
        </p:grpSpPr>
        <p:sp>
          <p:nvSpPr>
            <p:cNvPr id="35" name="Text Box 13">
              <a:extLst>
                <a:ext uri="{FF2B5EF4-FFF2-40B4-BE49-F238E27FC236}">
                  <a16:creationId xmlns:a16="http://schemas.microsoft.com/office/drawing/2014/main" id="{A3FE1FB8-B559-D941-AE2A-8EEDEA3A95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48276" y="4791605"/>
              <a:ext cx="70872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tr-TR" sz="1200" b="1" dirty="0">
                  <a:solidFill>
                    <a:srgbClr val="FF9900"/>
                  </a:solidFill>
                  <a:latin typeface="Verdana" pitchFamily="34" charset="0"/>
                </a:rPr>
                <a:t>%50,7</a:t>
              </a:r>
            </a:p>
          </p:txBody>
        </p:sp>
        <p:sp>
          <p:nvSpPr>
            <p:cNvPr id="36" name="Text Box 13">
              <a:extLst>
                <a:ext uri="{FF2B5EF4-FFF2-40B4-BE49-F238E27FC236}">
                  <a16:creationId xmlns:a16="http://schemas.microsoft.com/office/drawing/2014/main" id="{C48A4793-2D66-FD43-8BF1-28DBD4069E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48276" y="5173122"/>
              <a:ext cx="70872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tr-TR" sz="1200" b="1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%67,0</a:t>
              </a:r>
            </a:p>
          </p:txBody>
        </p:sp>
        <p:sp>
          <p:nvSpPr>
            <p:cNvPr id="37" name="Text Box 13">
              <a:extLst>
                <a:ext uri="{FF2B5EF4-FFF2-40B4-BE49-F238E27FC236}">
                  <a16:creationId xmlns:a16="http://schemas.microsoft.com/office/drawing/2014/main" id="{46E880DA-974C-5941-8699-707533155F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07869" y="4578495"/>
              <a:ext cx="73942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tr-TR" sz="1200" b="1" dirty="0">
                  <a:solidFill>
                    <a:srgbClr val="FF0000"/>
                  </a:solidFill>
                  <a:latin typeface="Verdana" pitchFamily="34" charset="0"/>
                </a:rPr>
                <a:t>%10,3</a:t>
              </a:r>
            </a:p>
          </p:txBody>
        </p:sp>
        <p:sp>
          <p:nvSpPr>
            <p:cNvPr id="38" name="Text Box 13">
              <a:extLst>
                <a:ext uri="{FF2B5EF4-FFF2-40B4-BE49-F238E27FC236}">
                  <a16:creationId xmlns:a16="http://schemas.microsoft.com/office/drawing/2014/main" id="{8A7BAFE7-69AF-EA4B-B1FD-26E5D01133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31166" y="4993938"/>
              <a:ext cx="62583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tr-TR" sz="1200" b="1" dirty="0">
                  <a:solidFill>
                    <a:schemeClr val="accent1">
                      <a:lumMod val="50000"/>
                    </a:schemeClr>
                  </a:solidFill>
                  <a:latin typeface="Verdana" pitchFamily="34" charset="0"/>
                </a:rPr>
                <a:t>%27,4</a:t>
              </a:r>
            </a:p>
          </p:txBody>
        </p:sp>
        <p:sp>
          <p:nvSpPr>
            <p:cNvPr id="39" name="Text Box 13">
              <a:extLst>
                <a:ext uri="{FF2B5EF4-FFF2-40B4-BE49-F238E27FC236}">
                  <a16:creationId xmlns:a16="http://schemas.microsoft.com/office/drawing/2014/main" id="{98B70287-04A7-014E-8AB2-D32C9022AB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04698" y="4370798"/>
              <a:ext cx="73942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tr-TR" sz="1200" b="1" dirty="0">
                  <a:latin typeface="Verdana" pitchFamily="34" charset="0"/>
                </a:rPr>
                <a:t>2018</a:t>
              </a:r>
            </a:p>
          </p:txBody>
        </p:sp>
      </p:grpSp>
      <p:graphicFrame>
        <p:nvGraphicFramePr>
          <p:cNvPr id="40" name="27 Tablo">
            <a:extLst>
              <a:ext uri="{FF2B5EF4-FFF2-40B4-BE49-F238E27FC236}">
                <a16:creationId xmlns:a16="http://schemas.microsoft.com/office/drawing/2014/main" id="{BD90AED9-E4B9-044B-A60C-2CBD79BA90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232627"/>
              </p:ext>
            </p:extLst>
          </p:nvPr>
        </p:nvGraphicFramePr>
        <p:xfrm>
          <a:off x="5609826" y="6399865"/>
          <a:ext cx="2274746" cy="408786"/>
        </p:xfrm>
        <a:graphic>
          <a:graphicData uri="http://schemas.openxmlformats.org/drawingml/2006/table">
            <a:tbl>
              <a:tblPr/>
              <a:tblGrid>
                <a:gridCol w="286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0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01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75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75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6262"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</a:t>
                      </a:r>
                      <a:r>
                        <a:rPr lang="tr-TR" sz="8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Parti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MHP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262"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426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276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262"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1" name="Dikdörtgen 43">
            <a:extLst>
              <a:ext uri="{FF2B5EF4-FFF2-40B4-BE49-F238E27FC236}">
                <a16:creationId xmlns:a16="http://schemas.microsoft.com/office/drawing/2014/main" id="{EA7127CD-5E01-4F48-8478-C9D70B807CCD}"/>
              </a:ext>
            </a:extLst>
          </p:cNvPr>
          <p:cNvSpPr/>
          <p:nvPr/>
        </p:nvSpPr>
        <p:spPr>
          <a:xfrm>
            <a:off x="9359806" y="2175322"/>
            <a:ext cx="216024" cy="143001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tr-TR" sz="1200" dirty="0">
                <a:solidFill>
                  <a:srgbClr val="3C8C93"/>
                </a:solidFill>
              </a:rPr>
              <a:t>Başarılı</a:t>
            </a:r>
          </a:p>
        </p:txBody>
      </p:sp>
      <p:sp>
        <p:nvSpPr>
          <p:cNvPr id="42" name="Dikdörtgen 65">
            <a:extLst>
              <a:ext uri="{FF2B5EF4-FFF2-40B4-BE49-F238E27FC236}">
                <a16:creationId xmlns:a16="http://schemas.microsoft.com/office/drawing/2014/main" id="{AE937F00-7D6C-824C-BB61-B4AE70CABB8C}"/>
              </a:ext>
            </a:extLst>
          </p:cNvPr>
          <p:cNvSpPr/>
          <p:nvPr/>
        </p:nvSpPr>
        <p:spPr>
          <a:xfrm>
            <a:off x="9359806" y="4266343"/>
            <a:ext cx="216024" cy="143001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tr-TR" sz="1200" dirty="0">
                <a:solidFill>
                  <a:srgbClr val="FF0000"/>
                </a:solidFill>
              </a:rPr>
              <a:t>Başarısız</a:t>
            </a:r>
          </a:p>
        </p:txBody>
      </p:sp>
      <p:pic>
        <p:nvPicPr>
          <p:cNvPr id="43" name="Picture 42" descr="beyaz logo küçük">
            <a:extLst>
              <a:ext uri="{FF2B5EF4-FFF2-40B4-BE49-F238E27FC236}">
                <a16:creationId xmlns:a16="http://schemas.microsoft.com/office/drawing/2014/main" id="{92791488-9685-2C48-9369-0CB86C52DF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25 Metin kutusu">
            <a:extLst>
              <a:ext uri="{FF2B5EF4-FFF2-40B4-BE49-F238E27FC236}">
                <a16:creationId xmlns:a16="http://schemas.microsoft.com/office/drawing/2014/main" id="{1AF38FDC-24E5-8E46-8EDB-DD974D1566E6}"/>
              </a:ext>
            </a:extLst>
          </p:cNvPr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Dış Politika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(14) </a:t>
            </a:r>
          </a:p>
        </p:txBody>
      </p:sp>
    </p:spTree>
    <p:extLst>
      <p:ext uri="{BB962C8B-B14F-4D97-AF65-F5344CB8AC3E}">
        <p14:creationId xmlns:p14="http://schemas.microsoft.com/office/powerpoint/2010/main" val="27146424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6 Metin kutusu"/>
          <p:cNvSpPr txBox="1"/>
          <p:nvPr/>
        </p:nvSpPr>
        <p:spPr>
          <a:xfrm>
            <a:off x="974954" y="1295887"/>
            <a:ext cx="53068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Türkiye’nin Yabancı Ülkelerde Asker Bulundurmasını Destekleme Durumu</a:t>
            </a:r>
          </a:p>
          <a:p>
            <a:pPr algn="ctr"/>
            <a:r>
              <a:rPr lang="tr-TR" sz="1400" i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Türkiye’nin yabancı ülkelerde asker bulundurmasını/askeri üsler kurmasını destekliyor musunuz?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6028885" y="6338670"/>
            <a:ext cx="756938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tr-TR" sz="1000">
                <a:latin typeface="Arial" charset="0"/>
                <a:ea typeface="Arial" charset="0"/>
                <a:cs typeface="Arial" charset="0"/>
              </a:rPr>
              <a:t>Baz: 1000</a:t>
            </a:r>
          </a:p>
        </p:txBody>
      </p:sp>
      <p:sp>
        <p:nvSpPr>
          <p:cNvPr id="15" name="6 Metin kutusu"/>
          <p:cNvSpPr txBox="1"/>
          <p:nvPr/>
        </p:nvSpPr>
        <p:spPr>
          <a:xfrm>
            <a:off x="7184150" y="1258890"/>
            <a:ext cx="50078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Türkiye’nin Sınır ötesi Operasyonlarını Destekleme Durumu</a:t>
            </a:r>
          </a:p>
          <a:p>
            <a:pPr algn="ctr"/>
            <a:r>
              <a:rPr lang="tr-TR" sz="1400" i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Genel olarak, Türkiye’nin terörle mücadele için sınır ötesi operasyonlar düzenlemesini destekliyor musunuz?</a:t>
            </a:r>
          </a:p>
        </p:txBody>
      </p:sp>
      <p:sp>
        <p:nvSpPr>
          <p:cNvPr id="12" name="25 Metin kutusu"/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Dış Politika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(15) </a:t>
            </a:r>
          </a:p>
        </p:txBody>
      </p:sp>
      <p:graphicFrame>
        <p:nvGraphicFramePr>
          <p:cNvPr id="11" name="Object 15">
            <a:extLst>
              <a:ext uri="{FF2B5EF4-FFF2-40B4-BE49-F238E27FC236}">
                <a16:creationId xmlns:a16="http://schemas.microsoft.com/office/drawing/2014/main" id="{7139A994-F470-6140-B1D6-680E96ECEB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215196"/>
              </p:ext>
            </p:extLst>
          </p:nvPr>
        </p:nvGraphicFramePr>
        <p:xfrm>
          <a:off x="1348365" y="2424859"/>
          <a:ext cx="4680520" cy="4118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Object 15">
            <a:extLst>
              <a:ext uri="{FF2B5EF4-FFF2-40B4-BE49-F238E27FC236}">
                <a16:creationId xmlns:a16="http://schemas.microsoft.com/office/drawing/2014/main" id="{3263A22B-FE53-0642-8645-A2FAA719E4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057326"/>
              </p:ext>
            </p:extLst>
          </p:nvPr>
        </p:nvGraphicFramePr>
        <p:xfrm>
          <a:off x="7329901" y="2424859"/>
          <a:ext cx="4680520" cy="4118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4" name="Picture 13" descr="beyaz logo küçük">
            <a:extLst>
              <a:ext uri="{FF2B5EF4-FFF2-40B4-BE49-F238E27FC236}">
                <a16:creationId xmlns:a16="http://schemas.microsoft.com/office/drawing/2014/main" id="{968D4811-CEEB-CC43-A1CB-3553126755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4772947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Metin kutusu">
            <a:extLst>
              <a:ext uri="{FF2B5EF4-FFF2-40B4-BE49-F238E27FC236}">
                <a16:creationId xmlns:a16="http://schemas.microsoft.com/office/drawing/2014/main" id="{D626A3A5-7751-7E49-8E65-78265A68D7A6}"/>
              </a:ext>
            </a:extLst>
          </p:cNvPr>
          <p:cNvSpPr txBox="1"/>
          <p:nvPr/>
        </p:nvSpPr>
        <p:spPr>
          <a:xfrm>
            <a:off x="-1" y="1394935"/>
            <a:ext cx="12191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İdlib’de</a:t>
            </a:r>
            <a:r>
              <a:rPr lang="tr-TR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Oluşturulan Çatışmasızlık Bölgesi Gözlemciliğini </a:t>
            </a:r>
          </a:p>
          <a:p>
            <a:pPr algn="ctr"/>
            <a:r>
              <a:rPr lang="tr-TR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Destekleme Durumu</a:t>
            </a:r>
          </a:p>
          <a:p>
            <a:pPr algn="ctr"/>
            <a:r>
              <a:rPr lang="tr-TR" sz="1600" i="1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Türkiye’nin Suriye </a:t>
            </a:r>
            <a:r>
              <a:rPr lang="tr-TR" sz="1600" i="1" dirty="0" err="1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İdlib'de</a:t>
            </a:r>
            <a:r>
              <a:rPr lang="tr-TR" sz="1600" i="1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oluşturulan çatışmasızlık bölgesinin gözlemciliğini yapmasını destekleyip desteklemediğinizi öğrenebilir miyim?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E59472D-AE95-8546-92D2-A478016290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952763"/>
              </p:ext>
            </p:extLst>
          </p:nvPr>
        </p:nvGraphicFramePr>
        <p:xfrm>
          <a:off x="3293389" y="2844802"/>
          <a:ext cx="5605221" cy="3621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Metin kutusu 1">
            <a:extLst>
              <a:ext uri="{FF2B5EF4-FFF2-40B4-BE49-F238E27FC236}">
                <a16:creationId xmlns:a16="http://schemas.microsoft.com/office/drawing/2014/main" id="{BA47A569-C95B-6E44-A533-71A73DB44EFC}"/>
              </a:ext>
            </a:extLst>
          </p:cNvPr>
          <p:cNvSpPr txBox="1"/>
          <p:nvPr/>
        </p:nvSpPr>
        <p:spPr>
          <a:xfrm>
            <a:off x="8897809" y="6585343"/>
            <a:ext cx="651140" cy="2154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tr-TR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Baz: 1000</a:t>
            </a:r>
          </a:p>
        </p:txBody>
      </p:sp>
      <p:sp>
        <p:nvSpPr>
          <p:cNvPr id="5" name="25 Metin kutusu">
            <a:extLst>
              <a:ext uri="{FF2B5EF4-FFF2-40B4-BE49-F238E27FC236}">
                <a16:creationId xmlns:a16="http://schemas.microsoft.com/office/drawing/2014/main" id="{68155403-F2CA-0C49-801D-160457AC3BD8}"/>
              </a:ext>
            </a:extLst>
          </p:cNvPr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Dış Politika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(16) </a:t>
            </a:r>
          </a:p>
        </p:txBody>
      </p:sp>
      <p:pic>
        <p:nvPicPr>
          <p:cNvPr id="6" name="Picture 5" descr="beyaz logo küçük">
            <a:extLst>
              <a:ext uri="{FF2B5EF4-FFF2-40B4-BE49-F238E27FC236}">
                <a16:creationId xmlns:a16="http://schemas.microsoft.com/office/drawing/2014/main" id="{BE5A4B09-C26B-1045-A6C8-28FE5A9D4A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367687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Metin kutusu">
            <a:extLst>
              <a:ext uri="{FF2B5EF4-FFF2-40B4-BE49-F238E27FC236}">
                <a16:creationId xmlns:a16="http://schemas.microsoft.com/office/drawing/2014/main" id="{128F337D-90C2-3B40-BDAE-9958995597FA}"/>
              </a:ext>
            </a:extLst>
          </p:cNvPr>
          <p:cNvSpPr txBox="1"/>
          <p:nvPr/>
        </p:nvSpPr>
        <p:spPr>
          <a:xfrm>
            <a:off x="0" y="1547335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Suriyeli Göçmenlerden Memnuniyet Durumu</a:t>
            </a:r>
          </a:p>
          <a:p>
            <a:pPr algn="ctr"/>
            <a:r>
              <a:rPr lang="tr-TR" sz="1600" i="1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Ülkemizde bulunan Suriyeli göçmenlerden ne derece memnunsunuz ? </a:t>
            </a:r>
          </a:p>
        </p:txBody>
      </p:sp>
      <p:graphicFrame>
        <p:nvGraphicFramePr>
          <p:cNvPr id="3" name="11 Grafik">
            <a:extLst>
              <a:ext uri="{FF2B5EF4-FFF2-40B4-BE49-F238E27FC236}">
                <a16:creationId xmlns:a16="http://schemas.microsoft.com/office/drawing/2014/main" id="{02E4D616-7EFF-8247-A67E-78776588FC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9175268"/>
              </p:ext>
            </p:extLst>
          </p:nvPr>
        </p:nvGraphicFramePr>
        <p:xfrm>
          <a:off x="3179676" y="2323833"/>
          <a:ext cx="5832648" cy="3844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19 Tablo">
            <a:extLst>
              <a:ext uri="{FF2B5EF4-FFF2-40B4-BE49-F238E27FC236}">
                <a16:creationId xmlns:a16="http://schemas.microsoft.com/office/drawing/2014/main" id="{18BFC112-2AFB-B345-BFB3-7240696119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288521"/>
              </p:ext>
            </p:extLst>
          </p:nvPr>
        </p:nvGraphicFramePr>
        <p:xfrm>
          <a:off x="5669220" y="6456805"/>
          <a:ext cx="1252279" cy="295256"/>
        </p:xfrm>
        <a:graphic>
          <a:graphicData uri="http://schemas.openxmlformats.org/drawingml/2006/table">
            <a:tbl>
              <a:tblPr/>
              <a:tblGrid>
                <a:gridCol w="222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3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33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7628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628">
                <a:tc vMerge="1"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25 Metin kutusu">
            <a:extLst>
              <a:ext uri="{FF2B5EF4-FFF2-40B4-BE49-F238E27FC236}">
                <a16:creationId xmlns:a16="http://schemas.microsoft.com/office/drawing/2014/main" id="{B37F6801-53B4-9A41-B865-FB8524C67236}"/>
              </a:ext>
            </a:extLst>
          </p:cNvPr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Dış Politika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(17) </a:t>
            </a:r>
          </a:p>
        </p:txBody>
      </p:sp>
      <p:pic>
        <p:nvPicPr>
          <p:cNvPr id="6" name="Picture 5" descr="beyaz logo küçük">
            <a:extLst>
              <a:ext uri="{FF2B5EF4-FFF2-40B4-BE49-F238E27FC236}">
                <a16:creationId xmlns:a16="http://schemas.microsoft.com/office/drawing/2014/main" id="{AE7B06DB-01AF-1744-B368-2427CF1106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650596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Metin kutusu">
            <a:extLst>
              <a:ext uri="{FF2B5EF4-FFF2-40B4-BE49-F238E27FC236}">
                <a16:creationId xmlns:a16="http://schemas.microsoft.com/office/drawing/2014/main" id="{5ED8C550-BF0C-5B4D-B401-4760051B1CA8}"/>
              </a:ext>
            </a:extLst>
          </p:cNvPr>
          <p:cNvSpPr txBox="1"/>
          <p:nvPr/>
        </p:nvSpPr>
        <p:spPr>
          <a:xfrm>
            <a:off x="981779" y="1422815"/>
            <a:ext cx="455879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Göçmenlere Karşı İzlenmesi Gereken Politika</a:t>
            </a:r>
          </a:p>
          <a:p>
            <a:pPr algn="ctr"/>
            <a:r>
              <a:rPr lang="tr-TR" sz="1000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Sizce Türkiye göçmenlere karşı nasıl bir politika izlemelidir?</a:t>
            </a:r>
          </a:p>
        </p:txBody>
      </p:sp>
      <p:sp>
        <p:nvSpPr>
          <p:cNvPr id="3" name="6 Metin kutusu">
            <a:extLst>
              <a:ext uri="{FF2B5EF4-FFF2-40B4-BE49-F238E27FC236}">
                <a16:creationId xmlns:a16="http://schemas.microsoft.com/office/drawing/2014/main" id="{74A4483A-163B-5E41-837D-B2A7026CCD83}"/>
              </a:ext>
            </a:extLst>
          </p:cNvPr>
          <p:cNvSpPr txBox="1"/>
          <p:nvPr/>
        </p:nvSpPr>
        <p:spPr>
          <a:xfrm>
            <a:off x="7241589" y="1191982"/>
            <a:ext cx="45411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Türkiye – AB Mülteciler Anlaşmasının Değerlendirilmesi</a:t>
            </a:r>
          </a:p>
          <a:p>
            <a:pPr algn="ctr"/>
            <a:r>
              <a:rPr lang="tr-TR" sz="1000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Türkiye-Avrupa Birliği arasında mültecilere yönelik olarak yapılan anlaşmayı nasıl buluyorsunuz?</a:t>
            </a:r>
          </a:p>
        </p:txBody>
      </p:sp>
      <p:graphicFrame>
        <p:nvGraphicFramePr>
          <p:cNvPr id="4" name="Object 8">
            <a:extLst>
              <a:ext uri="{FF2B5EF4-FFF2-40B4-BE49-F238E27FC236}">
                <a16:creationId xmlns:a16="http://schemas.microsoft.com/office/drawing/2014/main" id="{BE3B8257-8F7A-8446-B027-DC936E05B9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049634"/>
              </p:ext>
            </p:extLst>
          </p:nvPr>
        </p:nvGraphicFramePr>
        <p:xfrm>
          <a:off x="893016" y="2451169"/>
          <a:ext cx="4057397" cy="4186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19 Tablo">
            <a:extLst>
              <a:ext uri="{FF2B5EF4-FFF2-40B4-BE49-F238E27FC236}">
                <a16:creationId xmlns:a16="http://schemas.microsoft.com/office/drawing/2014/main" id="{F2F48AAA-CF61-DE4F-BC01-7274316734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326635"/>
              </p:ext>
            </p:extLst>
          </p:nvPr>
        </p:nvGraphicFramePr>
        <p:xfrm>
          <a:off x="5308600" y="6435471"/>
          <a:ext cx="1342826" cy="295256"/>
        </p:xfrm>
        <a:graphic>
          <a:graphicData uri="http://schemas.openxmlformats.org/drawingml/2006/table">
            <a:tbl>
              <a:tblPr/>
              <a:tblGrid>
                <a:gridCol w="238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7628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628">
                <a:tc vMerge="1"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11 Grafik">
            <a:extLst>
              <a:ext uri="{FF2B5EF4-FFF2-40B4-BE49-F238E27FC236}">
                <a16:creationId xmlns:a16="http://schemas.microsoft.com/office/drawing/2014/main" id="{C89E0B57-2481-6043-A3AE-E3E416867C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6547534"/>
              </p:ext>
            </p:extLst>
          </p:nvPr>
        </p:nvGraphicFramePr>
        <p:xfrm>
          <a:off x="7035800" y="2623144"/>
          <a:ext cx="4407439" cy="3812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25 Metin kutusu">
            <a:extLst>
              <a:ext uri="{FF2B5EF4-FFF2-40B4-BE49-F238E27FC236}">
                <a16:creationId xmlns:a16="http://schemas.microsoft.com/office/drawing/2014/main" id="{ECA049C0-D0FE-804B-BFE7-296A3F7757F3}"/>
              </a:ext>
            </a:extLst>
          </p:cNvPr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Dış Politika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(18) </a:t>
            </a:r>
          </a:p>
        </p:txBody>
      </p:sp>
      <p:pic>
        <p:nvPicPr>
          <p:cNvPr id="8" name="Picture 7" descr="beyaz logo küçük">
            <a:extLst>
              <a:ext uri="{FF2B5EF4-FFF2-40B4-BE49-F238E27FC236}">
                <a16:creationId xmlns:a16="http://schemas.microsoft.com/office/drawing/2014/main" id="{3FDE3FF3-3B9A-3F42-8213-ED0A53EC85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436860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1 Slayt Numarası Yer Tutucusu"/>
          <p:cNvSpPr txBox="1">
            <a:spLocks noGrp="1"/>
          </p:cNvSpPr>
          <p:nvPr/>
        </p:nvSpPr>
        <p:spPr bwMode="auto">
          <a:xfrm>
            <a:off x="5907937" y="6778750"/>
            <a:ext cx="595313" cy="295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36000" tIns="36000" rIns="36000" bIns="36000" anchor="ctr" anchorCtr="1"/>
          <a:lstStyle/>
          <a:p>
            <a:pPr algn="ctr">
              <a:defRPr/>
            </a:pPr>
            <a:endParaRPr lang="tr-TR" sz="9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5" name="5 Metin kutusu"/>
          <p:cNvSpPr txBox="1"/>
          <p:nvPr/>
        </p:nvSpPr>
        <p:spPr>
          <a:xfrm>
            <a:off x="4095929" y="3199978"/>
            <a:ext cx="7704855" cy="819360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48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KÜRT SORUNU</a:t>
            </a:r>
          </a:p>
        </p:txBody>
      </p:sp>
      <p:sp>
        <p:nvSpPr>
          <p:cNvPr id="7" name="Rectangle 6"/>
          <p:cNvSpPr/>
          <p:nvPr/>
        </p:nvSpPr>
        <p:spPr>
          <a:xfrm>
            <a:off x="5559135" y="6291747"/>
            <a:ext cx="18549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http://ctrs.khas.edu.tr</a:t>
            </a:r>
          </a:p>
        </p:txBody>
      </p:sp>
      <p:pic>
        <p:nvPicPr>
          <p:cNvPr id="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943" y="6305376"/>
            <a:ext cx="253469" cy="307721"/>
          </a:xfrm>
          <a:prstGeom prst="rect">
            <a:avLst/>
          </a:prstGeom>
        </p:spPr>
      </p:pic>
      <p:pic>
        <p:nvPicPr>
          <p:cNvPr id="9" name="Resi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790" y="6254021"/>
            <a:ext cx="338905" cy="338905"/>
          </a:xfrm>
          <a:prstGeom prst="rect">
            <a:avLst/>
          </a:prstGeom>
        </p:spPr>
      </p:pic>
      <p:sp>
        <p:nvSpPr>
          <p:cNvPr id="10" name="Metin kutusu 15"/>
          <p:cNvSpPr txBox="1"/>
          <p:nvPr/>
        </p:nvSpPr>
        <p:spPr>
          <a:xfrm>
            <a:off x="1991185" y="6286418"/>
            <a:ext cx="2427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/centerforturkishstudies</a:t>
            </a:r>
          </a:p>
        </p:txBody>
      </p:sp>
      <p:pic>
        <p:nvPicPr>
          <p:cNvPr id="11" name="Resi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455" y="6239820"/>
            <a:ext cx="396063" cy="396063"/>
          </a:xfrm>
          <a:prstGeom prst="rect">
            <a:avLst/>
          </a:prstGeom>
        </p:spPr>
      </p:pic>
      <p:sp>
        <p:nvSpPr>
          <p:cNvPr id="12" name="Metin kutusu 13"/>
          <p:cNvSpPr txBox="1"/>
          <p:nvPr/>
        </p:nvSpPr>
        <p:spPr>
          <a:xfrm>
            <a:off x="9346042" y="6282639"/>
            <a:ext cx="1130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/ctrs_khas</a:t>
            </a:r>
            <a:endParaRPr lang="en-GB" sz="1400" dirty="0">
              <a:solidFill>
                <a:srgbClr val="0E5B9A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 descr="beyaz logo küçük">
            <a:extLst>
              <a:ext uri="{FF2B5EF4-FFF2-40B4-BE49-F238E27FC236}">
                <a16:creationId xmlns:a16="http://schemas.microsoft.com/office/drawing/2014/main" id="{97544F2C-6B59-3542-961C-D3AB4431E1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1138248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1 Slayt Numarası Yer Tutucusu"/>
          <p:cNvSpPr txBox="1">
            <a:spLocks noGrp="1"/>
          </p:cNvSpPr>
          <p:nvPr/>
        </p:nvSpPr>
        <p:spPr bwMode="auto">
          <a:xfrm>
            <a:off x="5907937" y="6778750"/>
            <a:ext cx="595313" cy="295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36000" tIns="36000" rIns="36000" bIns="36000" anchor="ctr" anchorCtr="1"/>
          <a:lstStyle/>
          <a:p>
            <a:pPr algn="ctr">
              <a:defRPr/>
            </a:pPr>
            <a:endParaRPr lang="tr-TR" sz="9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1473200" y="1189291"/>
            <a:ext cx="9192591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2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Hükümetin Kürt Sorununa Yönelik Politikalarının Değerlendirilmesi</a:t>
            </a:r>
            <a:r>
              <a:rPr lang="tr-TR" sz="2200" b="1" dirty="0">
                <a:solidFill>
                  <a:srgbClr val="FFFFFF">
                    <a:lumMod val="50000"/>
                  </a:srgbClr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tr-TR" sz="1400" i="1" dirty="0">
                <a:solidFill>
                  <a:srgbClr val="FFFFFF">
                    <a:lumMod val="50000"/>
                  </a:srgbClr>
                </a:solidFill>
                <a:latin typeface="Arial" charset="0"/>
                <a:ea typeface="Arial" charset="0"/>
                <a:cs typeface="Arial" charset="0"/>
              </a:rPr>
              <a:t>Genel olarak değerlendirdiğinizde, hükümetin Kürt sorunu konusundaki politikalarını ve yaklaşımlarını ne kadar başarılı veya başarısız bulduğunuzu söyleyebilir misiniz?</a:t>
            </a:r>
          </a:p>
        </p:txBody>
      </p:sp>
      <p:sp>
        <p:nvSpPr>
          <p:cNvPr id="19" name="25 Metin kutusu"/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Kürt Sorunu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(1) </a:t>
            </a:r>
          </a:p>
        </p:txBody>
      </p:sp>
      <p:grpSp>
        <p:nvGrpSpPr>
          <p:cNvPr id="15" name="Grup 1">
            <a:extLst>
              <a:ext uri="{FF2B5EF4-FFF2-40B4-BE49-F238E27FC236}">
                <a16:creationId xmlns:a16="http://schemas.microsoft.com/office/drawing/2014/main" id="{FECAA102-94D0-F549-9ED1-28DE4E06729A}"/>
              </a:ext>
            </a:extLst>
          </p:cNvPr>
          <p:cNvGrpSpPr/>
          <p:nvPr/>
        </p:nvGrpSpPr>
        <p:grpSpPr>
          <a:xfrm>
            <a:off x="292699" y="2051065"/>
            <a:ext cx="5615238" cy="4727685"/>
            <a:chOff x="467544" y="2350342"/>
            <a:chExt cx="7679585" cy="4115799"/>
          </a:xfrm>
        </p:grpSpPr>
        <p:graphicFrame>
          <p:nvGraphicFramePr>
            <p:cNvPr id="18" name="Object 2">
              <a:extLst>
                <a:ext uri="{FF2B5EF4-FFF2-40B4-BE49-F238E27FC236}">
                  <a16:creationId xmlns:a16="http://schemas.microsoft.com/office/drawing/2014/main" id="{631A5A66-01D6-F141-B30B-498AAF7E50A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1633241"/>
                </p:ext>
              </p:extLst>
            </p:nvPr>
          </p:nvGraphicFramePr>
          <p:xfrm>
            <a:off x="467544" y="2361686"/>
            <a:ext cx="7679585" cy="41044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0" name="Rectangle 11">
              <a:extLst>
                <a:ext uri="{FF2B5EF4-FFF2-40B4-BE49-F238E27FC236}">
                  <a16:creationId xmlns:a16="http://schemas.microsoft.com/office/drawing/2014/main" id="{B7B9D897-49F9-1B4A-83C3-6FFCD1FF27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0097" y="2350342"/>
              <a:ext cx="3721405" cy="1417049"/>
            </a:xfrm>
            <a:prstGeom prst="rect">
              <a:avLst/>
            </a:prstGeom>
            <a:noFill/>
            <a:ln w="12700">
              <a:solidFill>
                <a:srgbClr val="008080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Rectangle 12">
              <a:extLst>
                <a:ext uri="{FF2B5EF4-FFF2-40B4-BE49-F238E27FC236}">
                  <a16:creationId xmlns:a16="http://schemas.microsoft.com/office/drawing/2014/main" id="{668E170D-D012-B74F-A92E-0111F887C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7117" y="4465744"/>
              <a:ext cx="3721405" cy="1392073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 sz="1200" dirty="0">
                <a:solidFill>
                  <a:srgbClr val="000000"/>
                </a:solidFill>
              </a:endParaRPr>
            </a:p>
          </p:txBody>
        </p:sp>
        <p:sp>
          <p:nvSpPr>
            <p:cNvPr id="22" name="Text Box 13">
              <a:extLst>
                <a:ext uri="{FF2B5EF4-FFF2-40B4-BE49-F238E27FC236}">
                  <a16:creationId xmlns:a16="http://schemas.microsoft.com/office/drawing/2014/main" id="{56CF65C9-815C-D849-974C-F64D190464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5792" y="2390358"/>
              <a:ext cx="1188504" cy="1298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ts val="300"/>
                </a:spcBef>
              </a:pPr>
              <a:r>
                <a:rPr lang="tr-TR" sz="1200" b="1" dirty="0">
                  <a:solidFill>
                    <a:srgbClr val="FF0000"/>
                  </a:solidFill>
                  <a:latin typeface="Verdana" pitchFamily="34" charset="0"/>
                </a:rPr>
                <a:t>%34,7</a:t>
              </a:r>
            </a:p>
            <a:p>
              <a:pPr algn="r">
                <a:spcBef>
                  <a:spcPts val="300"/>
                </a:spcBef>
              </a:pPr>
              <a:r>
                <a:rPr lang="tr-TR" sz="1200" b="1" dirty="0">
                  <a:solidFill>
                    <a:srgbClr val="FF9900"/>
                  </a:solidFill>
                  <a:latin typeface="Verdana" pitchFamily="34" charset="0"/>
                </a:rPr>
                <a:t>%43,5</a:t>
              </a:r>
            </a:p>
            <a:p>
              <a:pPr algn="r">
                <a:spcBef>
                  <a:spcPts val="300"/>
                </a:spcBef>
              </a:pPr>
              <a:r>
                <a:rPr lang="tr-TR" sz="1200" b="1" dirty="0">
                  <a:solidFill>
                    <a:srgbClr val="008080"/>
                  </a:solidFill>
                  <a:latin typeface="Verdana" pitchFamily="34" charset="0"/>
                </a:rPr>
                <a:t>%33,8</a:t>
              </a:r>
            </a:p>
            <a:p>
              <a:pPr algn="r">
                <a:spcBef>
                  <a:spcPts val="300"/>
                </a:spcBef>
              </a:pPr>
              <a:r>
                <a:rPr lang="tr-TR" sz="1200" b="1" dirty="0">
                  <a:solidFill>
                    <a:srgbClr val="72BFC5"/>
                  </a:solidFill>
                  <a:latin typeface="Verdana" pitchFamily="34" charset="0"/>
                </a:rPr>
                <a:t>%29,9</a:t>
              </a:r>
            </a:p>
            <a:p>
              <a:pPr algn="r">
                <a:spcBef>
                  <a:spcPts val="300"/>
                </a:spcBef>
              </a:pPr>
              <a:r>
                <a:rPr lang="tr-TR" sz="1200" b="1" dirty="0">
                  <a:solidFill>
                    <a:srgbClr val="0070C0"/>
                  </a:solidFill>
                  <a:latin typeface="Verdana" pitchFamily="34" charset="0"/>
                </a:rPr>
                <a:t>%25,0</a:t>
              </a:r>
            </a:p>
            <a:p>
              <a:pPr algn="r">
                <a:spcBef>
                  <a:spcPts val="300"/>
                </a:spcBef>
              </a:pPr>
              <a:r>
                <a:rPr lang="tr-TR" sz="1200" b="1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%30,8</a:t>
              </a:r>
            </a:p>
          </p:txBody>
        </p:sp>
        <p:sp>
          <p:nvSpPr>
            <p:cNvPr id="23" name="Text Box 14">
              <a:extLst>
                <a:ext uri="{FF2B5EF4-FFF2-40B4-BE49-F238E27FC236}">
                  <a16:creationId xmlns:a16="http://schemas.microsoft.com/office/drawing/2014/main" id="{2E555E53-01A6-FC42-AED8-8EA120A568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5792" y="4523143"/>
              <a:ext cx="1188504" cy="1298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ts val="300"/>
                </a:spcBef>
              </a:pPr>
              <a:r>
                <a:rPr lang="tr-TR" sz="1200" b="1" dirty="0">
                  <a:solidFill>
                    <a:srgbClr val="FF0000"/>
                  </a:solidFill>
                  <a:latin typeface="Verdana" pitchFamily="34" charset="0"/>
                </a:rPr>
                <a:t>%30,9</a:t>
              </a:r>
            </a:p>
            <a:p>
              <a:pPr algn="r">
                <a:spcBef>
                  <a:spcPts val="300"/>
                </a:spcBef>
              </a:pPr>
              <a:r>
                <a:rPr lang="tr-TR" sz="1200" b="1" dirty="0">
                  <a:solidFill>
                    <a:srgbClr val="FF9900"/>
                  </a:solidFill>
                  <a:latin typeface="Verdana" pitchFamily="34" charset="0"/>
                </a:rPr>
                <a:t>%25,5</a:t>
              </a:r>
            </a:p>
            <a:p>
              <a:pPr algn="r">
                <a:spcBef>
                  <a:spcPts val="300"/>
                </a:spcBef>
              </a:pPr>
              <a:r>
                <a:rPr lang="tr-TR" sz="1200" b="1" dirty="0">
                  <a:solidFill>
                    <a:srgbClr val="008080"/>
                  </a:solidFill>
                  <a:latin typeface="Verdana" pitchFamily="34" charset="0"/>
                </a:rPr>
                <a:t>%31,2</a:t>
              </a:r>
            </a:p>
            <a:p>
              <a:pPr algn="r">
                <a:spcBef>
                  <a:spcPts val="300"/>
                </a:spcBef>
              </a:pPr>
              <a:r>
                <a:rPr lang="tr-TR" sz="1200" b="1" dirty="0">
                  <a:solidFill>
                    <a:srgbClr val="72BFC5"/>
                  </a:solidFill>
                  <a:latin typeface="Verdana" pitchFamily="34" charset="0"/>
                </a:rPr>
                <a:t>%40,0</a:t>
              </a:r>
            </a:p>
            <a:p>
              <a:pPr algn="r">
                <a:spcBef>
                  <a:spcPts val="300"/>
                </a:spcBef>
              </a:pPr>
              <a:r>
                <a:rPr lang="tr-TR" sz="1200" b="1" dirty="0">
                  <a:solidFill>
                    <a:srgbClr val="0070C0"/>
                  </a:solidFill>
                  <a:latin typeface="Verdana" pitchFamily="34" charset="0"/>
                </a:rPr>
                <a:t>%47,7</a:t>
              </a:r>
            </a:p>
            <a:p>
              <a:pPr algn="r">
                <a:spcBef>
                  <a:spcPts val="300"/>
                </a:spcBef>
              </a:pPr>
              <a:r>
                <a:rPr lang="tr-TR" sz="1200" b="1" dirty="0">
                  <a:solidFill>
                    <a:srgbClr val="FFFFFF">
                      <a:lumMod val="50000"/>
                    </a:srgbClr>
                  </a:solidFill>
                  <a:latin typeface="Verdana" pitchFamily="34" charset="0"/>
                </a:rPr>
                <a:t>%49,4</a:t>
              </a:r>
            </a:p>
          </p:txBody>
        </p:sp>
      </p:grpSp>
      <p:sp>
        <p:nvSpPr>
          <p:cNvPr id="24" name="1 Slayt Numarası Yer Tutucusu">
            <a:extLst>
              <a:ext uri="{FF2B5EF4-FFF2-40B4-BE49-F238E27FC236}">
                <a16:creationId xmlns:a16="http://schemas.microsoft.com/office/drawing/2014/main" id="{78A59CEF-DA5B-8844-85DD-3DB520B1A8BC}"/>
              </a:ext>
            </a:extLst>
          </p:cNvPr>
          <p:cNvSpPr txBox="1">
            <a:spLocks noGrp="1"/>
          </p:cNvSpPr>
          <p:nvPr/>
        </p:nvSpPr>
        <p:spPr bwMode="auto">
          <a:xfrm>
            <a:off x="4569131" y="6693051"/>
            <a:ext cx="595313" cy="295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36000" tIns="36000" rIns="36000" bIns="36000" anchor="ctr" anchorCtr="1"/>
          <a:lstStyle/>
          <a:p>
            <a:pPr algn="ctr">
              <a:defRPr/>
            </a:pPr>
            <a:endParaRPr lang="tr-TR" sz="900" dirty="0">
              <a:solidFill>
                <a:srgbClr val="000000"/>
              </a:solidFill>
              <a:latin typeface="+mj-lt"/>
            </a:endParaRPr>
          </a:p>
        </p:txBody>
      </p:sp>
      <p:graphicFrame>
        <p:nvGraphicFramePr>
          <p:cNvPr id="25" name="27 Tablo">
            <a:extLst>
              <a:ext uri="{FF2B5EF4-FFF2-40B4-BE49-F238E27FC236}">
                <a16:creationId xmlns:a16="http://schemas.microsoft.com/office/drawing/2014/main" id="{C07878BE-FE9E-5141-B809-85E11FBB05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970054"/>
              </p:ext>
            </p:extLst>
          </p:nvPr>
        </p:nvGraphicFramePr>
        <p:xfrm>
          <a:off x="5070612" y="6492026"/>
          <a:ext cx="2121863" cy="262890"/>
        </p:xfrm>
        <a:graphic>
          <a:graphicData uri="http://schemas.openxmlformats.org/drawingml/2006/table">
            <a:tbl>
              <a:tblPr/>
              <a:tblGrid>
                <a:gridCol w="254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26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26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02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02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02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27975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975">
                <a:tc vMerge="1"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6" name="Grup 3">
            <a:extLst>
              <a:ext uri="{FF2B5EF4-FFF2-40B4-BE49-F238E27FC236}">
                <a16:creationId xmlns:a16="http://schemas.microsoft.com/office/drawing/2014/main" id="{00B2E5F3-CD37-EE43-BE41-387AB8F12A1A}"/>
              </a:ext>
            </a:extLst>
          </p:cNvPr>
          <p:cNvGrpSpPr/>
          <p:nvPr/>
        </p:nvGrpSpPr>
        <p:grpSpPr>
          <a:xfrm>
            <a:off x="5885601" y="2097031"/>
            <a:ext cx="6071039" cy="3920471"/>
            <a:chOff x="4794672" y="3290917"/>
            <a:chExt cx="4101071" cy="2566901"/>
          </a:xfrm>
        </p:grpSpPr>
        <p:graphicFrame>
          <p:nvGraphicFramePr>
            <p:cNvPr id="27" name="Grafik 15">
              <a:extLst>
                <a:ext uri="{FF2B5EF4-FFF2-40B4-BE49-F238E27FC236}">
                  <a16:creationId xmlns:a16="http://schemas.microsoft.com/office/drawing/2014/main" id="{CDA8E7CA-1974-924E-A8EF-8DB0742748C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624668406"/>
                </p:ext>
              </p:extLst>
            </p:nvPr>
          </p:nvGraphicFramePr>
          <p:xfrm>
            <a:off x="4794672" y="3290917"/>
            <a:ext cx="4101071" cy="25669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D2C10B1-95AD-D543-A0B7-5EB20EFE693D}"/>
                </a:ext>
              </a:extLst>
            </p:cNvPr>
            <p:cNvSpPr/>
            <p:nvPr/>
          </p:nvSpPr>
          <p:spPr bwMode="auto">
            <a:xfrm>
              <a:off x="8533010" y="4123270"/>
              <a:ext cx="324000" cy="288000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29" name="Dikdörtgen 18">
            <a:extLst>
              <a:ext uri="{FF2B5EF4-FFF2-40B4-BE49-F238E27FC236}">
                <a16:creationId xmlns:a16="http://schemas.microsoft.com/office/drawing/2014/main" id="{4C710D79-F370-0F46-A1A8-5CA5091820C2}"/>
              </a:ext>
            </a:extLst>
          </p:cNvPr>
          <p:cNvSpPr/>
          <p:nvPr/>
        </p:nvSpPr>
        <p:spPr>
          <a:xfrm>
            <a:off x="5271426" y="2127623"/>
            <a:ext cx="216024" cy="143001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tr-TR" sz="1200" dirty="0">
                <a:solidFill>
                  <a:srgbClr val="3C8C93"/>
                </a:solidFill>
              </a:rPr>
              <a:t>Başarılı</a:t>
            </a:r>
          </a:p>
        </p:txBody>
      </p:sp>
      <p:sp>
        <p:nvSpPr>
          <p:cNvPr id="30" name="Dikdörtgen 19">
            <a:extLst>
              <a:ext uri="{FF2B5EF4-FFF2-40B4-BE49-F238E27FC236}">
                <a16:creationId xmlns:a16="http://schemas.microsoft.com/office/drawing/2014/main" id="{85EC049D-429F-3C42-B91C-F1AC97A41AB0}"/>
              </a:ext>
            </a:extLst>
          </p:cNvPr>
          <p:cNvSpPr/>
          <p:nvPr/>
        </p:nvSpPr>
        <p:spPr>
          <a:xfrm>
            <a:off x="5271426" y="4421422"/>
            <a:ext cx="216024" cy="143001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tr-TR" sz="1200" dirty="0">
                <a:solidFill>
                  <a:srgbClr val="FF0000"/>
                </a:solidFill>
              </a:rPr>
              <a:t>Başarısız</a:t>
            </a:r>
          </a:p>
        </p:txBody>
      </p:sp>
      <p:pic>
        <p:nvPicPr>
          <p:cNvPr id="31" name="Picture 30" descr="beyaz logo küçük">
            <a:extLst>
              <a:ext uri="{FF2B5EF4-FFF2-40B4-BE49-F238E27FC236}">
                <a16:creationId xmlns:a16="http://schemas.microsoft.com/office/drawing/2014/main" id="{330EAEA5-6FED-6441-82E4-48342B1394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979371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>
            <a:extLst>
              <a:ext uri="{FF2B5EF4-FFF2-40B4-BE49-F238E27FC236}">
                <a16:creationId xmlns:a16="http://schemas.microsoft.com/office/drawing/2014/main" id="{AB8684C2-E50F-5544-A519-325E0E535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6381" y="6425280"/>
            <a:ext cx="79208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r-TR" sz="800" dirty="0">
                <a:solidFill>
                  <a:srgbClr val="000000"/>
                </a:solidFill>
                <a:latin typeface="Verdana"/>
              </a:rPr>
              <a:t>Baz: 1000</a:t>
            </a:r>
          </a:p>
        </p:txBody>
      </p:sp>
      <p:graphicFrame>
        <p:nvGraphicFramePr>
          <p:cNvPr id="3" name="Object 6">
            <a:extLst>
              <a:ext uri="{FF2B5EF4-FFF2-40B4-BE49-F238E27FC236}">
                <a16:creationId xmlns:a16="http://schemas.microsoft.com/office/drawing/2014/main" id="{CB0571D2-8655-104F-AE31-64719E4A45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7168937"/>
              </p:ext>
            </p:extLst>
          </p:nvPr>
        </p:nvGraphicFramePr>
        <p:xfrm>
          <a:off x="7888224" y="2340297"/>
          <a:ext cx="2929256" cy="4128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Box 20">
            <a:extLst>
              <a:ext uri="{FF2B5EF4-FFF2-40B4-BE49-F238E27FC236}">
                <a16:creationId xmlns:a16="http://schemas.microsoft.com/office/drawing/2014/main" id="{716DCEF4-3304-AB47-9326-5EBDBBB2F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192" y="2205811"/>
            <a:ext cx="14401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tr-TR" sz="1100" b="1" dirty="0">
                <a:solidFill>
                  <a:srgbClr val="000000"/>
                </a:solidFill>
                <a:latin typeface="Verdana"/>
              </a:rPr>
              <a:t>3.054,2</a:t>
            </a:r>
          </a:p>
        </p:txBody>
      </p:sp>
      <p:sp>
        <p:nvSpPr>
          <p:cNvPr id="5" name="Text Box 20">
            <a:extLst>
              <a:ext uri="{FF2B5EF4-FFF2-40B4-BE49-F238E27FC236}">
                <a16:creationId xmlns:a16="http://schemas.microsoft.com/office/drawing/2014/main" id="{BCF03FBC-63E2-EA48-8DBC-AF86F6E7B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3515" y="2071483"/>
            <a:ext cx="8572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tr-TR" sz="800" b="1" dirty="0">
                <a:solidFill>
                  <a:srgbClr val="000000"/>
                </a:solidFill>
                <a:latin typeface="Verdana"/>
              </a:rPr>
              <a:t>Ortalama Hane Geliri  (TL)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7007691A-0787-9448-8CCA-48ED81F1D5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020504"/>
              </p:ext>
            </p:extLst>
          </p:nvPr>
        </p:nvGraphicFramePr>
        <p:xfrm>
          <a:off x="1940162" y="2437432"/>
          <a:ext cx="4176464" cy="4151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11">
            <a:extLst>
              <a:ext uri="{FF2B5EF4-FFF2-40B4-BE49-F238E27FC236}">
                <a16:creationId xmlns:a16="http://schemas.microsoft.com/office/drawing/2014/main" id="{F54B97E2-CEBB-0942-A394-F3E50A3ED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1019" y="1295887"/>
            <a:ext cx="44660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2400" b="1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r>
              <a:rPr lang="tr-TR" dirty="0"/>
              <a:t>Görüşülen Kişilerin         Sosyo Ekonomik Statüsü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B47E91D4-B2C7-064C-AC8F-8F5D16FEB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828" y="1295888"/>
            <a:ext cx="54598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400" b="1" dirty="0">
                <a:solidFill>
                  <a:srgbClr val="000000"/>
                </a:solidFill>
                <a:latin typeface="Verdana" pitchFamily="34" charset="0"/>
              </a:rPr>
              <a:t>Görüşülen Kişilerin                  Ortalama Hane Geliri</a:t>
            </a:r>
          </a:p>
        </p:txBody>
      </p:sp>
      <p:graphicFrame>
        <p:nvGraphicFramePr>
          <p:cNvPr id="9" name="Tablo 1">
            <a:extLst>
              <a:ext uri="{FF2B5EF4-FFF2-40B4-BE49-F238E27FC236}">
                <a16:creationId xmlns:a16="http://schemas.microsoft.com/office/drawing/2014/main" id="{EF88A4D3-AC83-4846-AB57-BC5B548ACE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927353"/>
              </p:ext>
            </p:extLst>
          </p:nvPr>
        </p:nvGraphicFramePr>
        <p:xfrm>
          <a:off x="10797197" y="2183625"/>
          <a:ext cx="609600" cy="41891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82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38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 dirty="0">
                          <a:effectLst/>
                          <a:latin typeface="+mj-lt"/>
                        </a:rPr>
                        <a:t>2,8</a:t>
                      </a:r>
                      <a:endParaRPr lang="tr-TR" sz="11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38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 dirty="0">
                          <a:effectLst/>
                          <a:latin typeface="+mj-lt"/>
                        </a:rPr>
                        <a:t>15,9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638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 dirty="0">
                          <a:effectLst/>
                          <a:latin typeface="+mj-lt"/>
                        </a:rPr>
                        <a:t>21,4</a:t>
                      </a:r>
                      <a:endParaRPr lang="tr-TR" sz="11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638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  <a:latin typeface="+mj-lt"/>
                        </a:rPr>
                        <a:t>31,0</a:t>
                      </a:r>
                      <a:endParaRPr lang="tr-TR" sz="1100" b="1" i="0" u="none" strike="noStrike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638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 dirty="0">
                          <a:effectLst/>
                          <a:latin typeface="+mj-lt"/>
                        </a:rPr>
                        <a:t>23,6</a:t>
                      </a:r>
                      <a:endParaRPr lang="tr-TR" sz="11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638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effectLst/>
                          <a:latin typeface="+mj-lt"/>
                        </a:rPr>
                        <a:t>5,3</a:t>
                      </a:r>
                      <a:endParaRPr lang="tr-TR" sz="11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0" name="Picture 9" descr="beyaz logo küçük">
            <a:extLst>
              <a:ext uri="{FF2B5EF4-FFF2-40B4-BE49-F238E27FC236}">
                <a16:creationId xmlns:a16="http://schemas.microsoft.com/office/drawing/2014/main" id="{685CE936-90D3-CF44-8804-6B9C438DDE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25 Metin kutusu">
            <a:extLst>
              <a:ext uri="{FF2B5EF4-FFF2-40B4-BE49-F238E27FC236}">
                <a16:creationId xmlns:a16="http://schemas.microsoft.com/office/drawing/2014/main" id="{8D999450-BDB6-2349-A741-B3EAAD4AD9C2}"/>
              </a:ext>
            </a:extLst>
          </p:cNvPr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Demografi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(3) </a:t>
            </a:r>
          </a:p>
        </p:txBody>
      </p:sp>
    </p:spTree>
    <p:extLst>
      <p:ext uri="{BB962C8B-B14F-4D97-AF65-F5344CB8AC3E}">
        <p14:creationId xmlns:p14="http://schemas.microsoft.com/office/powerpoint/2010/main" val="89618461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4F3B65A9-E2FC-E740-960D-B04B82295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3200" y="1189291"/>
            <a:ext cx="919259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2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Siyasi Partilere Göre </a:t>
            </a:r>
          </a:p>
          <a:p>
            <a:pPr algn="ctr">
              <a:defRPr/>
            </a:pPr>
            <a:r>
              <a:rPr lang="tr-TR" sz="22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Hükümetin Kürt Sorununa Yönelik Politikalarının Değerlendirilmesi</a:t>
            </a:r>
            <a:r>
              <a:rPr lang="tr-TR" sz="2200" b="1" dirty="0">
                <a:solidFill>
                  <a:srgbClr val="FFFFFF">
                    <a:lumMod val="50000"/>
                  </a:srgbClr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16AD01C-10B4-8945-B323-24451DF212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308221"/>
              </p:ext>
            </p:extLst>
          </p:nvPr>
        </p:nvGraphicFramePr>
        <p:xfrm>
          <a:off x="2548930" y="2104281"/>
          <a:ext cx="5256584" cy="4309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11">
            <a:extLst>
              <a:ext uri="{FF2B5EF4-FFF2-40B4-BE49-F238E27FC236}">
                <a16:creationId xmlns:a16="http://schemas.microsoft.com/office/drawing/2014/main" id="{830A42C8-D60F-0F49-A0E0-83A6C51D2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5926" y="2134425"/>
            <a:ext cx="4822864" cy="1584176"/>
          </a:xfrm>
          <a:prstGeom prst="rect">
            <a:avLst/>
          </a:prstGeom>
          <a:noFill/>
          <a:ln w="12700">
            <a:solidFill>
              <a:srgbClr val="00808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AC9FA01E-CFDC-404F-AAE3-E45EF5A1E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9170" y="4489423"/>
            <a:ext cx="4819620" cy="1594809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graphicFrame>
        <p:nvGraphicFramePr>
          <p:cNvPr id="6" name="Tablo 13">
            <a:extLst>
              <a:ext uri="{FF2B5EF4-FFF2-40B4-BE49-F238E27FC236}">
                <a16:creationId xmlns:a16="http://schemas.microsoft.com/office/drawing/2014/main" id="{8C0F8CA0-89CC-B744-BED9-D72B7A00A7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266122"/>
              </p:ext>
            </p:extLst>
          </p:nvPr>
        </p:nvGraphicFramePr>
        <p:xfrm>
          <a:off x="2267187" y="2164530"/>
          <a:ext cx="2258323" cy="38911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58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4352"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0" u="none" strike="noStrike" dirty="0">
                          <a:effectLst/>
                        </a:rPr>
                        <a:t>Kesinlikle Başarılı</a:t>
                      </a:r>
                      <a:endParaRPr lang="tr-T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8483"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0" u="none" strike="noStrike">
                          <a:effectLst/>
                        </a:rPr>
                        <a:t>Başarılı</a:t>
                      </a:r>
                      <a:endParaRPr lang="tr-T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6219"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0" u="none" strike="noStrike" dirty="0">
                          <a:effectLst/>
                        </a:rPr>
                        <a:t>Ne Başarılı Ne Başarısız</a:t>
                      </a:r>
                      <a:endParaRPr lang="tr-T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9965"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0" u="none" strike="noStrike" dirty="0">
                          <a:effectLst/>
                        </a:rPr>
                        <a:t>Başarısız</a:t>
                      </a:r>
                      <a:endParaRPr lang="tr-T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0" u="none" strike="noStrike" dirty="0">
                          <a:effectLst/>
                        </a:rPr>
                        <a:t>Kesinlikle Başarısız</a:t>
                      </a:r>
                      <a:endParaRPr lang="tr-T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7" name="Grup 14">
            <a:extLst>
              <a:ext uri="{FF2B5EF4-FFF2-40B4-BE49-F238E27FC236}">
                <a16:creationId xmlns:a16="http://schemas.microsoft.com/office/drawing/2014/main" id="{8A99B91B-9D8B-8244-905C-A86638178BAC}"/>
              </a:ext>
            </a:extLst>
          </p:cNvPr>
          <p:cNvGrpSpPr/>
          <p:nvPr/>
        </p:nvGrpSpPr>
        <p:grpSpPr>
          <a:xfrm>
            <a:off x="2254063" y="2903982"/>
            <a:ext cx="2460879" cy="2395119"/>
            <a:chOff x="1669773" y="2932557"/>
            <a:chExt cx="2460879" cy="2395119"/>
          </a:xfrm>
        </p:grpSpPr>
        <p:cxnSp>
          <p:nvCxnSpPr>
            <p:cNvPr id="8" name="Düz Bağlayıcı 15">
              <a:extLst>
                <a:ext uri="{FF2B5EF4-FFF2-40B4-BE49-F238E27FC236}">
                  <a16:creationId xmlns:a16="http://schemas.microsoft.com/office/drawing/2014/main" id="{7F500425-C335-274F-9AD8-4045FDA73663}"/>
                </a:ext>
              </a:extLst>
            </p:cNvPr>
            <p:cNvCxnSpPr/>
            <p:nvPr/>
          </p:nvCxnSpPr>
          <p:spPr bwMode="auto">
            <a:xfrm>
              <a:off x="1669773" y="2932557"/>
              <a:ext cx="2448000" cy="0"/>
            </a:xfrm>
            <a:prstGeom prst="line">
              <a:avLst/>
            </a:prstGeom>
            <a:solidFill>
              <a:srgbClr val="CC3300">
                <a:alpha val="50000"/>
              </a:srgb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Düz Bağlayıcı 16">
              <a:extLst>
                <a:ext uri="{FF2B5EF4-FFF2-40B4-BE49-F238E27FC236}">
                  <a16:creationId xmlns:a16="http://schemas.microsoft.com/office/drawing/2014/main" id="{3FA654FB-FC5C-4B4B-952B-0960C17E35C4}"/>
                </a:ext>
              </a:extLst>
            </p:cNvPr>
            <p:cNvCxnSpPr/>
            <p:nvPr/>
          </p:nvCxnSpPr>
          <p:spPr bwMode="auto">
            <a:xfrm>
              <a:off x="1682652" y="3729039"/>
              <a:ext cx="2448000" cy="0"/>
            </a:xfrm>
            <a:prstGeom prst="line">
              <a:avLst/>
            </a:prstGeom>
            <a:solidFill>
              <a:srgbClr val="CC3300">
                <a:alpha val="50000"/>
              </a:srgb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Düz Bağlayıcı 17">
              <a:extLst>
                <a:ext uri="{FF2B5EF4-FFF2-40B4-BE49-F238E27FC236}">
                  <a16:creationId xmlns:a16="http://schemas.microsoft.com/office/drawing/2014/main" id="{404099DA-5907-0543-A00B-E74B52CF9362}"/>
                </a:ext>
              </a:extLst>
            </p:cNvPr>
            <p:cNvCxnSpPr/>
            <p:nvPr/>
          </p:nvCxnSpPr>
          <p:spPr bwMode="auto">
            <a:xfrm>
              <a:off x="1682652" y="4534006"/>
              <a:ext cx="2448000" cy="0"/>
            </a:xfrm>
            <a:prstGeom prst="line">
              <a:avLst/>
            </a:prstGeom>
            <a:solidFill>
              <a:srgbClr val="CC3300">
                <a:alpha val="50000"/>
              </a:srgb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Düz Bağlayıcı 18">
              <a:extLst>
                <a:ext uri="{FF2B5EF4-FFF2-40B4-BE49-F238E27FC236}">
                  <a16:creationId xmlns:a16="http://schemas.microsoft.com/office/drawing/2014/main" id="{88F6C7CC-918A-9F46-8A27-EEEB37800CDE}"/>
                </a:ext>
              </a:extLst>
            </p:cNvPr>
            <p:cNvCxnSpPr/>
            <p:nvPr/>
          </p:nvCxnSpPr>
          <p:spPr bwMode="auto">
            <a:xfrm>
              <a:off x="1682652" y="5327676"/>
              <a:ext cx="2448000" cy="0"/>
            </a:xfrm>
            <a:prstGeom prst="line">
              <a:avLst/>
            </a:prstGeom>
            <a:solidFill>
              <a:srgbClr val="CC3300">
                <a:alpha val="50000"/>
              </a:srgb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" name="Text Box 14">
            <a:extLst>
              <a:ext uri="{FF2B5EF4-FFF2-40B4-BE49-F238E27FC236}">
                <a16:creationId xmlns:a16="http://schemas.microsoft.com/office/drawing/2014/main" id="{4E0A26B3-354F-B046-8452-7901482C4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1052" y="4505431"/>
            <a:ext cx="78849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tr-TR" sz="1200" b="1" dirty="0">
                <a:latin typeface="Verdana" pitchFamily="34" charset="0"/>
              </a:rPr>
              <a:t>2017</a:t>
            </a:r>
          </a:p>
          <a:p>
            <a:pPr algn="r">
              <a:spcBef>
                <a:spcPct val="50000"/>
              </a:spcBef>
            </a:pPr>
            <a:r>
              <a:rPr lang="tr-TR" sz="1200" b="1" dirty="0">
                <a:solidFill>
                  <a:srgbClr val="FF0000"/>
                </a:solidFill>
                <a:latin typeface="Verdana" pitchFamily="34" charset="0"/>
              </a:rPr>
              <a:t>%7,3</a:t>
            </a:r>
          </a:p>
          <a:p>
            <a:pPr algn="r">
              <a:spcBef>
                <a:spcPct val="50000"/>
              </a:spcBef>
            </a:pPr>
            <a:r>
              <a:rPr lang="tr-TR" sz="1200" b="1" dirty="0">
                <a:solidFill>
                  <a:srgbClr val="FF9900"/>
                </a:solidFill>
                <a:latin typeface="Verdana" pitchFamily="34" charset="0"/>
              </a:rPr>
              <a:t>%47,1</a:t>
            </a:r>
          </a:p>
          <a:p>
            <a:pPr algn="r">
              <a:spcBef>
                <a:spcPct val="50000"/>
              </a:spcBef>
            </a:pPr>
            <a:r>
              <a:rPr lang="tr-TR" sz="1200" b="1" dirty="0">
                <a:solidFill>
                  <a:srgbClr val="008080"/>
                </a:solidFill>
                <a:latin typeface="Verdana" pitchFamily="34" charset="0"/>
              </a:rPr>
              <a:t>%32,5</a:t>
            </a:r>
          </a:p>
          <a:p>
            <a:pPr algn="r">
              <a:spcBef>
                <a:spcPct val="50000"/>
              </a:spcBef>
            </a:pPr>
            <a:r>
              <a:rPr lang="tr-TR" sz="1200" b="1" dirty="0">
                <a:solidFill>
                  <a:srgbClr val="FFFFFF">
                    <a:lumMod val="50000"/>
                  </a:srgbClr>
                </a:solidFill>
                <a:latin typeface="Verdana" pitchFamily="34" charset="0"/>
              </a:rPr>
              <a:t>%77,7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965E9E02-7A37-AF4E-88A6-E5E85E29D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1053" y="2145366"/>
            <a:ext cx="78849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tr-TR" sz="1200" b="1" dirty="0">
                <a:latin typeface="Verdana" pitchFamily="34" charset="0"/>
              </a:rPr>
              <a:t>2017</a:t>
            </a:r>
          </a:p>
          <a:p>
            <a:pPr algn="r">
              <a:spcBef>
                <a:spcPct val="50000"/>
              </a:spcBef>
            </a:pPr>
            <a:r>
              <a:rPr lang="tr-TR" sz="1200" b="1" dirty="0">
                <a:solidFill>
                  <a:srgbClr val="FF0000"/>
                </a:solidFill>
                <a:latin typeface="Verdana" pitchFamily="34" charset="0"/>
              </a:rPr>
              <a:t>%67,8</a:t>
            </a:r>
          </a:p>
          <a:p>
            <a:pPr algn="r">
              <a:spcBef>
                <a:spcPct val="50000"/>
              </a:spcBef>
            </a:pPr>
            <a:r>
              <a:rPr lang="tr-TR" sz="1200" b="1" dirty="0">
                <a:solidFill>
                  <a:srgbClr val="FF9900"/>
                </a:solidFill>
                <a:latin typeface="Verdana" pitchFamily="34" charset="0"/>
              </a:rPr>
              <a:t>%23,5</a:t>
            </a:r>
          </a:p>
          <a:p>
            <a:pPr algn="r">
              <a:spcBef>
                <a:spcPct val="50000"/>
              </a:spcBef>
            </a:pPr>
            <a:r>
              <a:rPr lang="tr-TR" sz="1200" b="1" dirty="0">
                <a:solidFill>
                  <a:srgbClr val="008080"/>
                </a:solidFill>
                <a:latin typeface="Verdana" pitchFamily="34" charset="0"/>
              </a:rPr>
              <a:t>%29,2</a:t>
            </a:r>
          </a:p>
          <a:p>
            <a:pPr algn="r">
              <a:spcBef>
                <a:spcPct val="50000"/>
              </a:spcBef>
            </a:pPr>
            <a:r>
              <a:rPr lang="tr-TR" sz="1200" b="1" dirty="0">
                <a:solidFill>
                  <a:srgbClr val="808080"/>
                </a:solidFill>
                <a:latin typeface="Verdana" pitchFamily="34" charset="0"/>
              </a:rPr>
              <a:t>%8,3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4CB2B739-1A07-2F4B-97B9-2D003C6E5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6799" y="2134425"/>
            <a:ext cx="78849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tr-TR" sz="1200" b="1" dirty="0">
                <a:latin typeface="Verdana" pitchFamily="34" charset="0"/>
              </a:rPr>
              <a:t>2018</a:t>
            </a:r>
          </a:p>
          <a:p>
            <a:pPr algn="r">
              <a:spcBef>
                <a:spcPct val="50000"/>
              </a:spcBef>
            </a:pPr>
            <a:r>
              <a:rPr lang="tr-TR" sz="1200" b="1" dirty="0">
                <a:solidFill>
                  <a:srgbClr val="FF0000"/>
                </a:solidFill>
                <a:latin typeface="Verdana" pitchFamily="34" charset="0"/>
              </a:rPr>
              <a:t>%63,3</a:t>
            </a:r>
          </a:p>
          <a:p>
            <a:pPr algn="r">
              <a:spcBef>
                <a:spcPct val="50000"/>
              </a:spcBef>
            </a:pPr>
            <a:r>
              <a:rPr lang="tr-TR" sz="1200" b="1" dirty="0">
                <a:solidFill>
                  <a:srgbClr val="FF9900"/>
                </a:solidFill>
                <a:latin typeface="Verdana" pitchFamily="34" charset="0"/>
              </a:rPr>
              <a:t>%14,3</a:t>
            </a:r>
          </a:p>
          <a:p>
            <a:pPr algn="r">
              <a:spcBef>
                <a:spcPct val="50000"/>
              </a:spcBef>
            </a:pPr>
            <a:r>
              <a:rPr lang="tr-TR" sz="1200" b="1" dirty="0">
                <a:solidFill>
                  <a:srgbClr val="008080"/>
                </a:solidFill>
                <a:latin typeface="Verdana" pitchFamily="34" charset="0"/>
              </a:rPr>
              <a:t>%29,5</a:t>
            </a:r>
          </a:p>
          <a:p>
            <a:pPr algn="r">
              <a:spcBef>
                <a:spcPct val="50000"/>
              </a:spcBef>
            </a:pPr>
            <a:r>
              <a:rPr lang="tr-TR" sz="1200" b="1" dirty="0">
                <a:solidFill>
                  <a:srgbClr val="808080"/>
                </a:solidFill>
                <a:latin typeface="Verdana" pitchFamily="34" charset="0"/>
              </a:rPr>
              <a:t>%12,0</a:t>
            </a: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DED6EDC5-5027-5A4C-BC4F-6A0928412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6799" y="4528408"/>
            <a:ext cx="78849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tr-TR" sz="1200" b="1" dirty="0">
                <a:latin typeface="Verdana" pitchFamily="34" charset="0"/>
              </a:rPr>
              <a:t>2018</a:t>
            </a:r>
          </a:p>
          <a:p>
            <a:pPr algn="r">
              <a:spcBef>
                <a:spcPct val="50000"/>
              </a:spcBef>
            </a:pPr>
            <a:r>
              <a:rPr lang="tr-TR" sz="1200" b="1" dirty="0">
                <a:solidFill>
                  <a:srgbClr val="FF0000"/>
                </a:solidFill>
                <a:latin typeface="Verdana" pitchFamily="34" charset="0"/>
              </a:rPr>
              <a:t>%7,8</a:t>
            </a:r>
          </a:p>
          <a:p>
            <a:pPr algn="r">
              <a:spcBef>
                <a:spcPct val="50000"/>
              </a:spcBef>
            </a:pPr>
            <a:r>
              <a:rPr lang="tr-TR" sz="1200" b="1" dirty="0">
                <a:solidFill>
                  <a:srgbClr val="FF9900"/>
                </a:solidFill>
                <a:latin typeface="Verdana" pitchFamily="34" charset="0"/>
              </a:rPr>
              <a:t>%50,2</a:t>
            </a:r>
          </a:p>
          <a:p>
            <a:pPr algn="r">
              <a:spcBef>
                <a:spcPct val="50000"/>
              </a:spcBef>
            </a:pPr>
            <a:r>
              <a:rPr lang="tr-TR" sz="1200" b="1" dirty="0">
                <a:solidFill>
                  <a:srgbClr val="008080"/>
                </a:solidFill>
                <a:latin typeface="Verdana" pitchFamily="34" charset="0"/>
              </a:rPr>
              <a:t>%27,3</a:t>
            </a:r>
          </a:p>
          <a:p>
            <a:pPr algn="r">
              <a:spcBef>
                <a:spcPct val="50000"/>
              </a:spcBef>
            </a:pPr>
            <a:r>
              <a:rPr lang="tr-TR" sz="1200" b="1" dirty="0">
                <a:solidFill>
                  <a:srgbClr val="FFFFFF">
                    <a:lumMod val="50000"/>
                  </a:srgbClr>
                </a:solidFill>
                <a:latin typeface="Verdana" pitchFamily="34" charset="0"/>
              </a:rPr>
              <a:t>%63,0</a:t>
            </a:r>
          </a:p>
        </p:txBody>
      </p:sp>
      <p:graphicFrame>
        <p:nvGraphicFramePr>
          <p:cNvPr id="16" name="27 Tablo">
            <a:extLst>
              <a:ext uri="{FF2B5EF4-FFF2-40B4-BE49-F238E27FC236}">
                <a16:creationId xmlns:a16="http://schemas.microsoft.com/office/drawing/2014/main" id="{DEBEA86D-86AF-D749-9D50-6FC7C48ED8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323966"/>
              </p:ext>
            </p:extLst>
          </p:nvPr>
        </p:nvGraphicFramePr>
        <p:xfrm>
          <a:off x="95250" y="6239787"/>
          <a:ext cx="1944217" cy="348615"/>
        </p:xfrm>
        <a:graphic>
          <a:graphicData uri="http://schemas.openxmlformats.org/drawingml/2006/table">
            <a:tbl>
              <a:tblPr/>
              <a:tblGrid>
                <a:gridCol w="245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3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5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97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97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5787">
                <a:tc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</a:t>
                      </a:r>
                      <a:r>
                        <a:rPr lang="tr-TR" sz="7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Parti</a:t>
                      </a:r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MHP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787"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426</a:t>
                      </a:r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276</a:t>
                      </a:r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787"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Dikdörtgen 30">
            <a:extLst>
              <a:ext uri="{FF2B5EF4-FFF2-40B4-BE49-F238E27FC236}">
                <a16:creationId xmlns:a16="http://schemas.microsoft.com/office/drawing/2014/main" id="{25A4C687-560F-9846-8B52-0A61466DCB66}"/>
              </a:ext>
            </a:extLst>
          </p:cNvPr>
          <p:cNvSpPr/>
          <p:nvPr/>
        </p:nvSpPr>
        <p:spPr>
          <a:xfrm>
            <a:off x="9677722" y="2260906"/>
            <a:ext cx="216024" cy="143001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tr-TR" sz="1200" dirty="0">
                <a:solidFill>
                  <a:srgbClr val="3C8C93"/>
                </a:solidFill>
              </a:rPr>
              <a:t>Başarılı</a:t>
            </a:r>
          </a:p>
        </p:txBody>
      </p:sp>
      <p:sp>
        <p:nvSpPr>
          <p:cNvPr id="18" name="Dikdörtgen 32">
            <a:extLst>
              <a:ext uri="{FF2B5EF4-FFF2-40B4-BE49-F238E27FC236}">
                <a16:creationId xmlns:a16="http://schemas.microsoft.com/office/drawing/2014/main" id="{A39ABFF0-0BE0-E942-8A81-3113409B6EC9}"/>
              </a:ext>
            </a:extLst>
          </p:cNvPr>
          <p:cNvSpPr/>
          <p:nvPr/>
        </p:nvSpPr>
        <p:spPr>
          <a:xfrm>
            <a:off x="9677722" y="4625624"/>
            <a:ext cx="216024" cy="143001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tr-TR" sz="1200" dirty="0">
                <a:solidFill>
                  <a:srgbClr val="FF0000"/>
                </a:solidFill>
              </a:rPr>
              <a:t>Başarısız</a:t>
            </a:r>
          </a:p>
        </p:txBody>
      </p:sp>
      <p:sp>
        <p:nvSpPr>
          <p:cNvPr id="19" name="25 Metin kutusu">
            <a:extLst>
              <a:ext uri="{FF2B5EF4-FFF2-40B4-BE49-F238E27FC236}">
                <a16:creationId xmlns:a16="http://schemas.microsoft.com/office/drawing/2014/main" id="{D343B4FC-49B2-6C42-88FA-1C309C765226}"/>
              </a:ext>
            </a:extLst>
          </p:cNvPr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Kürt Sorunu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(2) </a:t>
            </a:r>
          </a:p>
        </p:txBody>
      </p:sp>
      <p:pic>
        <p:nvPicPr>
          <p:cNvPr id="20" name="Picture 19" descr="beyaz logo küçük">
            <a:extLst>
              <a:ext uri="{FF2B5EF4-FFF2-40B4-BE49-F238E27FC236}">
                <a16:creationId xmlns:a16="http://schemas.microsoft.com/office/drawing/2014/main" id="{25C1DF1F-5275-3E49-9776-AA505BC972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945647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20 Metin kutusu"/>
          <p:cNvSpPr txBox="1"/>
          <p:nvPr/>
        </p:nvSpPr>
        <p:spPr>
          <a:xfrm>
            <a:off x="1320800" y="1295887"/>
            <a:ext cx="477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Kürtlerle Türkleri Bağlayan Ana Unsur</a:t>
            </a:r>
          </a:p>
          <a:p>
            <a:pPr algn="ctr"/>
            <a:r>
              <a:rPr lang="tr-TR" sz="1400" i="1" dirty="0">
                <a:solidFill>
                  <a:srgbClr val="FFFFFF">
                    <a:lumMod val="50000"/>
                  </a:srgbClr>
                </a:solidFill>
                <a:latin typeface="Arial" charset="0"/>
                <a:ea typeface="Arial" charset="0"/>
                <a:cs typeface="Arial" charset="0"/>
              </a:rPr>
              <a:t>Kürtlerle Türkleri bağlayan ana unsurun ne olduğunu lütfen karta bakarak belirtebilir misiniz?</a:t>
            </a:r>
          </a:p>
        </p:txBody>
      </p:sp>
      <p:sp>
        <p:nvSpPr>
          <p:cNvPr id="23" name="20 Metin kutusu"/>
          <p:cNvSpPr txBox="1"/>
          <p:nvPr/>
        </p:nvSpPr>
        <p:spPr>
          <a:xfrm>
            <a:off x="7499022" y="1216147"/>
            <a:ext cx="42308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Çözüm Sürecinin Yeniden Başlamasını İsteme Durumu</a:t>
            </a:r>
          </a:p>
          <a:p>
            <a:pPr lvl="0" algn="ctr"/>
            <a:r>
              <a:rPr lang="tr-TR" sz="1400" i="1" dirty="0">
                <a:solidFill>
                  <a:srgbClr val="FFFFFF">
                    <a:lumMod val="50000"/>
                  </a:srgbClr>
                </a:solidFill>
                <a:latin typeface="Arial" charset="0"/>
                <a:cs typeface="Arial" charset="0"/>
              </a:rPr>
              <a:t>Sizce “çözüm süreci” tekrar devreye sokulmalı mı?</a:t>
            </a:r>
          </a:p>
        </p:txBody>
      </p:sp>
      <p:sp>
        <p:nvSpPr>
          <p:cNvPr id="20" name="25 Metin kutusu"/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Kürt Sorunu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(3) </a:t>
            </a:r>
          </a:p>
        </p:txBody>
      </p:sp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7DEE960C-C7E6-4541-9ED3-70CFC29811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4575364"/>
              </p:ext>
            </p:extLst>
          </p:nvPr>
        </p:nvGraphicFramePr>
        <p:xfrm>
          <a:off x="1872196" y="2147306"/>
          <a:ext cx="3914996" cy="463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27 Tablo">
            <a:extLst>
              <a:ext uri="{FF2B5EF4-FFF2-40B4-BE49-F238E27FC236}">
                <a16:creationId xmlns:a16="http://schemas.microsoft.com/office/drawing/2014/main" id="{B7C0A202-F2C7-664C-BE8B-58F9FCB5C0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143684"/>
              </p:ext>
            </p:extLst>
          </p:nvPr>
        </p:nvGraphicFramePr>
        <p:xfrm>
          <a:off x="5787193" y="6448935"/>
          <a:ext cx="1389092" cy="262890"/>
        </p:xfrm>
        <a:graphic>
          <a:graphicData uri="http://schemas.openxmlformats.org/drawingml/2006/table">
            <a:tbl>
              <a:tblPr/>
              <a:tblGrid>
                <a:gridCol w="277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3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03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03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4396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396">
                <a:tc vMerge="1"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Grafik 8">
            <a:extLst>
              <a:ext uri="{FF2B5EF4-FFF2-40B4-BE49-F238E27FC236}">
                <a16:creationId xmlns:a16="http://schemas.microsoft.com/office/drawing/2014/main" id="{CD9AF579-7252-734B-BC3A-881CC39241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5322589"/>
              </p:ext>
            </p:extLst>
          </p:nvPr>
        </p:nvGraphicFramePr>
        <p:xfrm>
          <a:off x="7264400" y="2147307"/>
          <a:ext cx="4230807" cy="4534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6" name="Picture 15" descr="beyaz logo küçük">
            <a:extLst>
              <a:ext uri="{FF2B5EF4-FFF2-40B4-BE49-F238E27FC236}">
                <a16:creationId xmlns:a16="http://schemas.microsoft.com/office/drawing/2014/main" id="{40A316E3-CF52-1741-8248-7C48189298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2896300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963520" y="980738"/>
            <a:ext cx="8598463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Türkiye’de Yaşayan Kürtlerin </a:t>
            </a:r>
          </a:p>
          <a:p>
            <a:pPr algn="ctr">
              <a:defRPr/>
            </a:pPr>
            <a:r>
              <a:rPr lang="tr-TR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İstedikleri Düşünülen Yönetim Şekli</a:t>
            </a:r>
          </a:p>
          <a:p>
            <a:pPr algn="ctr">
              <a:defRPr/>
            </a:pPr>
            <a:r>
              <a:rPr lang="tr-T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Sizce Türkiye’de yaşayan Kürtlerin size gösterilen karttaki yönetim şekillerinden hangisini istemektedirler?</a:t>
            </a:r>
          </a:p>
        </p:txBody>
      </p:sp>
      <p:sp>
        <p:nvSpPr>
          <p:cNvPr id="13" name="25 Metin kutusu"/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Kürt Sorunu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(4) 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4BA81152-F534-4E4D-B994-A64C340D49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808243"/>
              </p:ext>
            </p:extLst>
          </p:nvPr>
        </p:nvGraphicFramePr>
        <p:xfrm>
          <a:off x="3070452" y="1826458"/>
          <a:ext cx="5786477" cy="4479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27 Tablo">
            <a:extLst>
              <a:ext uri="{FF2B5EF4-FFF2-40B4-BE49-F238E27FC236}">
                <a16:creationId xmlns:a16="http://schemas.microsoft.com/office/drawing/2014/main" id="{AAD70099-C2C1-B443-87EF-3E2A5588F9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130122"/>
              </p:ext>
            </p:extLst>
          </p:nvPr>
        </p:nvGraphicFramePr>
        <p:xfrm>
          <a:off x="5067300" y="6452195"/>
          <a:ext cx="1980552" cy="262890"/>
        </p:xfrm>
        <a:graphic>
          <a:graphicData uri="http://schemas.openxmlformats.org/drawingml/2006/table">
            <a:tbl>
              <a:tblPr/>
              <a:tblGrid>
                <a:gridCol w="215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4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4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4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42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42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059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59">
                <a:tc vMerge="1"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" name="Picture 10" descr="beyaz logo küçük">
            <a:extLst>
              <a:ext uri="{FF2B5EF4-FFF2-40B4-BE49-F238E27FC236}">
                <a16:creationId xmlns:a16="http://schemas.microsoft.com/office/drawing/2014/main" id="{D7E3C0F7-7276-8246-9F1A-6F667B4F81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9055136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775520" y="1164501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0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Türkiye’de Yaşayan Kürtlerin İstedikleri Düşünülen Yönetim Şekli </a:t>
            </a:r>
          </a:p>
        </p:txBody>
      </p:sp>
      <p:sp>
        <p:nvSpPr>
          <p:cNvPr id="19" name="25 Metin kutusu"/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Kürt Sorunu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(5) </a:t>
            </a:r>
          </a:p>
        </p:txBody>
      </p:sp>
      <p:graphicFrame>
        <p:nvGraphicFramePr>
          <p:cNvPr id="11" name="Object 2">
            <a:extLst>
              <a:ext uri="{FF2B5EF4-FFF2-40B4-BE49-F238E27FC236}">
                <a16:creationId xmlns:a16="http://schemas.microsoft.com/office/drawing/2014/main" id="{6995CA53-509B-2F48-AB88-593EE65D2A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7535886"/>
              </p:ext>
            </p:extLst>
          </p:nvPr>
        </p:nvGraphicFramePr>
        <p:xfrm>
          <a:off x="6096000" y="1717440"/>
          <a:ext cx="3816424" cy="4894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Object 2">
            <a:extLst>
              <a:ext uri="{FF2B5EF4-FFF2-40B4-BE49-F238E27FC236}">
                <a16:creationId xmlns:a16="http://schemas.microsoft.com/office/drawing/2014/main" id="{9C4709B9-5429-5D4D-A2D6-41C57728DE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176070"/>
              </p:ext>
            </p:extLst>
          </p:nvPr>
        </p:nvGraphicFramePr>
        <p:xfrm>
          <a:off x="1792086" y="1708462"/>
          <a:ext cx="4286280" cy="4884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17 Tablo">
            <a:extLst>
              <a:ext uri="{FF2B5EF4-FFF2-40B4-BE49-F238E27FC236}">
                <a16:creationId xmlns:a16="http://schemas.microsoft.com/office/drawing/2014/main" id="{EE24569F-5248-FD45-91D0-9DC95EB73A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493588"/>
              </p:ext>
            </p:extLst>
          </p:nvPr>
        </p:nvGraphicFramePr>
        <p:xfrm>
          <a:off x="2125176" y="6282164"/>
          <a:ext cx="2746688" cy="436705"/>
        </p:xfrm>
        <a:graphic>
          <a:graphicData uri="http://schemas.openxmlformats.org/drawingml/2006/table">
            <a:tbl>
              <a:tblPr/>
              <a:tblGrid>
                <a:gridCol w="179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8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1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18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70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2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2054"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tr-TR" sz="900" dirty="0"/>
                        <a:t>Türk Kökenliler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575"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2013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178028"/>
                  </a:ext>
                </a:extLst>
              </a:tr>
              <a:tr h="117233"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853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899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834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597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511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Metin kutusu 1">
            <a:extLst>
              <a:ext uri="{FF2B5EF4-FFF2-40B4-BE49-F238E27FC236}">
                <a16:creationId xmlns:a16="http://schemas.microsoft.com/office/drawing/2014/main" id="{AC2BB611-1EAA-E94F-9BFC-947DD0D43804}"/>
              </a:ext>
            </a:extLst>
          </p:cNvPr>
          <p:cNvSpPr txBox="1"/>
          <p:nvPr/>
        </p:nvSpPr>
        <p:spPr>
          <a:xfrm>
            <a:off x="2855640" y="1741138"/>
            <a:ext cx="17251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>
                <a:latin typeface="+mj-lt"/>
              </a:rPr>
              <a:t>Türk Kökenliler</a:t>
            </a:r>
          </a:p>
        </p:txBody>
      </p:sp>
      <p:sp>
        <p:nvSpPr>
          <p:cNvPr id="22" name="Metin kutusu 19">
            <a:extLst>
              <a:ext uri="{FF2B5EF4-FFF2-40B4-BE49-F238E27FC236}">
                <a16:creationId xmlns:a16="http://schemas.microsoft.com/office/drawing/2014/main" id="{3E97DCA4-A119-8143-929C-366E29D6B16B}"/>
              </a:ext>
            </a:extLst>
          </p:cNvPr>
          <p:cNvSpPr txBox="1"/>
          <p:nvPr/>
        </p:nvSpPr>
        <p:spPr>
          <a:xfrm>
            <a:off x="7250640" y="1761441"/>
            <a:ext cx="1702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>
                <a:latin typeface="+mj-lt"/>
              </a:rPr>
              <a:t>Kürt Kökenliler</a:t>
            </a:r>
          </a:p>
        </p:txBody>
      </p:sp>
      <p:graphicFrame>
        <p:nvGraphicFramePr>
          <p:cNvPr id="23" name="17 Tablo">
            <a:extLst>
              <a:ext uri="{FF2B5EF4-FFF2-40B4-BE49-F238E27FC236}">
                <a16:creationId xmlns:a16="http://schemas.microsoft.com/office/drawing/2014/main" id="{86FC523B-2E5D-4548-8592-696C8B9B7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463483"/>
              </p:ext>
            </p:extLst>
          </p:nvPr>
        </p:nvGraphicFramePr>
        <p:xfrm>
          <a:off x="6556271" y="6282164"/>
          <a:ext cx="2814241" cy="436705"/>
        </p:xfrm>
        <a:graphic>
          <a:graphicData uri="http://schemas.openxmlformats.org/drawingml/2006/table">
            <a:tbl>
              <a:tblPr/>
              <a:tblGrid>
                <a:gridCol w="179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4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424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24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24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08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384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82054"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Kürt Kökenliler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575"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2013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178028"/>
                  </a:ext>
                </a:extLst>
              </a:tr>
              <a:tr h="117233"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4" name="Picture 23" descr="beyaz logo küçük">
            <a:extLst>
              <a:ext uri="{FF2B5EF4-FFF2-40B4-BE49-F238E27FC236}">
                <a16:creationId xmlns:a16="http://schemas.microsoft.com/office/drawing/2014/main" id="{35EA4DA4-9D29-B545-A8DD-560EDB3B03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443684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2058809" y="1050643"/>
            <a:ext cx="8201343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PKK’nın Kürt Halkını Temsiliyeti                           </a:t>
            </a:r>
          </a:p>
          <a:p>
            <a:pPr algn="ctr"/>
            <a:r>
              <a:rPr lang="tr-TR" sz="1400" i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Sizce PKK, Türkiye’de yaşayan Kürtleri ne derecede temsil etmektedir?</a:t>
            </a:r>
          </a:p>
        </p:txBody>
      </p:sp>
      <p:sp>
        <p:nvSpPr>
          <p:cNvPr id="17" name="25 Metin kutusu"/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Kürt Sorunu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(6) </a:t>
            </a:r>
          </a:p>
        </p:txBody>
      </p:sp>
      <p:pic>
        <p:nvPicPr>
          <p:cNvPr id="24" name="Picture 23" descr="beyaz logo küçük">
            <a:extLst>
              <a:ext uri="{FF2B5EF4-FFF2-40B4-BE49-F238E27FC236}">
                <a16:creationId xmlns:a16="http://schemas.microsoft.com/office/drawing/2014/main" id="{125A292C-CF73-B648-9EDA-FF1AF347A5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up 1">
            <a:extLst>
              <a:ext uri="{FF2B5EF4-FFF2-40B4-BE49-F238E27FC236}">
                <a16:creationId xmlns:a16="http://schemas.microsoft.com/office/drawing/2014/main" id="{2FFA601A-59AF-7143-B44D-48D801A97D5D}"/>
              </a:ext>
            </a:extLst>
          </p:cNvPr>
          <p:cNvGrpSpPr/>
          <p:nvPr/>
        </p:nvGrpSpPr>
        <p:grpSpPr>
          <a:xfrm>
            <a:off x="808733" y="1899469"/>
            <a:ext cx="4703998" cy="4448215"/>
            <a:chOff x="4499992" y="2223120"/>
            <a:chExt cx="4703998" cy="4061251"/>
          </a:xfrm>
        </p:grpSpPr>
        <p:graphicFrame>
          <p:nvGraphicFramePr>
            <p:cNvPr id="22" name="Object 2">
              <a:extLst>
                <a:ext uri="{FF2B5EF4-FFF2-40B4-BE49-F238E27FC236}">
                  <a16:creationId xmlns:a16="http://schemas.microsoft.com/office/drawing/2014/main" id="{DA926F00-54B0-6F42-B60C-CE15A02B077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13095348"/>
                </p:ext>
              </p:extLst>
            </p:nvPr>
          </p:nvGraphicFramePr>
          <p:xfrm>
            <a:off x="4499992" y="2237315"/>
            <a:ext cx="4248472" cy="40470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5" name="Rectangle 11">
              <a:extLst>
                <a:ext uri="{FF2B5EF4-FFF2-40B4-BE49-F238E27FC236}">
                  <a16:creationId xmlns:a16="http://schemas.microsoft.com/office/drawing/2014/main" id="{766704C3-D4FC-7845-9D76-226BE21348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5808" y="2237315"/>
              <a:ext cx="2658182" cy="1508307"/>
            </a:xfrm>
            <a:prstGeom prst="rect">
              <a:avLst/>
            </a:prstGeom>
            <a:noFill/>
            <a:ln w="12700">
              <a:solidFill>
                <a:srgbClr val="008080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 dirty="0">
                <a:solidFill>
                  <a:srgbClr val="000000"/>
                </a:solidFill>
              </a:endParaRPr>
            </a:p>
          </p:txBody>
        </p:sp>
        <p:sp>
          <p:nvSpPr>
            <p:cNvPr id="26" name="Rectangle 12">
              <a:extLst>
                <a:ext uri="{FF2B5EF4-FFF2-40B4-BE49-F238E27FC236}">
                  <a16:creationId xmlns:a16="http://schemas.microsoft.com/office/drawing/2014/main" id="{1CB3A811-356E-0B4A-AFE3-2AF4A9C839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5808" y="4544875"/>
              <a:ext cx="2658182" cy="1517411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 dirty="0">
                <a:solidFill>
                  <a:srgbClr val="000000"/>
                </a:solidFill>
              </a:endParaRPr>
            </a:p>
          </p:txBody>
        </p:sp>
        <p:sp>
          <p:nvSpPr>
            <p:cNvPr id="27" name="Text Box 13">
              <a:extLst>
                <a:ext uri="{FF2B5EF4-FFF2-40B4-BE49-F238E27FC236}">
                  <a16:creationId xmlns:a16="http://schemas.microsoft.com/office/drawing/2014/main" id="{F108432A-4F2C-B24B-B390-7F7511BA16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38691" y="2223120"/>
              <a:ext cx="839476" cy="1517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tr-TR" sz="1200" b="1" dirty="0">
                  <a:solidFill>
                    <a:srgbClr val="FF0000"/>
                  </a:solidFill>
                  <a:latin typeface="Verdana"/>
                </a:rPr>
                <a:t>%17,7</a:t>
              </a:r>
            </a:p>
            <a:p>
              <a:pPr algn="r">
                <a:spcBef>
                  <a:spcPct val="50000"/>
                </a:spcBef>
              </a:pPr>
              <a:r>
                <a:rPr lang="tr-TR" sz="1200" b="1" dirty="0">
                  <a:solidFill>
                    <a:srgbClr val="FF9900"/>
                  </a:solidFill>
                  <a:latin typeface="Verdana"/>
                </a:rPr>
                <a:t>%18,7</a:t>
              </a:r>
            </a:p>
            <a:p>
              <a:pPr algn="r">
                <a:spcBef>
                  <a:spcPct val="50000"/>
                </a:spcBef>
              </a:pPr>
              <a:r>
                <a:rPr lang="tr-TR" sz="1200" b="1" dirty="0">
                  <a:solidFill>
                    <a:srgbClr val="339966"/>
                  </a:solidFill>
                  <a:latin typeface="Verdana"/>
                </a:rPr>
                <a:t>%19,2</a:t>
              </a:r>
            </a:p>
            <a:p>
              <a:pPr algn="r">
                <a:spcBef>
                  <a:spcPct val="50000"/>
                </a:spcBef>
              </a:pPr>
              <a:r>
                <a:rPr lang="tr-TR" sz="1200" b="1" dirty="0">
                  <a:solidFill>
                    <a:srgbClr val="72BFC5"/>
                  </a:solidFill>
                  <a:latin typeface="Verdana"/>
                </a:rPr>
                <a:t>%19,9</a:t>
              </a:r>
            </a:p>
            <a:p>
              <a:pPr algn="r">
                <a:spcBef>
                  <a:spcPct val="50000"/>
                </a:spcBef>
              </a:pPr>
              <a:r>
                <a:rPr lang="tr-TR" sz="1200" b="1" dirty="0">
                  <a:solidFill>
                    <a:srgbClr val="0070C0"/>
                  </a:solidFill>
                  <a:latin typeface="Verdana"/>
                </a:rPr>
                <a:t>%27,7</a:t>
              </a:r>
            </a:p>
            <a:p>
              <a:pPr algn="r">
                <a:spcBef>
                  <a:spcPct val="50000"/>
                </a:spcBef>
              </a:pPr>
              <a:r>
                <a:rPr lang="tr-TR" sz="1200" b="1" dirty="0">
                  <a:solidFill>
                    <a:srgbClr val="FFFFFF">
                      <a:lumMod val="50000"/>
                    </a:srgbClr>
                  </a:solidFill>
                  <a:latin typeface="Verdana"/>
                </a:rPr>
                <a:t>%22,7</a:t>
              </a:r>
              <a:endParaRPr lang="tr-TR" sz="1200" b="1" dirty="0">
                <a:solidFill>
                  <a:srgbClr val="009999"/>
                </a:solidFill>
                <a:latin typeface="Verdana"/>
              </a:endParaRPr>
            </a:p>
          </p:txBody>
        </p:sp>
        <p:sp>
          <p:nvSpPr>
            <p:cNvPr id="28" name="Text Box 14">
              <a:extLst>
                <a:ext uri="{FF2B5EF4-FFF2-40B4-BE49-F238E27FC236}">
                  <a16:creationId xmlns:a16="http://schemas.microsoft.com/office/drawing/2014/main" id="{4AD46842-F5FB-6444-B5D3-D49DDEC8AF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98186" y="4544875"/>
              <a:ext cx="1105804" cy="1517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tr-TR" sz="1200" b="1" dirty="0">
                  <a:solidFill>
                    <a:srgbClr val="FF0000"/>
                  </a:solidFill>
                  <a:latin typeface="Verdana"/>
                </a:rPr>
                <a:t>%47,1</a:t>
              </a:r>
            </a:p>
            <a:p>
              <a:pPr algn="r">
                <a:spcBef>
                  <a:spcPct val="50000"/>
                </a:spcBef>
              </a:pPr>
              <a:r>
                <a:rPr lang="tr-TR" sz="1200" b="1" dirty="0">
                  <a:solidFill>
                    <a:srgbClr val="FF9900"/>
                  </a:solidFill>
                  <a:latin typeface="Verdana"/>
                </a:rPr>
                <a:t>%46,5 </a:t>
              </a:r>
            </a:p>
            <a:p>
              <a:pPr algn="r">
                <a:spcBef>
                  <a:spcPct val="50000"/>
                </a:spcBef>
              </a:pPr>
              <a:r>
                <a:rPr lang="tr-TR" sz="1200" b="1" dirty="0">
                  <a:solidFill>
                    <a:srgbClr val="008080"/>
                  </a:solidFill>
                  <a:latin typeface="Verdana"/>
                </a:rPr>
                <a:t>%54,4</a:t>
              </a:r>
            </a:p>
            <a:p>
              <a:pPr algn="r">
                <a:spcBef>
                  <a:spcPct val="50000"/>
                </a:spcBef>
              </a:pPr>
              <a:r>
                <a:rPr lang="tr-TR" sz="1200" b="1" dirty="0">
                  <a:solidFill>
                    <a:srgbClr val="72BFC5"/>
                  </a:solidFill>
                  <a:latin typeface="Verdana"/>
                </a:rPr>
                <a:t>%52,0</a:t>
              </a:r>
            </a:p>
            <a:p>
              <a:pPr algn="r">
                <a:spcBef>
                  <a:spcPct val="50000"/>
                </a:spcBef>
              </a:pPr>
              <a:r>
                <a:rPr lang="tr-TR" sz="1200" b="1" dirty="0">
                  <a:solidFill>
                    <a:srgbClr val="0070C0"/>
                  </a:solidFill>
                  <a:latin typeface="Verdana"/>
                </a:rPr>
                <a:t>%42,4</a:t>
              </a:r>
            </a:p>
            <a:p>
              <a:pPr algn="r">
                <a:spcBef>
                  <a:spcPct val="50000"/>
                </a:spcBef>
              </a:pPr>
              <a:r>
                <a:rPr lang="tr-TR" sz="1200" b="1" dirty="0">
                  <a:solidFill>
                    <a:srgbClr val="FFFFFF">
                      <a:lumMod val="50000"/>
                    </a:srgbClr>
                  </a:solidFill>
                  <a:latin typeface="Verdana"/>
                </a:rPr>
                <a:t>%57,4</a:t>
              </a:r>
            </a:p>
          </p:txBody>
        </p:sp>
      </p:grpSp>
      <p:graphicFrame>
        <p:nvGraphicFramePr>
          <p:cNvPr id="29" name="Grafik 21">
            <a:extLst>
              <a:ext uri="{FF2B5EF4-FFF2-40B4-BE49-F238E27FC236}">
                <a16:creationId xmlns:a16="http://schemas.microsoft.com/office/drawing/2014/main" id="{15DD8E6A-C1AB-354B-83E7-17EBD875C2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3872621"/>
              </p:ext>
            </p:extLst>
          </p:nvPr>
        </p:nvGraphicFramePr>
        <p:xfrm>
          <a:off x="6096000" y="1975703"/>
          <a:ext cx="5805488" cy="3831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0" name="27 Tablo">
            <a:extLst>
              <a:ext uri="{FF2B5EF4-FFF2-40B4-BE49-F238E27FC236}">
                <a16:creationId xmlns:a16="http://schemas.microsoft.com/office/drawing/2014/main" id="{5DEE95F5-7250-8E44-B92F-9B85DECF13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984678"/>
              </p:ext>
            </p:extLst>
          </p:nvPr>
        </p:nvGraphicFramePr>
        <p:xfrm>
          <a:off x="5127098" y="6490050"/>
          <a:ext cx="1937803" cy="353390"/>
        </p:xfrm>
        <a:graphic>
          <a:graphicData uri="http://schemas.openxmlformats.org/drawingml/2006/table">
            <a:tbl>
              <a:tblPr/>
              <a:tblGrid>
                <a:gridCol w="222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87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87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29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29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629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6695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695">
                <a:tc vMerge="1"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000856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725881" y="1189578"/>
            <a:ext cx="875211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Abdullah Öcalan’ın Kürtler, PKK ve HDP Üzerinde Etkisi</a:t>
            </a:r>
          </a:p>
          <a:p>
            <a:pPr algn="ctr">
              <a:defRPr/>
            </a:pPr>
            <a:r>
              <a:rPr lang="tr-TR" sz="1400" dirty="0">
                <a:solidFill>
                  <a:srgbClr val="FFFFFF">
                    <a:lumMod val="50000"/>
                  </a:srgbClr>
                </a:solidFill>
                <a:latin typeface="Arial" charset="0"/>
                <a:ea typeface="Arial" charset="0"/>
                <a:cs typeface="Arial" charset="0"/>
              </a:rPr>
              <a:t>Sizce Abdullah Öcalan’ın PKK/HDP/Kürtler üzerinde ne kadar etkisi vardır?</a:t>
            </a:r>
          </a:p>
        </p:txBody>
      </p:sp>
      <p:sp>
        <p:nvSpPr>
          <p:cNvPr id="16" name="25 Metin kutusu"/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Kürt Sorunu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(7) </a:t>
            </a:r>
          </a:p>
        </p:txBody>
      </p:sp>
      <p:graphicFrame>
        <p:nvGraphicFramePr>
          <p:cNvPr id="12" name="27 Tablo">
            <a:extLst>
              <a:ext uri="{FF2B5EF4-FFF2-40B4-BE49-F238E27FC236}">
                <a16:creationId xmlns:a16="http://schemas.microsoft.com/office/drawing/2014/main" id="{8B7DCF4B-A5E8-B84A-8383-FC857CD41F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143180"/>
              </p:ext>
            </p:extLst>
          </p:nvPr>
        </p:nvGraphicFramePr>
        <p:xfrm>
          <a:off x="4775360" y="6461414"/>
          <a:ext cx="2641280" cy="262890"/>
        </p:xfrm>
        <a:graphic>
          <a:graphicData uri="http://schemas.openxmlformats.org/drawingml/2006/table">
            <a:tbl>
              <a:tblPr/>
              <a:tblGrid>
                <a:gridCol w="255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07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07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07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07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407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0324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324">
                <a:tc vMerge="1"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Object 3">
            <a:extLst>
              <a:ext uri="{FF2B5EF4-FFF2-40B4-BE49-F238E27FC236}">
                <a16:creationId xmlns:a16="http://schemas.microsoft.com/office/drawing/2014/main" id="{03683934-2C93-994F-BE51-A3E62E3BB8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193858"/>
              </p:ext>
            </p:extLst>
          </p:nvPr>
        </p:nvGraphicFramePr>
        <p:xfrm>
          <a:off x="2008434" y="2009231"/>
          <a:ext cx="8752113" cy="4419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4" name="40 Düz Bağlayıcı">
            <a:extLst>
              <a:ext uri="{FF2B5EF4-FFF2-40B4-BE49-F238E27FC236}">
                <a16:creationId xmlns:a16="http://schemas.microsoft.com/office/drawing/2014/main" id="{DA8EFEF7-2640-EC49-B929-4480283949E8}"/>
              </a:ext>
            </a:extLst>
          </p:cNvPr>
          <p:cNvCxnSpPr/>
          <p:nvPr/>
        </p:nvCxnSpPr>
        <p:spPr bwMode="auto">
          <a:xfrm>
            <a:off x="1576387" y="3679270"/>
            <a:ext cx="8460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40 Düz Bağlayıcı">
            <a:extLst>
              <a:ext uri="{FF2B5EF4-FFF2-40B4-BE49-F238E27FC236}">
                <a16:creationId xmlns:a16="http://schemas.microsoft.com/office/drawing/2014/main" id="{21856F01-A699-CB45-8070-7CF172E51B43}"/>
              </a:ext>
            </a:extLst>
          </p:cNvPr>
          <p:cNvCxnSpPr/>
          <p:nvPr/>
        </p:nvCxnSpPr>
        <p:spPr bwMode="auto">
          <a:xfrm>
            <a:off x="1526748" y="5335454"/>
            <a:ext cx="8460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Dikdörtgen 3">
            <a:extLst>
              <a:ext uri="{FF2B5EF4-FFF2-40B4-BE49-F238E27FC236}">
                <a16:creationId xmlns:a16="http://schemas.microsoft.com/office/drawing/2014/main" id="{BAF9DB4C-0873-E541-AB11-D39705D0347A}"/>
              </a:ext>
            </a:extLst>
          </p:cNvPr>
          <p:cNvSpPr/>
          <p:nvPr/>
        </p:nvSpPr>
        <p:spPr>
          <a:xfrm>
            <a:off x="1576387" y="2342332"/>
            <a:ext cx="1186625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fontAlgn="b"/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PKK </a:t>
            </a:r>
          </a:p>
          <a:p>
            <a:pPr fontAlgn="b"/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üzerinde etkisi</a:t>
            </a:r>
          </a:p>
        </p:txBody>
      </p:sp>
      <p:sp>
        <p:nvSpPr>
          <p:cNvPr id="18" name="Dikdörtgen 4">
            <a:extLst>
              <a:ext uri="{FF2B5EF4-FFF2-40B4-BE49-F238E27FC236}">
                <a16:creationId xmlns:a16="http://schemas.microsoft.com/office/drawing/2014/main" id="{99A6B0DA-8C5E-254A-853D-074247DC9F22}"/>
              </a:ext>
            </a:extLst>
          </p:cNvPr>
          <p:cNvSpPr/>
          <p:nvPr/>
        </p:nvSpPr>
        <p:spPr>
          <a:xfrm>
            <a:off x="1576387" y="4012371"/>
            <a:ext cx="1588938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fontAlgn="b"/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HDP </a:t>
            </a:r>
          </a:p>
          <a:p>
            <a:pPr fontAlgn="b"/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üzerinde </a:t>
            </a:r>
          </a:p>
          <a:p>
            <a:pPr fontAlgn="b"/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etkisi</a:t>
            </a:r>
          </a:p>
        </p:txBody>
      </p:sp>
      <p:sp>
        <p:nvSpPr>
          <p:cNvPr id="20" name="Dikdörtgen 5">
            <a:extLst>
              <a:ext uri="{FF2B5EF4-FFF2-40B4-BE49-F238E27FC236}">
                <a16:creationId xmlns:a16="http://schemas.microsoft.com/office/drawing/2014/main" id="{20896072-0E83-F747-9C2E-F069299EDC2D}"/>
              </a:ext>
            </a:extLst>
          </p:cNvPr>
          <p:cNvSpPr/>
          <p:nvPr/>
        </p:nvSpPr>
        <p:spPr>
          <a:xfrm>
            <a:off x="1576387" y="5303143"/>
            <a:ext cx="1588938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fontAlgn="b"/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Kürtler </a:t>
            </a:r>
          </a:p>
          <a:p>
            <a:pPr fontAlgn="b"/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üzerinde</a:t>
            </a:r>
          </a:p>
          <a:p>
            <a:pPr fontAlgn="b"/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etkisi</a:t>
            </a:r>
          </a:p>
        </p:txBody>
      </p:sp>
      <p:pic>
        <p:nvPicPr>
          <p:cNvPr id="25" name="Picture 24" descr="beyaz logo küçük">
            <a:extLst>
              <a:ext uri="{FF2B5EF4-FFF2-40B4-BE49-F238E27FC236}">
                <a16:creationId xmlns:a16="http://schemas.microsoft.com/office/drawing/2014/main" id="{15741D80-FB0F-9848-B9C7-2B133646B3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768673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2214813" y="1033947"/>
            <a:ext cx="776237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sz="2400" b="1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HDP’nin</a:t>
            </a:r>
            <a:r>
              <a:rPr lang="tr-TR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Kürt Halkını Temsiliyeti</a:t>
            </a:r>
          </a:p>
          <a:p>
            <a:pPr algn="ctr">
              <a:defRPr/>
            </a:pPr>
            <a:r>
              <a:rPr lang="tr-TR" sz="1400" i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Sizce HDP, Türkiye’de yaşayan Kürtleri ne derecede temsil edebilmektedir?</a:t>
            </a:r>
          </a:p>
        </p:txBody>
      </p:sp>
      <p:sp>
        <p:nvSpPr>
          <p:cNvPr id="17" name="25 Metin kutusu"/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Kürt Sorunu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(8) </a:t>
            </a:r>
          </a:p>
        </p:txBody>
      </p:sp>
      <p:grpSp>
        <p:nvGrpSpPr>
          <p:cNvPr id="14" name="Group 15">
            <a:extLst>
              <a:ext uri="{FF2B5EF4-FFF2-40B4-BE49-F238E27FC236}">
                <a16:creationId xmlns:a16="http://schemas.microsoft.com/office/drawing/2014/main" id="{88CA5F8A-0550-044B-8533-53205C4A7392}"/>
              </a:ext>
            </a:extLst>
          </p:cNvPr>
          <p:cNvGrpSpPr>
            <a:grpSpLocks/>
          </p:cNvGrpSpPr>
          <p:nvPr/>
        </p:nvGrpSpPr>
        <p:grpSpPr bwMode="auto">
          <a:xfrm>
            <a:off x="828675" y="1866077"/>
            <a:ext cx="4435687" cy="4474644"/>
            <a:chOff x="871" y="1761"/>
            <a:chExt cx="3239" cy="2742"/>
          </a:xfrm>
        </p:grpSpPr>
        <p:graphicFrame>
          <p:nvGraphicFramePr>
            <p:cNvPr id="15" name="Object 2">
              <a:extLst>
                <a:ext uri="{FF2B5EF4-FFF2-40B4-BE49-F238E27FC236}">
                  <a16:creationId xmlns:a16="http://schemas.microsoft.com/office/drawing/2014/main" id="{C09F4128-42A0-C145-B5A4-543DDBAE258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20250741"/>
                </p:ext>
              </p:extLst>
            </p:nvPr>
          </p:nvGraphicFramePr>
          <p:xfrm>
            <a:off x="871" y="1761"/>
            <a:ext cx="3239" cy="27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148D4760-CBA5-D047-8E26-774E29548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7" y="1761"/>
              <a:ext cx="2047" cy="1040"/>
            </a:xfrm>
            <a:prstGeom prst="rect">
              <a:avLst/>
            </a:prstGeom>
            <a:noFill/>
            <a:ln w="12700">
              <a:solidFill>
                <a:srgbClr val="008080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 sz="800" dirty="0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16F7115A-D3FB-544E-973D-DC2F536AA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6" y="3312"/>
              <a:ext cx="2048" cy="1049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 sz="800" dirty="0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9" name="Text Box 13">
              <a:extLst>
                <a:ext uri="{FF2B5EF4-FFF2-40B4-BE49-F238E27FC236}">
                  <a16:creationId xmlns:a16="http://schemas.microsoft.com/office/drawing/2014/main" id="{077C7937-AA81-314F-A6AF-AFD45DBABB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0" y="1769"/>
              <a:ext cx="844" cy="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tr-TR" sz="1200" b="1" dirty="0">
                  <a:solidFill>
                    <a:srgbClr val="FF0000"/>
                  </a:solidFill>
                  <a:latin typeface="Verdana"/>
                </a:rPr>
                <a:t>%22,7</a:t>
              </a:r>
            </a:p>
            <a:p>
              <a:pPr algn="r">
                <a:spcBef>
                  <a:spcPct val="50000"/>
                </a:spcBef>
              </a:pPr>
              <a:r>
                <a:rPr lang="tr-TR" sz="1200" b="1" dirty="0">
                  <a:solidFill>
                    <a:srgbClr val="FF9900"/>
                  </a:solidFill>
                  <a:latin typeface="Verdana"/>
                </a:rPr>
                <a:t>%22,4</a:t>
              </a:r>
            </a:p>
            <a:p>
              <a:pPr algn="r">
                <a:spcBef>
                  <a:spcPct val="50000"/>
                </a:spcBef>
              </a:pPr>
              <a:r>
                <a:rPr lang="tr-TR" sz="1200" b="1" dirty="0">
                  <a:solidFill>
                    <a:srgbClr val="339966"/>
                  </a:solidFill>
                  <a:latin typeface="Verdana"/>
                </a:rPr>
                <a:t>%22,0</a:t>
              </a:r>
            </a:p>
            <a:p>
              <a:pPr algn="r">
                <a:spcBef>
                  <a:spcPct val="50000"/>
                </a:spcBef>
              </a:pPr>
              <a:r>
                <a:rPr lang="tr-TR" sz="1200" b="1" dirty="0">
                  <a:solidFill>
                    <a:srgbClr val="72BFC5"/>
                  </a:solidFill>
                  <a:latin typeface="Verdana"/>
                </a:rPr>
                <a:t>%32,2</a:t>
              </a:r>
            </a:p>
            <a:p>
              <a:pPr algn="r">
                <a:spcBef>
                  <a:spcPct val="50000"/>
                </a:spcBef>
              </a:pPr>
              <a:r>
                <a:rPr lang="tr-TR" sz="1200" b="1" dirty="0">
                  <a:solidFill>
                    <a:srgbClr val="0070C0"/>
                  </a:solidFill>
                  <a:latin typeface="Verdana"/>
                </a:rPr>
                <a:t>%31,3</a:t>
              </a:r>
            </a:p>
            <a:p>
              <a:pPr algn="r">
                <a:spcBef>
                  <a:spcPct val="50000"/>
                </a:spcBef>
              </a:pPr>
              <a:r>
                <a:rPr lang="tr-TR" sz="1200" b="1" dirty="0">
                  <a:solidFill>
                    <a:schemeClr val="bg1">
                      <a:lumMod val="50000"/>
                    </a:schemeClr>
                  </a:solidFill>
                  <a:latin typeface="Verdana"/>
                </a:rPr>
                <a:t>%24,7</a:t>
              </a:r>
            </a:p>
          </p:txBody>
        </p:sp>
        <p:sp>
          <p:nvSpPr>
            <p:cNvPr id="22" name="Text Box 14">
              <a:extLst>
                <a:ext uri="{FF2B5EF4-FFF2-40B4-BE49-F238E27FC236}">
                  <a16:creationId xmlns:a16="http://schemas.microsoft.com/office/drawing/2014/main" id="{64D33984-9DCB-F44C-A32C-F425795625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7" y="3342"/>
              <a:ext cx="887" cy="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tr-TR" sz="1200" b="1" dirty="0">
                  <a:solidFill>
                    <a:srgbClr val="FF0000"/>
                  </a:solidFill>
                  <a:latin typeface="Verdana"/>
                </a:rPr>
                <a:t>%42,3</a:t>
              </a:r>
            </a:p>
            <a:p>
              <a:pPr algn="r">
                <a:spcBef>
                  <a:spcPct val="50000"/>
                </a:spcBef>
              </a:pPr>
              <a:r>
                <a:rPr lang="tr-TR" sz="1200" b="1" dirty="0">
                  <a:solidFill>
                    <a:srgbClr val="FF9900"/>
                  </a:solidFill>
                  <a:latin typeface="Verdana"/>
                </a:rPr>
                <a:t>%40,0</a:t>
              </a:r>
            </a:p>
            <a:p>
              <a:pPr algn="r">
                <a:spcBef>
                  <a:spcPct val="50000"/>
                </a:spcBef>
              </a:pPr>
              <a:r>
                <a:rPr lang="tr-TR" sz="1200" b="1" dirty="0">
                  <a:solidFill>
                    <a:srgbClr val="008080"/>
                  </a:solidFill>
                  <a:latin typeface="Verdana"/>
                </a:rPr>
                <a:t>%49,1</a:t>
              </a:r>
            </a:p>
            <a:p>
              <a:pPr algn="r">
                <a:spcBef>
                  <a:spcPct val="50000"/>
                </a:spcBef>
              </a:pPr>
              <a:r>
                <a:rPr lang="tr-TR" sz="1200" b="1" dirty="0">
                  <a:solidFill>
                    <a:srgbClr val="72BFC5"/>
                  </a:solidFill>
                  <a:latin typeface="Verdana"/>
                </a:rPr>
                <a:t>%35,3</a:t>
              </a:r>
            </a:p>
            <a:p>
              <a:pPr algn="r">
                <a:spcBef>
                  <a:spcPct val="50000"/>
                </a:spcBef>
              </a:pPr>
              <a:r>
                <a:rPr lang="tr-TR" sz="1200" b="1" dirty="0">
                  <a:solidFill>
                    <a:srgbClr val="0070C0"/>
                  </a:solidFill>
                  <a:latin typeface="Verdana"/>
                </a:rPr>
                <a:t>%37,7</a:t>
              </a:r>
            </a:p>
            <a:p>
              <a:pPr algn="r">
                <a:spcBef>
                  <a:spcPct val="50000"/>
                </a:spcBef>
              </a:pPr>
              <a:r>
                <a:rPr lang="tr-TR" sz="1200" b="1" dirty="0">
                  <a:solidFill>
                    <a:srgbClr val="FFFFFF">
                      <a:lumMod val="50000"/>
                    </a:srgbClr>
                  </a:solidFill>
                  <a:latin typeface="Verdana"/>
                </a:rPr>
                <a:t>%52,0</a:t>
              </a:r>
            </a:p>
          </p:txBody>
        </p:sp>
      </p:grpSp>
      <p:graphicFrame>
        <p:nvGraphicFramePr>
          <p:cNvPr id="23" name="27 Tablo">
            <a:extLst>
              <a:ext uri="{FF2B5EF4-FFF2-40B4-BE49-F238E27FC236}">
                <a16:creationId xmlns:a16="http://schemas.microsoft.com/office/drawing/2014/main" id="{15CA9822-4283-9347-8A27-281F69E1D9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194057"/>
              </p:ext>
            </p:extLst>
          </p:nvPr>
        </p:nvGraphicFramePr>
        <p:xfrm>
          <a:off x="4035544" y="6499466"/>
          <a:ext cx="2304255" cy="262890"/>
        </p:xfrm>
        <a:graphic>
          <a:graphicData uri="http://schemas.openxmlformats.org/drawingml/2006/table">
            <a:tbl>
              <a:tblPr/>
              <a:tblGrid>
                <a:gridCol w="264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71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71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26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26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26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1023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23">
                <a:tc vMerge="1"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4" name="Grup 1">
            <a:extLst>
              <a:ext uri="{FF2B5EF4-FFF2-40B4-BE49-F238E27FC236}">
                <a16:creationId xmlns:a16="http://schemas.microsoft.com/office/drawing/2014/main" id="{3BD4D248-08C5-A648-B103-955B22A0BCFB}"/>
              </a:ext>
            </a:extLst>
          </p:cNvPr>
          <p:cNvGrpSpPr/>
          <p:nvPr/>
        </p:nvGrpSpPr>
        <p:grpSpPr>
          <a:xfrm>
            <a:off x="6339799" y="1999696"/>
            <a:ext cx="5298555" cy="3667642"/>
            <a:chOff x="4781576" y="3645024"/>
            <a:chExt cx="4002384" cy="2668102"/>
          </a:xfrm>
        </p:grpSpPr>
        <p:graphicFrame>
          <p:nvGraphicFramePr>
            <p:cNvPr id="25" name="Grafik 20">
              <a:extLst>
                <a:ext uri="{FF2B5EF4-FFF2-40B4-BE49-F238E27FC236}">
                  <a16:creationId xmlns:a16="http://schemas.microsoft.com/office/drawing/2014/main" id="{3BCFD9C7-E30E-0D4F-989D-0852182041E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67440685"/>
                </p:ext>
              </p:extLst>
            </p:nvPr>
          </p:nvGraphicFramePr>
          <p:xfrm>
            <a:off x="4781576" y="3645024"/>
            <a:ext cx="4002384" cy="266810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D457A91-5CDE-5A4D-863E-D5F30F2A0AEC}"/>
                </a:ext>
              </a:extLst>
            </p:cNvPr>
            <p:cNvSpPr/>
            <p:nvPr/>
          </p:nvSpPr>
          <p:spPr bwMode="auto">
            <a:xfrm>
              <a:off x="8204081" y="4780478"/>
              <a:ext cx="432000" cy="432000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pic>
        <p:nvPicPr>
          <p:cNvPr id="28" name="Picture 27" descr="beyaz logo küçük">
            <a:extLst>
              <a:ext uri="{FF2B5EF4-FFF2-40B4-BE49-F238E27FC236}">
                <a16:creationId xmlns:a16="http://schemas.microsoft.com/office/drawing/2014/main" id="{2DE39CEB-4BF2-DF44-9DA2-B12A503D98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526655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6 Metin kutusu"/>
          <p:cNvSpPr txBox="1"/>
          <p:nvPr/>
        </p:nvSpPr>
        <p:spPr>
          <a:xfrm>
            <a:off x="1069516" y="1240027"/>
            <a:ext cx="545518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Irak ve Suriye’de Yaşanan Gelişmelerin Kürtlerin Siyasi Beklentilerini Etkilemesi</a:t>
            </a:r>
          </a:p>
          <a:p>
            <a:pPr algn="ctr"/>
            <a:r>
              <a:rPr lang="tr-TR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Son dönemde Irak ve Suriye’de yaşanan gelişmeler Türkiye’deki Kürtlerin siyasi beklentilerini nasıl etkilemiştir?</a:t>
            </a:r>
          </a:p>
        </p:txBody>
      </p:sp>
      <p:sp>
        <p:nvSpPr>
          <p:cNvPr id="22" name="6 Metin kutusu"/>
          <p:cNvSpPr txBox="1"/>
          <p:nvPr/>
        </p:nvSpPr>
        <p:spPr>
          <a:xfrm>
            <a:off x="6508914" y="1240027"/>
            <a:ext cx="56830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Kuzey Suriye’deki Olası Bir Özerk Kürt Bölgesinin Türkiye’deki Kürtleri Aynı Beklentiye Sokma Durumu</a:t>
            </a:r>
          </a:p>
          <a:p>
            <a:pPr algn="ctr"/>
            <a:r>
              <a:rPr lang="tr-TR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Sizce Kuzey Suriye’de olası bir özerk Kürt bölgesi Türkiye’deki Kürtleri aynı beklentiye sokar mı ? </a:t>
            </a:r>
          </a:p>
        </p:txBody>
      </p:sp>
      <p:sp>
        <p:nvSpPr>
          <p:cNvPr id="12" name="25 Metin kutusu"/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Kürt Sorunu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(9) </a:t>
            </a:r>
          </a:p>
        </p:txBody>
      </p:sp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C06DFBF4-492B-064B-8DFC-356E223A45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719832"/>
              </p:ext>
            </p:extLst>
          </p:nvPr>
        </p:nvGraphicFramePr>
        <p:xfrm>
          <a:off x="1266491" y="2380446"/>
          <a:ext cx="4775157" cy="4430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k 8">
            <a:extLst>
              <a:ext uri="{FF2B5EF4-FFF2-40B4-BE49-F238E27FC236}">
                <a16:creationId xmlns:a16="http://schemas.microsoft.com/office/drawing/2014/main" id="{CDD6609A-C61C-C044-8F37-66A3E54688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9754155"/>
              </p:ext>
            </p:extLst>
          </p:nvPr>
        </p:nvGraphicFramePr>
        <p:xfrm>
          <a:off x="7136089" y="2752310"/>
          <a:ext cx="4775157" cy="3676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27 Tablo">
            <a:extLst>
              <a:ext uri="{FF2B5EF4-FFF2-40B4-BE49-F238E27FC236}">
                <a16:creationId xmlns:a16="http://schemas.microsoft.com/office/drawing/2014/main" id="{C5DDFE04-6641-E649-973D-50D8D6E673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279635"/>
              </p:ext>
            </p:extLst>
          </p:nvPr>
        </p:nvGraphicFramePr>
        <p:xfrm>
          <a:off x="5765995" y="6429103"/>
          <a:ext cx="945255" cy="262890"/>
        </p:xfrm>
        <a:graphic>
          <a:graphicData uri="http://schemas.openxmlformats.org/drawingml/2006/table">
            <a:tbl>
              <a:tblPr/>
              <a:tblGrid>
                <a:gridCol w="253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0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460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126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126">
                <a:tc vMerge="1"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" name="Picture 10" descr="beyaz logo küçük">
            <a:extLst>
              <a:ext uri="{FF2B5EF4-FFF2-40B4-BE49-F238E27FC236}">
                <a16:creationId xmlns:a16="http://schemas.microsoft.com/office/drawing/2014/main" id="{99F8E2A9-491C-EA45-8E13-A56EA06B42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327036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1 Slayt Numarası Yer Tutucusu"/>
          <p:cNvSpPr txBox="1">
            <a:spLocks noGrp="1"/>
          </p:cNvSpPr>
          <p:nvPr/>
        </p:nvSpPr>
        <p:spPr bwMode="auto">
          <a:xfrm>
            <a:off x="5907937" y="6778750"/>
            <a:ext cx="595313" cy="295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36000" tIns="36000" rIns="36000" bIns="36000" anchor="ctr" anchorCtr="1"/>
          <a:lstStyle/>
          <a:p>
            <a:pPr algn="ctr">
              <a:defRPr/>
            </a:pPr>
            <a:endParaRPr lang="tr-TR" sz="9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5" name="5 Metin kutusu"/>
          <p:cNvSpPr txBox="1"/>
          <p:nvPr/>
        </p:nvSpPr>
        <p:spPr>
          <a:xfrm>
            <a:off x="3930826" y="3299994"/>
            <a:ext cx="7704855" cy="819360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48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TERÖR</a:t>
            </a:r>
          </a:p>
        </p:txBody>
      </p:sp>
      <p:sp>
        <p:nvSpPr>
          <p:cNvPr id="7" name="Rectangle 6"/>
          <p:cNvSpPr/>
          <p:nvPr/>
        </p:nvSpPr>
        <p:spPr>
          <a:xfrm>
            <a:off x="5559135" y="6291747"/>
            <a:ext cx="18549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http://ctrs.khas.edu.tr</a:t>
            </a:r>
          </a:p>
        </p:txBody>
      </p:sp>
      <p:pic>
        <p:nvPicPr>
          <p:cNvPr id="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943" y="6305376"/>
            <a:ext cx="253469" cy="307721"/>
          </a:xfrm>
          <a:prstGeom prst="rect">
            <a:avLst/>
          </a:prstGeom>
        </p:spPr>
      </p:pic>
      <p:pic>
        <p:nvPicPr>
          <p:cNvPr id="9" name="Resi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790" y="6254021"/>
            <a:ext cx="338905" cy="338905"/>
          </a:xfrm>
          <a:prstGeom prst="rect">
            <a:avLst/>
          </a:prstGeom>
        </p:spPr>
      </p:pic>
      <p:sp>
        <p:nvSpPr>
          <p:cNvPr id="10" name="Metin kutusu 15"/>
          <p:cNvSpPr txBox="1"/>
          <p:nvPr/>
        </p:nvSpPr>
        <p:spPr>
          <a:xfrm>
            <a:off x="1991185" y="6286418"/>
            <a:ext cx="2427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/centerforturkishstudies</a:t>
            </a:r>
          </a:p>
        </p:txBody>
      </p:sp>
      <p:pic>
        <p:nvPicPr>
          <p:cNvPr id="11" name="Resi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455" y="6239820"/>
            <a:ext cx="396063" cy="396063"/>
          </a:xfrm>
          <a:prstGeom prst="rect">
            <a:avLst/>
          </a:prstGeom>
        </p:spPr>
      </p:pic>
      <p:sp>
        <p:nvSpPr>
          <p:cNvPr id="12" name="Metin kutusu 13"/>
          <p:cNvSpPr txBox="1"/>
          <p:nvPr/>
        </p:nvSpPr>
        <p:spPr>
          <a:xfrm>
            <a:off x="9346042" y="6282639"/>
            <a:ext cx="1130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/ctrs_khas</a:t>
            </a:r>
            <a:endParaRPr lang="en-GB" sz="1400" dirty="0">
              <a:solidFill>
                <a:srgbClr val="0E5B9A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 descr="beyaz logo küçük">
            <a:extLst>
              <a:ext uri="{FF2B5EF4-FFF2-40B4-BE49-F238E27FC236}">
                <a16:creationId xmlns:a16="http://schemas.microsoft.com/office/drawing/2014/main" id="{356A35BD-C858-D54F-81AF-51F1CFC332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1548721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20 Metin kutusu"/>
          <p:cNvSpPr txBox="1"/>
          <p:nvPr/>
        </p:nvSpPr>
        <p:spPr>
          <a:xfrm>
            <a:off x="1860014" y="1223139"/>
            <a:ext cx="850600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Hükümetin PKK ile Mücadele Performansı</a:t>
            </a:r>
          </a:p>
          <a:p>
            <a:pPr algn="ctr"/>
            <a:r>
              <a:rPr lang="tr-TR" sz="1100" dirty="0">
                <a:solidFill>
                  <a:srgbClr val="FFFFFF">
                    <a:lumMod val="50000"/>
                  </a:srgbClr>
                </a:solidFill>
                <a:latin typeface="Arial" charset="0"/>
                <a:ea typeface="Arial" charset="0"/>
                <a:cs typeface="Arial" charset="0"/>
              </a:rPr>
              <a:t>Son bir yılda PKK terörü ile mücadele konusunda hükümetin gösterdiği performansı nasıl değerlendiriyorsunuz?</a:t>
            </a:r>
          </a:p>
        </p:txBody>
      </p:sp>
      <p:sp>
        <p:nvSpPr>
          <p:cNvPr id="13" name="25 Metin kutusu"/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Terör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(1) </a:t>
            </a:r>
          </a:p>
        </p:txBody>
      </p:sp>
      <p:grpSp>
        <p:nvGrpSpPr>
          <p:cNvPr id="22" name="Grup 1">
            <a:extLst>
              <a:ext uri="{FF2B5EF4-FFF2-40B4-BE49-F238E27FC236}">
                <a16:creationId xmlns:a16="http://schemas.microsoft.com/office/drawing/2014/main" id="{40377A1C-60BC-0B40-BCF0-9546FFEFBE55}"/>
              </a:ext>
            </a:extLst>
          </p:cNvPr>
          <p:cNvGrpSpPr/>
          <p:nvPr/>
        </p:nvGrpSpPr>
        <p:grpSpPr>
          <a:xfrm>
            <a:off x="717590" y="2125175"/>
            <a:ext cx="4533405" cy="4104456"/>
            <a:chOff x="611560" y="2060848"/>
            <a:chExt cx="5616623" cy="4309814"/>
          </a:xfrm>
        </p:grpSpPr>
        <p:graphicFrame>
          <p:nvGraphicFramePr>
            <p:cNvPr id="23" name="Object 2">
              <a:extLst>
                <a:ext uri="{FF2B5EF4-FFF2-40B4-BE49-F238E27FC236}">
                  <a16:creationId xmlns:a16="http://schemas.microsoft.com/office/drawing/2014/main" id="{3DB89B4E-F23A-F94A-ABA1-C9C59A38EE5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1172365"/>
                </p:ext>
              </p:extLst>
            </p:nvPr>
          </p:nvGraphicFramePr>
          <p:xfrm>
            <a:off x="611560" y="2060848"/>
            <a:ext cx="5256584" cy="430981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4" name="Rectangle 11">
              <a:extLst>
                <a:ext uri="{FF2B5EF4-FFF2-40B4-BE49-F238E27FC236}">
                  <a16:creationId xmlns:a16="http://schemas.microsoft.com/office/drawing/2014/main" id="{CCAEE93F-C665-BA48-A239-975D6B75F9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5395" y="2090992"/>
              <a:ext cx="3452788" cy="1584176"/>
            </a:xfrm>
            <a:prstGeom prst="rect">
              <a:avLst/>
            </a:prstGeom>
            <a:noFill/>
            <a:ln w="12700">
              <a:solidFill>
                <a:srgbClr val="008080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 sz="2000" dirty="0">
                <a:solidFill>
                  <a:srgbClr val="000000"/>
                </a:solidFill>
              </a:endParaRPr>
            </a:p>
          </p:txBody>
        </p:sp>
        <p:sp>
          <p:nvSpPr>
            <p:cNvPr id="26" name="Rectangle 12">
              <a:extLst>
                <a:ext uri="{FF2B5EF4-FFF2-40B4-BE49-F238E27FC236}">
                  <a16:creationId xmlns:a16="http://schemas.microsoft.com/office/drawing/2014/main" id="{F58A7EB8-0173-A747-B1F0-E63575234C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5394" y="4445990"/>
              <a:ext cx="3452789" cy="1548000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 sz="2000" dirty="0">
                <a:solidFill>
                  <a:srgbClr val="000000"/>
                </a:solidFill>
              </a:endParaRPr>
            </a:p>
          </p:txBody>
        </p:sp>
        <p:sp>
          <p:nvSpPr>
            <p:cNvPr id="28" name="Text Box 14">
              <a:extLst>
                <a:ext uri="{FF2B5EF4-FFF2-40B4-BE49-F238E27FC236}">
                  <a16:creationId xmlns:a16="http://schemas.microsoft.com/office/drawing/2014/main" id="{6BCB3D1D-619E-7B4D-B925-C2010A0B1B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6897" y="4445990"/>
              <a:ext cx="1221286" cy="1607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tr-TR" sz="1100" b="1" dirty="0">
                  <a:solidFill>
                    <a:srgbClr val="FF0000"/>
                  </a:solidFill>
                  <a:latin typeface="Verdana" pitchFamily="34" charset="0"/>
                </a:rPr>
                <a:t>%25,9</a:t>
              </a:r>
            </a:p>
            <a:p>
              <a:pPr algn="r">
                <a:spcBef>
                  <a:spcPct val="50000"/>
                </a:spcBef>
              </a:pPr>
              <a:r>
                <a:rPr lang="tr-TR" sz="1100" b="1" dirty="0">
                  <a:solidFill>
                    <a:srgbClr val="FF9900"/>
                  </a:solidFill>
                  <a:latin typeface="Verdana" pitchFamily="34" charset="0"/>
                </a:rPr>
                <a:t>%24,9</a:t>
              </a:r>
            </a:p>
            <a:p>
              <a:pPr algn="r">
                <a:spcBef>
                  <a:spcPct val="50000"/>
                </a:spcBef>
              </a:pPr>
              <a:r>
                <a:rPr lang="tr-TR" sz="1100" b="1" dirty="0">
                  <a:solidFill>
                    <a:srgbClr val="008080"/>
                  </a:solidFill>
                  <a:latin typeface="Verdana" pitchFamily="34" charset="0"/>
                </a:rPr>
                <a:t>%28,4</a:t>
              </a:r>
            </a:p>
            <a:p>
              <a:pPr algn="r">
                <a:spcBef>
                  <a:spcPct val="50000"/>
                </a:spcBef>
              </a:pPr>
              <a:r>
                <a:rPr lang="tr-TR" sz="1100" b="1" dirty="0">
                  <a:solidFill>
                    <a:srgbClr val="72BFC5"/>
                  </a:solidFill>
                  <a:latin typeface="Verdana" pitchFamily="34" charset="0"/>
                </a:rPr>
                <a:t>%45,8</a:t>
              </a:r>
            </a:p>
            <a:p>
              <a:pPr algn="r">
                <a:spcBef>
                  <a:spcPct val="50000"/>
                </a:spcBef>
              </a:pPr>
              <a:r>
                <a:rPr lang="tr-TR" sz="1100" b="1" dirty="0">
                  <a:solidFill>
                    <a:srgbClr val="0070C0"/>
                  </a:solidFill>
                  <a:latin typeface="Verdana" pitchFamily="34" charset="0"/>
                </a:rPr>
                <a:t>%43,6</a:t>
              </a:r>
            </a:p>
            <a:p>
              <a:pPr algn="r">
                <a:spcBef>
                  <a:spcPct val="50000"/>
                </a:spcBef>
              </a:pPr>
              <a:r>
                <a:rPr lang="tr-TR" sz="1100" b="1" dirty="0">
                  <a:solidFill>
                    <a:srgbClr val="FFFFFF">
                      <a:lumMod val="50000"/>
                    </a:srgbClr>
                  </a:solidFill>
                  <a:latin typeface="Verdana" pitchFamily="34" charset="0"/>
                </a:rPr>
                <a:t>%46,0</a:t>
              </a:r>
            </a:p>
          </p:txBody>
        </p:sp>
        <p:sp>
          <p:nvSpPr>
            <p:cNvPr id="29" name="Text Box 14">
              <a:extLst>
                <a:ext uri="{FF2B5EF4-FFF2-40B4-BE49-F238E27FC236}">
                  <a16:creationId xmlns:a16="http://schemas.microsoft.com/office/drawing/2014/main" id="{1E728070-F493-EA46-91C8-8A3317633D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6897" y="2101663"/>
              <a:ext cx="1208537" cy="1607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tr-TR" sz="1100" b="1" dirty="0">
                  <a:solidFill>
                    <a:srgbClr val="FF0000"/>
                  </a:solidFill>
                  <a:latin typeface="Verdana" pitchFamily="34" charset="0"/>
                </a:rPr>
                <a:t>%38,2</a:t>
              </a:r>
            </a:p>
            <a:p>
              <a:pPr algn="r">
                <a:spcBef>
                  <a:spcPct val="50000"/>
                </a:spcBef>
              </a:pPr>
              <a:r>
                <a:rPr lang="tr-TR" sz="1100" b="1" dirty="0">
                  <a:solidFill>
                    <a:srgbClr val="FF9900"/>
                  </a:solidFill>
                  <a:latin typeface="Verdana" pitchFamily="34" charset="0"/>
                </a:rPr>
                <a:t>%42,4</a:t>
              </a:r>
            </a:p>
            <a:p>
              <a:pPr algn="r">
                <a:spcBef>
                  <a:spcPct val="50000"/>
                </a:spcBef>
              </a:pPr>
              <a:r>
                <a:rPr lang="tr-TR" sz="1100" b="1" dirty="0">
                  <a:solidFill>
                    <a:srgbClr val="008080"/>
                  </a:solidFill>
                  <a:latin typeface="Verdana" pitchFamily="34" charset="0"/>
                </a:rPr>
                <a:t>%35,6</a:t>
              </a:r>
            </a:p>
            <a:p>
              <a:pPr algn="r">
                <a:spcBef>
                  <a:spcPct val="50000"/>
                </a:spcBef>
              </a:pPr>
              <a:r>
                <a:rPr lang="tr-TR" sz="1100" b="1" dirty="0">
                  <a:solidFill>
                    <a:srgbClr val="72BFC5"/>
                  </a:solidFill>
                  <a:latin typeface="Verdana" pitchFamily="34" charset="0"/>
                </a:rPr>
                <a:t>%28,0</a:t>
              </a:r>
            </a:p>
            <a:p>
              <a:pPr algn="r">
                <a:spcBef>
                  <a:spcPct val="50000"/>
                </a:spcBef>
              </a:pPr>
              <a:r>
                <a:rPr lang="tr-TR" sz="1100" b="1" dirty="0">
                  <a:solidFill>
                    <a:srgbClr val="0070C0"/>
                  </a:solidFill>
                  <a:latin typeface="Verdana" pitchFamily="34" charset="0"/>
                </a:rPr>
                <a:t>%25,6</a:t>
              </a:r>
            </a:p>
            <a:p>
              <a:pPr algn="r">
                <a:spcBef>
                  <a:spcPct val="50000"/>
                </a:spcBef>
              </a:pPr>
              <a:r>
                <a:rPr lang="tr-TR" sz="1100" b="1" dirty="0">
                  <a:solidFill>
                    <a:schemeClr val="bg2"/>
                  </a:solidFill>
                  <a:latin typeface="Verdana" pitchFamily="34" charset="0"/>
                </a:rPr>
                <a:t>%33,3</a:t>
              </a:r>
            </a:p>
          </p:txBody>
        </p:sp>
      </p:grpSp>
      <p:graphicFrame>
        <p:nvGraphicFramePr>
          <p:cNvPr id="30" name="27 Tablo">
            <a:extLst>
              <a:ext uri="{FF2B5EF4-FFF2-40B4-BE49-F238E27FC236}">
                <a16:creationId xmlns:a16="http://schemas.microsoft.com/office/drawing/2014/main" id="{B73BFA12-2BDE-6E42-8B30-7BEA8F3F08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464937"/>
              </p:ext>
            </p:extLst>
          </p:nvPr>
        </p:nvGraphicFramePr>
        <p:xfrm>
          <a:off x="4821371" y="6493583"/>
          <a:ext cx="1882499" cy="260615"/>
        </p:xfrm>
        <a:graphic>
          <a:graphicData uri="http://schemas.openxmlformats.org/drawingml/2006/table">
            <a:tbl>
              <a:tblPr/>
              <a:tblGrid>
                <a:gridCol w="216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9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99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54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54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54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2398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410">
                <a:tc vMerge="1"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1" name="Grup 3">
            <a:extLst>
              <a:ext uri="{FF2B5EF4-FFF2-40B4-BE49-F238E27FC236}">
                <a16:creationId xmlns:a16="http://schemas.microsoft.com/office/drawing/2014/main" id="{62B68DEF-44C6-BA4B-B6E0-8A7F7B9F6D4B}"/>
              </a:ext>
            </a:extLst>
          </p:cNvPr>
          <p:cNvGrpSpPr/>
          <p:nvPr/>
        </p:nvGrpSpPr>
        <p:grpSpPr>
          <a:xfrm>
            <a:off x="6382950" y="2198321"/>
            <a:ext cx="5580860" cy="3767358"/>
            <a:chOff x="4867775" y="3190990"/>
            <a:chExt cx="3925573" cy="2632462"/>
          </a:xfrm>
        </p:grpSpPr>
        <p:graphicFrame>
          <p:nvGraphicFramePr>
            <p:cNvPr id="32" name="Grafik 6">
              <a:extLst>
                <a:ext uri="{FF2B5EF4-FFF2-40B4-BE49-F238E27FC236}">
                  <a16:creationId xmlns:a16="http://schemas.microsoft.com/office/drawing/2014/main" id="{F9F9A97F-3223-D045-A62F-1185FD8D3D0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8848258"/>
                </p:ext>
              </p:extLst>
            </p:nvPr>
          </p:nvGraphicFramePr>
          <p:xfrm>
            <a:off x="4867775" y="3190990"/>
            <a:ext cx="3925573" cy="26324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5B66AD2-3062-7E49-8A36-207103693739}"/>
                </a:ext>
              </a:extLst>
            </p:cNvPr>
            <p:cNvSpPr/>
            <p:nvPr/>
          </p:nvSpPr>
          <p:spPr bwMode="auto">
            <a:xfrm>
              <a:off x="8361348" y="3335180"/>
              <a:ext cx="432000" cy="432000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34" name="Dikdörtgen 20">
            <a:extLst>
              <a:ext uri="{FF2B5EF4-FFF2-40B4-BE49-F238E27FC236}">
                <a16:creationId xmlns:a16="http://schemas.microsoft.com/office/drawing/2014/main" id="{4647EB9C-66AC-2046-A388-FB3178580F32}"/>
              </a:ext>
            </a:extLst>
          </p:cNvPr>
          <p:cNvSpPr/>
          <p:nvPr/>
        </p:nvSpPr>
        <p:spPr>
          <a:xfrm>
            <a:off x="5543333" y="2192185"/>
            <a:ext cx="216024" cy="143001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tr-TR" sz="1200" dirty="0">
                <a:solidFill>
                  <a:srgbClr val="3C8C93"/>
                </a:solidFill>
              </a:rPr>
              <a:t>Başarılı</a:t>
            </a:r>
          </a:p>
        </p:txBody>
      </p:sp>
      <p:sp>
        <p:nvSpPr>
          <p:cNvPr id="35" name="Dikdörtgen 21">
            <a:extLst>
              <a:ext uri="{FF2B5EF4-FFF2-40B4-BE49-F238E27FC236}">
                <a16:creationId xmlns:a16="http://schemas.microsoft.com/office/drawing/2014/main" id="{53495FAB-4CA6-764D-B8F5-AC774ED4DAF0}"/>
              </a:ext>
            </a:extLst>
          </p:cNvPr>
          <p:cNvSpPr/>
          <p:nvPr/>
        </p:nvSpPr>
        <p:spPr>
          <a:xfrm>
            <a:off x="5546596" y="4481710"/>
            <a:ext cx="216024" cy="143001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tr-TR" sz="1200" dirty="0">
                <a:solidFill>
                  <a:srgbClr val="FF0000"/>
                </a:solidFill>
              </a:rPr>
              <a:t>Başarısız</a:t>
            </a:r>
          </a:p>
        </p:txBody>
      </p:sp>
      <p:pic>
        <p:nvPicPr>
          <p:cNvPr id="36" name="Picture 35" descr="beyaz logo küçük">
            <a:extLst>
              <a:ext uri="{FF2B5EF4-FFF2-40B4-BE49-F238E27FC236}">
                <a16:creationId xmlns:a16="http://schemas.microsoft.com/office/drawing/2014/main" id="{8B80294C-1B94-8E42-92B3-8C88F88D32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641788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>
            <a:extLst>
              <a:ext uri="{FF2B5EF4-FFF2-40B4-BE49-F238E27FC236}">
                <a16:creationId xmlns:a16="http://schemas.microsoft.com/office/drawing/2014/main" id="{9C49D4B7-A36E-1946-827C-A102343BA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3714" y="6381328"/>
            <a:ext cx="79208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r-TR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Baz: </a:t>
            </a:r>
            <a:r>
              <a:rPr lang="tr-T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3C1EDCBA-9B05-AA49-BE28-03D5819FD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1778" y="1360464"/>
            <a:ext cx="39290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r-TR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Meslek Dağılımı</a:t>
            </a:r>
          </a:p>
        </p:txBody>
      </p:sp>
      <p:graphicFrame>
        <p:nvGraphicFramePr>
          <p:cNvPr id="4" name="Object 7">
            <a:extLst>
              <a:ext uri="{FF2B5EF4-FFF2-40B4-BE49-F238E27FC236}">
                <a16:creationId xmlns:a16="http://schemas.microsoft.com/office/drawing/2014/main" id="{17223D4E-6CB3-BC44-BCDE-AAAFAC6997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140843"/>
              </p:ext>
            </p:extLst>
          </p:nvPr>
        </p:nvGraphicFramePr>
        <p:xfrm>
          <a:off x="867359" y="1998132"/>
          <a:ext cx="3525837" cy="4383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7">
            <a:extLst>
              <a:ext uri="{FF2B5EF4-FFF2-40B4-BE49-F238E27FC236}">
                <a16:creationId xmlns:a16="http://schemas.microsoft.com/office/drawing/2014/main" id="{55F69F3E-33A9-844E-8383-B3F5AD1D9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057" y="1363615"/>
            <a:ext cx="39604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Eğitim Seviyesi</a:t>
            </a:r>
          </a:p>
        </p:txBody>
      </p:sp>
      <p:graphicFrame>
        <p:nvGraphicFramePr>
          <p:cNvPr id="6" name="Tablo 12">
            <a:extLst>
              <a:ext uri="{FF2B5EF4-FFF2-40B4-BE49-F238E27FC236}">
                <a16:creationId xmlns:a16="http://schemas.microsoft.com/office/drawing/2014/main" id="{C192C685-F45F-5540-903D-ACEE2B2CAB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359012"/>
              </p:ext>
            </p:extLst>
          </p:nvPr>
        </p:nvGraphicFramePr>
        <p:xfrm>
          <a:off x="5086351" y="1998132"/>
          <a:ext cx="6919912" cy="40597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7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45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75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388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Çalışma </a:t>
                      </a:r>
                    </a:p>
                    <a:p>
                      <a:pPr algn="ctr" fontAlgn="b"/>
                      <a:r>
                        <a:rPr lang="tr-TR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Durumu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Meslekler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72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tr-TR" sz="1200" b="0" u="none" strike="noStrike" dirty="0">
                          <a:effectLst/>
                          <a:latin typeface="+mj-lt"/>
                        </a:rPr>
                        <a:t> Kendi</a:t>
                      </a:r>
                    </a:p>
                    <a:p>
                      <a:pPr algn="ctr" fontAlgn="ctr"/>
                      <a:r>
                        <a:rPr lang="tr-TR" sz="1200" b="0" u="none" strike="noStrike" dirty="0">
                          <a:effectLst/>
                          <a:latin typeface="+mj-lt"/>
                        </a:rPr>
                        <a:t> Hesabına</a:t>
                      </a:r>
                    </a:p>
                    <a:p>
                      <a:pPr algn="ctr" fontAlgn="ctr"/>
                      <a:r>
                        <a:rPr lang="tr-TR" sz="1200" b="0" u="none" strike="noStrike" dirty="0">
                          <a:effectLst/>
                          <a:latin typeface="+mj-lt"/>
                        </a:rPr>
                        <a:t> Çalışanlar</a:t>
                      </a:r>
                    </a:p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%9,1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0–5 çalışanlı tüccar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72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Nitelikli serbest meslek sahibi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72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1–9 çalışanlı şirket/ imalathane sahibi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72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10–25 çalışanlı şirket/ imalathane sahibi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726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tr-TR" sz="1200" b="0" u="none" strike="noStrike" dirty="0">
                          <a:effectLst/>
                          <a:latin typeface="+mj-lt"/>
                        </a:rPr>
                        <a:t> Ücretli</a:t>
                      </a:r>
                    </a:p>
                    <a:p>
                      <a:pPr algn="ctr" fontAlgn="ctr"/>
                      <a:r>
                        <a:rPr lang="tr-TR" sz="1200" b="0" u="none" strike="noStrike" dirty="0">
                          <a:effectLst/>
                          <a:latin typeface="+mj-lt"/>
                        </a:rPr>
                        <a:t> Çalışanlar</a:t>
                      </a:r>
                    </a:p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%59,0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İşçi/hizmetli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972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Memur/ofis çalışanı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972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10'dan az çalışanlı orta düzey yönetici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972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Nitelikli uzman, mühendis, teknik eleman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972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Üst düzey yönetici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972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10'dan fazla çalışanlı orta düzey yönetici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972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tr-TR" sz="1200" b="0" u="none" strike="noStrike" dirty="0">
                          <a:effectLst/>
                          <a:latin typeface="+mj-lt"/>
                        </a:rPr>
                        <a:t> Çalışmayanlar</a:t>
                      </a:r>
                    </a:p>
                    <a:p>
                      <a:pPr algn="ctr" fontAlgn="ctr"/>
                      <a:r>
                        <a:rPr lang="tr-TR" sz="1200" b="1" u="none" strike="noStrike" dirty="0">
                          <a:effectLst/>
                          <a:latin typeface="+mj-lt"/>
                        </a:rPr>
                        <a:t>%31,9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Ev kadını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9726">
                <a:tc vMerge="1">
                  <a:txBody>
                    <a:bodyPr/>
                    <a:lstStyle/>
                    <a:p>
                      <a:pPr algn="ctr" fontAlgn="ctr"/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Öğrenci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972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Geçici işsiz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9726">
                <a:tc vMerge="1">
                  <a:txBody>
                    <a:bodyPr/>
                    <a:lstStyle/>
                    <a:p>
                      <a:pPr algn="ctr" fontAlgn="ctr"/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Emekli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972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Toplam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pic>
        <p:nvPicPr>
          <p:cNvPr id="7" name="Picture 9" descr="beyaz logo küçük">
            <a:extLst>
              <a:ext uri="{FF2B5EF4-FFF2-40B4-BE49-F238E27FC236}">
                <a16:creationId xmlns:a16="http://schemas.microsoft.com/office/drawing/2014/main" id="{824B51B8-6E6F-A347-9C64-133D484169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25 Metin kutusu">
            <a:extLst>
              <a:ext uri="{FF2B5EF4-FFF2-40B4-BE49-F238E27FC236}">
                <a16:creationId xmlns:a16="http://schemas.microsoft.com/office/drawing/2014/main" id="{DA10C624-8CCF-AC49-B21A-8484A681962A}"/>
              </a:ext>
            </a:extLst>
          </p:cNvPr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Demografi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(4) </a:t>
            </a:r>
          </a:p>
        </p:txBody>
      </p:sp>
    </p:spTree>
    <p:extLst>
      <p:ext uri="{BB962C8B-B14F-4D97-AF65-F5344CB8AC3E}">
        <p14:creationId xmlns:p14="http://schemas.microsoft.com/office/powerpoint/2010/main" val="272912806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20 Metin kutusu"/>
          <p:cNvSpPr txBox="1"/>
          <p:nvPr/>
        </p:nvSpPr>
        <p:spPr>
          <a:xfrm>
            <a:off x="1790873" y="972045"/>
            <a:ext cx="8506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Siyasi Partiye Göre</a:t>
            </a:r>
          </a:p>
          <a:p>
            <a:pPr algn="ctr"/>
            <a:r>
              <a:rPr lang="tr-TR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Hükümetin PKK ile Mücadele Performansı</a:t>
            </a:r>
          </a:p>
        </p:txBody>
      </p:sp>
      <p:sp>
        <p:nvSpPr>
          <p:cNvPr id="19" name="25 Metin kutusu"/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Terör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(2) </a:t>
            </a:r>
          </a:p>
        </p:txBody>
      </p:sp>
      <p:grpSp>
        <p:nvGrpSpPr>
          <p:cNvPr id="17" name="Grup 6">
            <a:extLst>
              <a:ext uri="{FF2B5EF4-FFF2-40B4-BE49-F238E27FC236}">
                <a16:creationId xmlns:a16="http://schemas.microsoft.com/office/drawing/2014/main" id="{A059E970-D3FF-5742-9221-84439FC35D56}"/>
              </a:ext>
            </a:extLst>
          </p:cNvPr>
          <p:cNvGrpSpPr/>
          <p:nvPr/>
        </p:nvGrpSpPr>
        <p:grpSpPr>
          <a:xfrm>
            <a:off x="1790873" y="1896162"/>
            <a:ext cx="7007386" cy="4309814"/>
            <a:chOff x="1688085" y="2022320"/>
            <a:chExt cx="7007386" cy="4309814"/>
          </a:xfrm>
        </p:grpSpPr>
        <p:graphicFrame>
          <p:nvGraphicFramePr>
            <p:cNvPr id="21" name="Object 2">
              <a:extLst>
                <a:ext uri="{FF2B5EF4-FFF2-40B4-BE49-F238E27FC236}">
                  <a16:creationId xmlns:a16="http://schemas.microsoft.com/office/drawing/2014/main" id="{BD1346AA-3092-5545-BB65-F7FE0D2819D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43239660"/>
                </p:ext>
              </p:extLst>
            </p:nvPr>
          </p:nvGraphicFramePr>
          <p:xfrm>
            <a:off x="1688085" y="2022320"/>
            <a:ext cx="5256584" cy="430981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2" name="Rectangle 11">
              <a:extLst>
                <a:ext uri="{FF2B5EF4-FFF2-40B4-BE49-F238E27FC236}">
                  <a16:creationId xmlns:a16="http://schemas.microsoft.com/office/drawing/2014/main" id="{650B1267-4DFA-5549-9220-74CCAABCD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1920" y="2022320"/>
              <a:ext cx="4840496" cy="1614320"/>
            </a:xfrm>
            <a:prstGeom prst="rect">
              <a:avLst/>
            </a:prstGeom>
            <a:noFill/>
            <a:ln w="12700">
              <a:solidFill>
                <a:srgbClr val="008080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 sz="2000" dirty="0">
                <a:solidFill>
                  <a:srgbClr val="000000"/>
                </a:solidFill>
              </a:endParaRPr>
            </a:p>
          </p:txBody>
        </p:sp>
        <p:sp>
          <p:nvSpPr>
            <p:cNvPr id="23" name="Rectangle 12">
              <a:extLst>
                <a:ext uri="{FF2B5EF4-FFF2-40B4-BE49-F238E27FC236}">
                  <a16:creationId xmlns:a16="http://schemas.microsoft.com/office/drawing/2014/main" id="{E7A4D399-5587-AB4F-AD20-08F4756B0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1919" y="4407462"/>
              <a:ext cx="4840497" cy="1594809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 sz="2000" dirty="0">
                <a:solidFill>
                  <a:srgbClr val="000000"/>
                </a:solidFill>
              </a:endParaRPr>
            </a:p>
          </p:txBody>
        </p:sp>
        <p:sp>
          <p:nvSpPr>
            <p:cNvPr id="26" name="Text Box 14">
              <a:extLst>
                <a:ext uri="{FF2B5EF4-FFF2-40B4-BE49-F238E27FC236}">
                  <a16:creationId xmlns:a16="http://schemas.microsoft.com/office/drawing/2014/main" id="{2E7A5925-F4BA-BC47-B844-52AB8F70AF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3923" y="4470814"/>
              <a:ext cx="788493" cy="138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tr-TR" sz="1200" b="1">
                  <a:latin typeface="Verdana" pitchFamily="34" charset="0"/>
                </a:rPr>
                <a:t>2017</a:t>
              </a:r>
              <a:endParaRPr lang="tr-TR" sz="1200" b="1" dirty="0">
                <a:latin typeface="Verdana" pitchFamily="34" charset="0"/>
              </a:endParaRPr>
            </a:p>
            <a:p>
              <a:pPr algn="r">
                <a:spcBef>
                  <a:spcPct val="50000"/>
                </a:spcBef>
              </a:pPr>
              <a:r>
                <a:rPr lang="tr-TR" sz="1200" b="1">
                  <a:solidFill>
                    <a:srgbClr val="FF0000"/>
                  </a:solidFill>
                  <a:latin typeface="Verdana" pitchFamily="34" charset="0"/>
                </a:rPr>
                <a:t>%5,9</a:t>
              </a:r>
              <a:endParaRPr lang="tr-TR" sz="1200" b="1" dirty="0">
                <a:solidFill>
                  <a:srgbClr val="FF0000"/>
                </a:solidFill>
                <a:latin typeface="Verdana" pitchFamily="34" charset="0"/>
              </a:endParaRPr>
            </a:p>
            <a:p>
              <a:pPr algn="r">
                <a:spcBef>
                  <a:spcPct val="50000"/>
                </a:spcBef>
              </a:pPr>
              <a:r>
                <a:rPr lang="tr-TR" sz="1200" b="1">
                  <a:solidFill>
                    <a:srgbClr val="FF9900"/>
                  </a:solidFill>
                  <a:latin typeface="Verdana" pitchFamily="34" charset="0"/>
                </a:rPr>
                <a:t>%50,4</a:t>
              </a:r>
              <a:endParaRPr lang="tr-TR" sz="1200" b="1" dirty="0">
                <a:solidFill>
                  <a:srgbClr val="FF9900"/>
                </a:solidFill>
                <a:latin typeface="Verdana" pitchFamily="34" charset="0"/>
              </a:endParaRPr>
            </a:p>
            <a:p>
              <a:pPr algn="r">
                <a:spcBef>
                  <a:spcPct val="50000"/>
                </a:spcBef>
              </a:pPr>
              <a:r>
                <a:rPr lang="tr-TR" sz="1200" b="1">
                  <a:solidFill>
                    <a:srgbClr val="008080"/>
                  </a:solidFill>
                  <a:latin typeface="Verdana" pitchFamily="34" charset="0"/>
                </a:rPr>
                <a:t>%29,2</a:t>
              </a:r>
              <a:endParaRPr lang="tr-TR" sz="1200" b="1" dirty="0">
                <a:solidFill>
                  <a:srgbClr val="008080"/>
                </a:solidFill>
                <a:latin typeface="Verdana" pitchFamily="34" charset="0"/>
              </a:endParaRPr>
            </a:p>
            <a:p>
              <a:pPr algn="r">
                <a:spcBef>
                  <a:spcPct val="50000"/>
                </a:spcBef>
              </a:pPr>
              <a:r>
                <a:rPr lang="tr-TR" sz="1200" b="1">
                  <a:solidFill>
                    <a:srgbClr val="FFFFFF">
                      <a:lumMod val="50000"/>
                    </a:srgbClr>
                  </a:solidFill>
                  <a:latin typeface="Verdana" pitchFamily="34" charset="0"/>
                </a:rPr>
                <a:t>%52,8</a:t>
              </a:r>
              <a:endParaRPr lang="tr-TR" sz="1200" b="1" dirty="0">
                <a:solidFill>
                  <a:srgbClr val="FFFFFF">
                    <a:lumMod val="50000"/>
                  </a:srgbClr>
                </a:solidFill>
                <a:latin typeface="Verdana" pitchFamily="34" charset="0"/>
              </a:endParaRPr>
            </a:p>
          </p:txBody>
        </p:sp>
        <p:sp>
          <p:nvSpPr>
            <p:cNvPr id="27" name="Text Box 14">
              <a:extLst>
                <a:ext uri="{FF2B5EF4-FFF2-40B4-BE49-F238E27FC236}">
                  <a16:creationId xmlns:a16="http://schemas.microsoft.com/office/drawing/2014/main" id="{93EF9F50-3C0E-E241-8F9C-BE74A2D3A0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6978" y="2054620"/>
              <a:ext cx="788493" cy="138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tr-TR" sz="1200" b="1" dirty="0">
                  <a:latin typeface="Verdana" pitchFamily="34" charset="0"/>
                </a:rPr>
                <a:t>2017</a:t>
              </a:r>
            </a:p>
            <a:p>
              <a:pPr algn="r">
                <a:spcBef>
                  <a:spcPct val="50000"/>
                </a:spcBef>
              </a:pPr>
              <a:r>
                <a:rPr lang="tr-TR" sz="1200" b="1" dirty="0">
                  <a:solidFill>
                    <a:srgbClr val="FF0000"/>
                  </a:solidFill>
                  <a:latin typeface="Verdana" pitchFamily="34" charset="0"/>
                </a:rPr>
                <a:t>%67,9</a:t>
              </a:r>
            </a:p>
            <a:p>
              <a:pPr algn="r">
                <a:spcBef>
                  <a:spcPct val="50000"/>
                </a:spcBef>
              </a:pPr>
              <a:r>
                <a:rPr lang="tr-TR" sz="1200" b="1" dirty="0">
                  <a:solidFill>
                    <a:srgbClr val="FF9900"/>
                  </a:solidFill>
                  <a:latin typeface="Verdana" pitchFamily="34" charset="0"/>
                </a:rPr>
                <a:t>%20,3</a:t>
              </a:r>
            </a:p>
            <a:p>
              <a:pPr algn="r">
                <a:spcBef>
                  <a:spcPct val="50000"/>
                </a:spcBef>
              </a:pPr>
              <a:r>
                <a:rPr lang="tr-TR" sz="1200" b="1" dirty="0">
                  <a:solidFill>
                    <a:srgbClr val="008080"/>
                  </a:solidFill>
                  <a:latin typeface="Verdana" pitchFamily="34" charset="0"/>
                </a:rPr>
                <a:t>%25,8</a:t>
              </a:r>
            </a:p>
            <a:p>
              <a:pPr algn="r">
                <a:spcBef>
                  <a:spcPct val="50000"/>
                </a:spcBef>
              </a:pPr>
              <a:r>
                <a:rPr lang="tr-TR" sz="1200" b="1" dirty="0">
                  <a:solidFill>
                    <a:srgbClr val="808080"/>
                  </a:solidFill>
                  <a:latin typeface="Verdana" pitchFamily="34" charset="0"/>
                </a:rPr>
                <a:t>%2,8</a:t>
              </a:r>
            </a:p>
          </p:txBody>
        </p:sp>
        <p:sp>
          <p:nvSpPr>
            <p:cNvPr id="28" name="Text Box 14">
              <a:extLst>
                <a:ext uri="{FF2B5EF4-FFF2-40B4-BE49-F238E27FC236}">
                  <a16:creationId xmlns:a16="http://schemas.microsoft.com/office/drawing/2014/main" id="{D7365F91-4046-834E-AEC5-68B39783A8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83843" y="4471857"/>
              <a:ext cx="788493" cy="138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tr-TR" sz="1200" b="1" dirty="0">
                  <a:latin typeface="Verdana" pitchFamily="34" charset="0"/>
                </a:rPr>
                <a:t>2018</a:t>
              </a:r>
            </a:p>
            <a:p>
              <a:pPr algn="r">
                <a:spcBef>
                  <a:spcPct val="50000"/>
                </a:spcBef>
              </a:pPr>
              <a:r>
                <a:rPr lang="tr-TR" sz="1200" b="1" dirty="0">
                  <a:solidFill>
                    <a:srgbClr val="FF0000"/>
                  </a:solidFill>
                  <a:latin typeface="Verdana" pitchFamily="34" charset="0"/>
                </a:rPr>
                <a:t>%9,8</a:t>
              </a:r>
            </a:p>
            <a:p>
              <a:pPr algn="r">
                <a:spcBef>
                  <a:spcPct val="50000"/>
                </a:spcBef>
              </a:pPr>
              <a:r>
                <a:rPr lang="tr-TR" sz="1200" b="1" dirty="0">
                  <a:solidFill>
                    <a:srgbClr val="FF9900"/>
                  </a:solidFill>
                  <a:latin typeface="Verdana" pitchFamily="34" charset="0"/>
                </a:rPr>
                <a:t>%36,9</a:t>
              </a:r>
            </a:p>
            <a:p>
              <a:pPr algn="r">
                <a:spcBef>
                  <a:spcPct val="50000"/>
                </a:spcBef>
              </a:pPr>
              <a:r>
                <a:rPr lang="tr-TR" sz="1200" b="1" dirty="0">
                  <a:solidFill>
                    <a:srgbClr val="008080"/>
                  </a:solidFill>
                  <a:latin typeface="Verdana" pitchFamily="34" charset="0"/>
                </a:rPr>
                <a:t>%24,2</a:t>
              </a:r>
            </a:p>
            <a:p>
              <a:pPr algn="r">
                <a:spcBef>
                  <a:spcPct val="50000"/>
                </a:spcBef>
              </a:pPr>
              <a:r>
                <a:rPr lang="tr-TR" sz="1200" b="1" dirty="0">
                  <a:solidFill>
                    <a:srgbClr val="FFFFFF">
                      <a:lumMod val="50000"/>
                    </a:srgbClr>
                  </a:solidFill>
                  <a:latin typeface="Verdana" pitchFamily="34" charset="0"/>
                </a:rPr>
                <a:t>%49,0</a:t>
              </a:r>
            </a:p>
          </p:txBody>
        </p:sp>
        <p:sp>
          <p:nvSpPr>
            <p:cNvPr id="29" name="Text Box 14">
              <a:extLst>
                <a:ext uri="{FF2B5EF4-FFF2-40B4-BE49-F238E27FC236}">
                  <a16:creationId xmlns:a16="http://schemas.microsoft.com/office/drawing/2014/main" id="{E1535C96-8F6C-ED4E-A7D6-13621026BF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86898" y="2068542"/>
              <a:ext cx="788493" cy="138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tr-TR" sz="1200" b="1" dirty="0">
                  <a:latin typeface="Verdana" pitchFamily="34" charset="0"/>
                </a:rPr>
                <a:t>2018</a:t>
              </a:r>
            </a:p>
            <a:p>
              <a:pPr algn="r">
                <a:spcBef>
                  <a:spcPct val="50000"/>
                </a:spcBef>
              </a:pPr>
              <a:r>
                <a:rPr lang="tr-TR" sz="1200" b="1" dirty="0">
                  <a:solidFill>
                    <a:srgbClr val="FF0000"/>
                  </a:solidFill>
                  <a:latin typeface="Verdana" pitchFamily="34" charset="0"/>
                </a:rPr>
                <a:t>%63,6</a:t>
              </a:r>
            </a:p>
            <a:p>
              <a:pPr algn="r">
                <a:spcBef>
                  <a:spcPct val="50000"/>
                </a:spcBef>
              </a:pPr>
              <a:r>
                <a:rPr lang="tr-TR" sz="1200" b="1" dirty="0">
                  <a:solidFill>
                    <a:srgbClr val="FF9900"/>
                  </a:solidFill>
                  <a:latin typeface="Verdana" pitchFamily="34" charset="0"/>
                </a:rPr>
                <a:t>%20,3</a:t>
              </a:r>
            </a:p>
            <a:p>
              <a:pPr algn="r">
                <a:spcBef>
                  <a:spcPct val="50000"/>
                </a:spcBef>
              </a:pPr>
              <a:r>
                <a:rPr lang="tr-TR" sz="1200" b="1" dirty="0">
                  <a:solidFill>
                    <a:srgbClr val="008080"/>
                  </a:solidFill>
                  <a:latin typeface="Verdana" pitchFamily="34" charset="0"/>
                </a:rPr>
                <a:t>%40,0</a:t>
              </a:r>
            </a:p>
            <a:p>
              <a:pPr algn="r">
                <a:spcBef>
                  <a:spcPct val="50000"/>
                </a:spcBef>
              </a:pPr>
              <a:r>
                <a:rPr lang="tr-TR" sz="1200" b="1" dirty="0">
                  <a:solidFill>
                    <a:srgbClr val="808080"/>
                  </a:solidFill>
                  <a:latin typeface="Verdana" pitchFamily="34" charset="0"/>
                </a:rPr>
                <a:t>%10,0</a:t>
              </a:r>
            </a:p>
          </p:txBody>
        </p:sp>
      </p:grpSp>
      <p:graphicFrame>
        <p:nvGraphicFramePr>
          <p:cNvPr id="30" name="Tablo 2">
            <a:extLst>
              <a:ext uri="{FF2B5EF4-FFF2-40B4-BE49-F238E27FC236}">
                <a16:creationId xmlns:a16="http://schemas.microsoft.com/office/drawing/2014/main" id="{869B0637-2BE4-2C4F-81D7-7288C09DB8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21820"/>
              </p:ext>
            </p:extLst>
          </p:nvPr>
        </p:nvGraphicFramePr>
        <p:xfrm>
          <a:off x="1391100" y="1985006"/>
          <a:ext cx="2258323" cy="38911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58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4352"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b="0" u="none" strike="noStrike" dirty="0">
                          <a:effectLst/>
                        </a:rPr>
                        <a:t>Kesinlikle Başarılı</a:t>
                      </a:r>
                      <a:endParaRPr lang="tr-T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8483"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b="0" u="none" strike="noStrike" dirty="0">
                          <a:effectLst/>
                        </a:rPr>
                        <a:t>Başarılı</a:t>
                      </a:r>
                      <a:endParaRPr lang="tr-T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6219"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b="0" u="none" strike="noStrike" dirty="0">
                          <a:effectLst/>
                        </a:rPr>
                        <a:t>Ne Başarılı Ne Başarısız</a:t>
                      </a:r>
                      <a:endParaRPr lang="tr-T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9965"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b="0" u="none" strike="noStrike" dirty="0">
                          <a:effectLst/>
                        </a:rPr>
                        <a:t>Başarısız</a:t>
                      </a:r>
                      <a:endParaRPr lang="tr-T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b="0" u="none" strike="noStrike" dirty="0">
                          <a:effectLst/>
                        </a:rPr>
                        <a:t>Kesinlikle Başarısız</a:t>
                      </a:r>
                      <a:endParaRPr lang="tr-T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1" name="Grup 3">
            <a:extLst>
              <a:ext uri="{FF2B5EF4-FFF2-40B4-BE49-F238E27FC236}">
                <a16:creationId xmlns:a16="http://schemas.microsoft.com/office/drawing/2014/main" id="{28C51F17-CFCF-6B47-8DC8-E2C01BCBF64A}"/>
              </a:ext>
            </a:extLst>
          </p:cNvPr>
          <p:cNvGrpSpPr/>
          <p:nvPr/>
        </p:nvGrpSpPr>
        <p:grpSpPr>
          <a:xfrm>
            <a:off x="1476107" y="2701106"/>
            <a:ext cx="2448000" cy="2358728"/>
            <a:chOff x="1682652" y="2829525"/>
            <a:chExt cx="2448000" cy="2358728"/>
          </a:xfrm>
        </p:grpSpPr>
        <p:cxnSp>
          <p:nvCxnSpPr>
            <p:cNvPr id="32" name="Düz Bağlayıcı 4">
              <a:extLst>
                <a:ext uri="{FF2B5EF4-FFF2-40B4-BE49-F238E27FC236}">
                  <a16:creationId xmlns:a16="http://schemas.microsoft.com/office/drawing/2014/main" id="{7E338824-F7EE-E945-93BE-0A3469D5398E}"/>
                </a:ext>
              </a:extLst>
            </p:cNvPr>
            <p:cNvCxnSpPr/>
            <p:nvPr/>
          </p:nvCxnSpPr>
          <p:spPr bwMode="auto">
            <a:xfrm>
              <a:off x="1682652" y="2829525"/>
              <a:ext cx="2448000" cy="0"/>
            </a:xfrm>
            <a:prstGeom prst="line">
              <a:avLst/>
            </a:prstGeom>
            <a:solidFill>
              <a:srgbClr val="CC3300">
                <a:alpha val="50000"/>
              </a:srgb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Düz Bağlayıcı 20">
              <a:extLst>
                <a:ext uri="{FF2B5EF4-FFF2-40B4-BE49-F238E27FC236}">
                  <a16:creationId xmlns:a16="http://schemas.microsoft.com/office/drawing/2014/main" id="{EE79E4E9-3212-3B49-802B-D1514C02B7F8}"/>
                </a:ext>
              </a:extLst>
            </p:cNvPr>
            <p:cNvCxnSpPr/>
            <p:nvPr/>
          </p:nvCxnSpPr>
          <p:spPr bwMode="auto">
            <a:xfrm>
              <a:off x="1682652" y="3613128"/>
              <a:ext cx="2448000" cy="0"/>
            </a:xfrm>
            <a:prstGeom prst="line">
              <a:avLst/>
            </a:prstGeom>
            <a:solidFill>
              <a:srgbClr val="CC3300">
                <a:alpha val="50000"/>
              </a:srgb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Düz Bağlayıcı 21">
              <a:extLst>
                <a:ext uri="{FF2B5EF4-FFF2-40B4-BE49-F238E27FC236}">
                  <a16:creationId xmlns:a16="http://schemas.microsoft.com/office/drawing/2014/main" id="{72D5802B-CC02-E946-91A8-9DB8D881D0B3}"/>
                </a:ext>
              </a:extLst>
            </p:cNvPr>
            <p:cNvCxnSpPr/>
            <p:nvPr/>
          </p:nvCxnSpPr>
          <p:spPr bwMode="auto">
            <a:xfrm>
              <a:off x="1682652" y="4396829"/>
              <a:ext cx="2448000" cy="0"/>
            </a:xfrm>
            <a:prstGeom prst="line">
              <a:avLst/>
            </a:prstGeom>
            <a:solidFill>
              <a:srgbClr val="CC3300">
                <a:alpha val="50000"/>
              </a:srgb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Düz Bağlayıcı 22">
              <a:extLst>
                <a:ext uri="{FF2B5EF4-FFF2-40B4-BE49-F238E27FC236}">
                  <a16:creationId xmlns:a16="http://schemas.microsoft.com/office/drawing/2014/main" id="{051040DE-4DC1-1344-AD6C-94905B4BE91B}"/>
                </a:ext>
              </a:extLst>
            </p:cNvPr>
            <p:cNvCxnSpPr/>
            <p:nvPr/>
          </p:nvCxnSpPr>
          <p:spPr bwMode="auto">
            <a:xfrm>
              <a:off x="1682652" y="5188253"/>
              <a:ext cx="2448000" cy="0"/>
            </a:xfrm>
            <a:prstGeom prst="line">
              <a:avLst/>
            </a:prstGeom>
            <a:solidFill>
              <a:srgbClr val="CC3300">
                <a:alpha val="50000"/>
              </a:srgb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36" name="27 Tablo">
            <a:extLst>
              <a:ext uri="{FF2B5EF4-FFF2-40B4-BE49-F238E27FC236}">
                <a16:creationId xmlns:a16="http://schemas.microsoft.com/office/drawing/2014/main" id="{9CCC3ADC-ECA7-C944-894E-AA54C0FDBB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864484"/>
              </p:ext>
            </p:extLst>
          </p:nvPr>
        </p:nvGraphicFramePr>
        <p:xfrm>
          <a:off x="4261755" y="6344982"/>
          <a:ext cx="1944217" cy="394335"/>
        </p:xfrm>
        <a:graphic>
          <a:graphicData uri="http://schemas.openxmlformats.org/drawingml/2006/table">
            <a:tbl>
              <a:tblPr/>
              <a:tblGrid>
                <a:gridCol w="245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3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5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97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97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5787"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</a:t>
                      </a:r>
                      <a:r>
                        <a:rPr lang="tr-TR" sz="8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Parti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MHP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787"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426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276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787"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7" name="Dikdörtgen 27">
            <a:extLst>
              <a:ext uri="{FF2B5EF4-FFF2-40B4-BE49-F238E27FC236}">
                <a16:creationId xmlns:a16="http://schemas.microsoft.com/office/drawing/2014/main" id="{DC143006-2192-684F-A126-F0804D9B47D0}"/>
              </a:ext>
            </a:extLst>
          </p:cNvPr>
          <p:cNvSpPr/>
          <p:nvPr/>
        </p:nvSpPr>
        <p:spPr>
          <a:xfrm>
            <a:off x="8992477" y="2032241"/>
            <a:ext cx="216024" cy="143001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tr-TR" sz="1200" dirty="0">
                <a:solidFill>
                  <a:srgbClr val="3C8C93"/>
                </a:solidFill>
              </a:rPr>
              <a:t>Başarılı</a:t>
            </a:r>
          </a:p>
        </p:txBody>
      </p:sp>
      <p:sp>
        <p:nvSpPr>
          <p:cNvPr id="38" name="Dikdörtgen 28">
            <a:extLst>
              <a:ext uri="{FF2B5EF4-FFF2-40B4-BE49-F238E27FC236}">
                <a16:creationId xmlns:a16="http://schemas.microsoft.com/office/drawing/2014/main" id="{0DF74A7C-3327-904D-A383-B29EFE41D167}"/>
              </a:ext>
            </a:extLst>
          </p:cNvPr>
          <p:cNvSpPr/>
          <p:nvPr/>
        </p:nvSpPr>
        <p:spPr>
          <a:xfrm>
            <a:off x="8992477" y="4284840"/>
            <a:ext cx="216024" cy="143001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tr-TR" sz="1200" dirty="0">
                <a:solidFill>
                  <a:srgbClr val="FF0000"/>
                </a:solidFill>
              </a:rPr>
              <a:t>Başarısız</a:t>
            </a:r>
          </a:p>
        </p:txBody>
      </p:sp>
      <p:pic>
        <p:nvPicPr>
          <p:cNvPr id="39" name="Picture 38" descr="beyaz logo küçük">
            <a:extLst>
              <a:ext uri="{FF2B5EF4-FFF2-40B4-BE49-F238E27FC236}">
                <a16:creationId xmlns:a16="http://schemas.microsoft.com/office/drawing/2014/main" id="{47DCD2D3-BD77-4B41-8384-02C45FA262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0148864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1822235" y="1211988"/>
            <a:ext cx="855723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tr-TR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Hükümetin FETÖ ile Mücadele Konusundaki Performansı</a:t>
            </a:r>
          </a:p>
          <a:p>
            <a:pPr algn="ctr">
              <a:defRPr/>
            </a:pPr>
            <a:r>
              <a:rPr lang="tr-TR" sz="1100" dirty="0">
                <a:solidFill>
                  <a:srgbClr val="FFFFFF">
                    <a:lumMod val="50000"/>
                  </a:srgbClr>
                </a:solidFill>
                <a:latin typeface="Arial" charset="0"/>
                <a:ea typeface="Arial" charset="0"/>
                <a:cs typeface="Arial" charset="0"/>
              </a:rPr>
              <a:t>Hükümetin FETÖ ile  mücadele konusundaki performansını nasıl değerlendiriyorsunuz? Lütfen hükümetin performansını  “1 Kesinlikle başarısız”, “2 Başarısız”, “3 Ne başarılı ne başarısız”, “4 Başarılı”, veya “5 Kesinlikle başarılı” şeklinde değerlendiriniz.</a:t>
            </a:r>
          </a:p>
        </p:txBody>
      </p:sp>
      <p:sp>
        <p:nvSpPr>
          <p:cNvPr id="12" name="25 Metin kutusu"/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Terör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(3) 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8473746B-0F49-864C-9C96-9FC03A39D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2837" y="2058183"/>
            <a:ext cx="760185" cy="153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tr-TR" sz="1100" b="1" dirty="0">
                <a:latin typeface="Verdana"/>
              </a:rPr>
              <a:t>2018</a:t>
            </a:r>
          </a:p>
          <a:p>
            <a:pPr algn="r">
              <a:spcBef>
                <a:spcPct val="50000"/>
              </a:spcBef>
            </a:pPr>
            <a:r>
              <a:rPr lang="tr-TR" sz="1100" b="1" dirty="0">
                <a:solidFill>
                  <a:srgbClr val="FF0000"/>
                </a:solidFill>
                <a:latin typeface="Verdana"/>
              </a:rPr>
              <a:t>%35,6</a:t>
            </a:r>
          </a:p>
          <a:p>
            <a:pPr algn="r">
              <a:spcBef>
                <a:spcPct val="50000"/>
              </a:spcBef>
            </a:pPr>
            <a:r>
              <a:rPr lang="tr-TR" sz="1100" b="1" dirty="0">
                <a:solidFill>
                  <a:srgbClr val="FF9900"/>
                </a:solidFill>
                <a:latin typeface="Verdana"/>
              </a:rPr>
              <a:t>%63,6</a:t>
            </a:r>
          </a:p>
          <a:p>
            <a:pPr algn="r">
              <a:spcBef>
                <a:spcPct val="50000"/>
              </a:spcBef>
            </a:pPr>
            <a:r>
              <a:rPr lang="tr-TR" sz="1100" b="1" dirty="0">
                <a:solidFill>
                  <a:srgbClr val="339966"/>
                </a:solidFill>
                <a:latin typeface="Verdana"/>
              </a:rPr>
              <a:t>%14,7</a:t>
            </a:r>
          </a:p>
          <a:p>
            <a:pPr algn="r">
              <a:spcBef>
                <a:spcPct val="50000"/>
              </a:spcBef>
            </a:pPr>
            <a:r>
              <a:rPr lang="tr-TR" sz="1100" b="1" dirty="0">
                <a:solidFill>
                  <a:srgbClr val="72BFC5"/>
                </a:solidFill>
                <a:latin typeface="Verdana"/>
              </a:rPr>
              <a:t>%34,7</a:t>
            </a:r>
          </a:p>
          <a:p>
            <a:pPr algn="r">
              <a:spcBef>
                <a:spcPct val="50000"/>
              </a:spcBef>
            </a:pPr>
            <a:r>
              <a:rPr lang="tr-TR" sz="1100" b="1" dirty="0">
                <a:solidFill>
                  <a:srgbClr val="FFFFFF">
                    <a:lumMod val="50000"/>
                  </a:srgbClr>
                </a:solidFill>
                <a:latin typeface="Verdana"/>
              </a:rPr>
              <a:t>%8,0 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8134B6F9-7900-7F4D-98B3-D760AE6BE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0038" y="4435496"/>
            <a:ext cx="796031" cy="153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tr-TR" sz="1100" b="1" dirty="0">
                <a:latin typeface="Verdana"/>
              </a:rPr>
              <a:t>2018</a:t>
            </a:r>
          </a:p>
          <a:p>
            <a:pPr algn="r">
              <a:spcBef>
                <a:spcPct val="50000"/>
              </a:spcBef>
            </a:pPr>
            <a:r>
              <a:rPr lang="tr-TR" sz="1100" b="1" dirty="0">
                <a:solidFill>
                  <a:srgbClr val="FF0000"/>
                </a:solidFill>
                <a:latin typeface="Verdana"/>
              </a:rPr>
              <a:t>%22,2</a:t>
            </a:r>
          </a:p>
          <a:p>
            <a:pPr algn="r">
              <a:spcBef>
                <a:spcPct val="50000"/>
              </a:spcBef>
            </a:pPr>
            <a:r>
              <a:rPr lang="tr-TR" sz="1100" b="1" dirty="0">
                <a:solidFill>
                  <a:srgbClr val="FF9900"/>
                </a:solidFill>
                <a:latin typeface="Verdana"/>
              </a:rPr>
              <a:t>%6,5</a:t>
            </a:r>
          </a:p>
          <a:p>
            <a:pPr algn="r">
              <a:spcBef>
                <a:spcPct val="50000"/>
              </a:spcBef>
            </a:pPr>
            <a:r>
              <a:rPr lang="tr-TR" sz="1100" b="1" dirty="0">
                <a:solidFill>
                  <a:srgbClr val="008080"/>
                </a:solidFill>
                <a:latin typeface="Verdana"/>
              </a:rPr>
              <a:t>%33,6</a:t>
            </a:r>
          </a:p>
          <a:p>
            <a:pPr algn="r">
              <a:spcBef>
                <a:spcPct val="50000"/>
              </a:spcBef>
            </a:pPr>
            <a:r>
              <a:rPr lang="tr-TR" sz="1100" b="1" dirty="0">
                <a:solidFill>
                  <a:srgbClr val="72BFC5"/>
                </a:solidFill>
                <a:latin typeface="Verdana"/>
              </a:rPr>
              <a:t>%13,7</a:t>
            </a:r>
          </a:p>
          <a:p>
            <a:pPr algn="r">
              <a:spcBef>
                <a:spcPct val="50000"/>
              </a:spcBef>
            </a:pPr>
            <a:r>
              <a:rPr lang="tr-TR" sz="1100" b="1" dirty="0">
                <a:solidFill>
                  <a:srgbClr val="FFFFFF">
                    <a:lumMod val="50000"/>
                  </a:srgbClr>
                </a:solidFill>
                <a:latin typeface="Verdana"/>
              </a:rPr>
              <a:t>%51,0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A7FA1E-4636-1846-8780-5D2AC15E2830}"/>
              </a:ext>
            </a:extLst>
          </p:cNvPr>
          <p:cNvSpPr txBox="1"/>
          <p:nvPr/>
        </p:nvSpPr>
        <p:spPr>
          <a:xfrm>
            <a:off x="430212" y="87659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16" name="Object 2">
            <a:extLst>
              <a:ext uri="{FF2B5EF4-FFF2-40B4-BE49-F238E27FC236}">
                <a16:creationId xmlns:a16="http://schemas.microsoft.com/office/drawing/2014/main" id="{0E56C713-0346-8C4C-8C38-DBE14B7369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4248848"/>
              </p:ext>
            </p:extLst>
          </p:nvPr>
        </p:nvGraphicFramePr>
        <p:xfrm>
          <a:off x="3325589" y="2050483"/>
          <a:ext cx="4003639" cy="4119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ectangle 11">
            <a:extLst>
              <a:ext uri="{FF2B5EF4-FFF2-40B4-BE49-F238E27FC236}">
                <a16:creationId xmlns:a16="http://schemas.microsoft.com/office/drawing/2014/main" id="{00BA6A98-E020-0E4A-BFBD-8A4EE3B6B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928" y="2050483"/>
            <a:ext cx="3498213" cy="1562300"/>
          </a:xfrm>
          <a:prstGeom prst="rect">
            <a:avLst/>
          </a:prstGeom>
          <a:noFill/>
          <a:ln w="12700">
            <a:solidFill>
              <a:srgbClr val="00808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 sz="8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0CDD6FA1-5B74-CB4B-8A7C-70D38F87E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8759" y="4380413"/>
            <a:ext cx="3485382" cy="1575820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 sz="8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2" name="Text Box 13">
            <a:extLst>
              <a:ext uri="{FF2B5EF4-FFF2-40B4-BE49-F238E27FC236}">
                <a16:creationId xmlns:a16="http://schemas.microsoft.com/office/drawing/2014/main" id="{8F48EE8D-BB0F-444B-A2E7-10C7EA586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6034" y="2072637"/>
            <a:ext cx="760185" cy="153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tr-TR" sz="1100" b="1" dirty="0">
                <a:latin typeface="Verdana"/>
              </a:rPr>
              <a:t>2017</a:t>
            </a:r>
          </a:p>
          <a:p>
            <a:pPr algn="r">
              <a:spcBef>
                <a:spcPct val="50000"/>
              </a:spcBef>
            </a:pPr>
            <a:r>
              <a:rPr lang="tr-TR" sz="1100" b="1" dirty="0">
                <a:solidFill>
                  <a:srgbClr val="FF0000"/>
                </a:solidFill>
                <a:latin typeface="Verdana"/>
              </a:rPr>
              <a:t>%50,9</a:t>
            </a:r>
          </a:p>
          <a:p>
            <a:pPr algn="r">
              <a:spcBef>
                <a:spcPct val="50000"/>
              </a:spcBef>
            </a:pPr>
            <a:r>
              <a:rPr lang="tr-TR" sz="1100" b="1" dirty="0">
                <a:solidFill>
                  <a:srgbClr val="FF9900"/>
                </a:solidFill>
                <a:latin typeface="Verdana"/>
              </a:rPr>
              <a:t>%61,3</a:t>
            </a:r>
          </a:p>
          <a:p>
            <a:pPr algn="r">
              <a:spcBef>
                <a:spcPct val="50000"/>
              </a:spcBef>
            </a:pPr>
            <a:r>
              <a:rPr lang="tr-TR" sz="1100" b="1" dirty="0">
                <a:solidFill>
                  <a:srgbClr val="008080"/>
                </a:solidFill>
                <a:latin typeface="Verdana"/>
              </a:rPr>
              <a:t>%25,4</a:t>
            </a:r>
          </a:p>
          <a:p>
            <a:pPr algn="r">
              <a:spcBef>
                <a:spcPct val="50000"/>
              </a:spcBef>
            </a:pPr>
            <a:r>
              <a:rPr lang="tr-TR" sz="1100" b="1" dirty="0">
                <a:solidFill>
                  <a:srgbClr val="72BFC5"/>
                </a:solidFill>
                <a:latin typeface="Verdana"/>
              </a:rPr>
              <a:t>%39,2</a:t>
            </a:r>
          </a:p>
          <a:p>
            <a:pPr algn="r">
              <a:spcBef>
                <a:spcPct val="50000"/>
              </a:spcBef>
            </a:pPr>
            <a:r>
              <a:rPr lang="tr-TR" sz="1100" b="1" dirty="0">
                <a:solidFill>
                  <a:srgbClr val="FFFFFF">
                    <a:lumMod val="50000"/>
                  </a:srgbClr>
                </a:solidFill>
                <a:latin typeface="Verdana"/>
              </a:rPr>
              <a:t>%11,2</a:t>
            </a:r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id="{1ED61D3F-E48F-C64F-AEBF-6F74AA2FE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8110" y="4435496"/>
            <a:ext cx="796031" cy="153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tr-TR" sz="1100" b="1" dirty="0">
                <a:latin typeface="Verdana"/>
              </a:rPr>
              <a:t>2017</a:t>
            </a:r>
          </a:p>
          <a:p>
            <a:pPr algn="r">
              <a:spcBef>
                <a:spcPct val="50000"/>
              </a:spcBef>
            </a:pPr>
            <a:r>
              <a:rPr lang="tr-TR" sz="1100" b="1" dirty="0">
                <a:solidFill>
                  <a:srgbClr val="FF0000"/>
                </a:solidFill>
                <a:latin typeface="Verdana"/>
              </a:rPr>
              <a:t>%20,9</a:t>
            </a:r>
          </a:p>
          <a:p>
            <a:pPr algn="r">
              <a:spcBef>
                <a:spcPct val="50000"/>
              </a:spcBef>
            </a:pPr>
            <a:r>
              <a:rPr lang="tr-TR" sz="1100" b="1" dirty="0">
                <a:solidFill>
                  <a:srgbClr val="FF9900"/>
                </a:solidFill>
                <a:latin typeface="Verdana"/>
              </a:rPr>
              <a:t>%3,5</a:t>
            </a:r>
          </a:p>
          <a:p>
            <a:pPr algn="r">
              <a:spcBef>
                <a:spcPct val="50000"/>
              </a:spcBef>
            </a:pPr>
            <a:r>
              <a:rPr lang="tr-TR" sz="1100" b="1" dirty="0">
                <a:solidFill>
                  <a:srgbClr val="008080"/>
                </a:solidFill>
                <a:latin typeface="Verdana"/>
              </a:rPr>
              <a:t>%50,0</a:t>
            </a:r>
          </a:p>
          <a:p>
            <a:pPr algn="r">
              <a:spcBef>
                <a:spcPct val="50000"/>
              </a:spcBef>
            </a:pPr>
            <a:r>
              <a:rPr lang="tr-TR" sz="1100" b="1" dirty="0">
                <a:solidFill>
                  <a:srgbClr val="72BFC5"/>
                </a:solidFill>
                <a:latin typeface="Verdana"/>
              </a:rPr>
              <a:t>%17,5</a:t>
            </a:r>
          </a:p>
          <a:p>
            <a:pPr algn="r">
              <a:spcBef>
                <a:spcPct val="50000"/>
              </a:spcBef>
            </a:pPr>
            <a:r>
              <a:rPr lang="tr-TR" sz="1100" b="1" dirty="0">
                <a:solidFill>
                  <a:srgbClr val="FFFFFF">
                    <a:lumMod val="50000"/>
                  </a:srgbClr>
                </a:solidFill>
                <a:latin typeface="Verdana"/>
              </a:rPr>
              <a:t>%52,8</a:t>
            </a:r>
          </a:p>
        </p:txBody>
      </p:sp>
      <p:graphicFrame>
        <p:nvGraphicFramePr>
          <p:cNvPr id="26" name="27 Tablo">
            <a:extLst>
              <a:ext uri="{FF2B5EF4-FFF2-40B4-BE49-F238E27FC236}">
                <a16:creationId xmlns:a16="http://schemas.microsoft.com/office/drawing/2014/main" id="{9A5F3D28-B2D8-D84E-8628-3B826A7D8E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643060"/>
              </p:ext>
            </p:extLst>
          </p:nvPr>
        </p:nvGraphicFramePr>
        <p:xfrm>
          <a:off x="4791558" y="6350388"/>
          <a:ext cx="2608883" cy="405948"/>
        </p:xfrm>
        <a:graphic>
          <a:graphicData uri="http://schemas.openxmlformats.org/drawingml/2006/table">
            <a:tbl>
              <a:tblPr/>
              <a:tblGrid>
                <a:gridCol w="270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2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2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44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44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5316">
                <a:tc rowSpan="3"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</a:t>
                      </a:r>
                      <a:r>
                        <a:rPr lang="tr-TR" sz="8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Parti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MHP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316">
                <a:tc vMerge="1"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426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276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316">
                <a:tc vMerge="1"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" name="Dikdörtgen 21">
            <a:extLst>
              <a:ext uri="{FF2B5EF4-FFF2-40B4-BE49-F238E27FC236}">
                <a16:creationId xmlns:a16="http://schemas.microsoft.com/office/drawing/2014/main" id="{DECD7F54-0CEB-344F-8686-3854D1B76DF2}"/>
              </a:ext>
            </a:extLst>
          </p:cNvPr>
          <p:cNvSpPr/>
          <p:nvPr/>
        </p:nvSpPr>
        <p:spPr>
          <a:xfrm>
            <a:off x="8510165" y="2176653"/>
            <a:ext cx="216024" cy="143001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tr-TR" sz="1200" dirty="0">
                <a:solidFill>
                  <a:srgbClr val="3C8C93"/>
                </a:solidFill>
              </a:rPr>
              <a:t>Başarılı</a:t>
            </a:r>
          </a:p>
        </p:txBody>
      </p:sp>
      <p:sp>
        <p:nvSpPr>
          <p:cNvPr id="29" name="Dikdörtgen 22">
            <a:extLst>
              <a:ext uri="{FF2B5EF4-FFF2-40B4-BE49-F238E27FC236}">
                <a16:creationId xmlns:a16="http://schemas.microsoft.com/office/drawing/2014/main" id="{3C4CEB0E-92A0-BE40-A534-06EABED22A0C}"/>
              </a:ext>
            </a:extLst>
          </p:cNvPr>
          <p:cNvSpPr/>
          <p:nvPr/>
        </p:nvSpPr>
        <p:spPr>
          <a:xfrm>
            <a:off x="8510165" y="4542548"/>
            <a:ext cx="216024" cy="143001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tr-TR" sz="1200" dirty="0">
                <a:solidFill>
                  <a:srgbClr val="FF0000"/>
                </a:solidFill>
              </a:rPr>
              <a:t>Başarısız</a:t>
            </a:r>
          </a:p>
        </p:txBody>
      </p:sp>
      <p:pic>
        <p:nvPicPr>
          <p:cNvPr id="30" name="Picture 29" descr="beyaz logo küçük">
            <a:extLst>
              <a:ext uri="{FF2B5EF4-FFF2-40B4-BE49-F238E27FC236}">
                <a16:creationId xmlns:a16="http://schemas.microsoft.com/office/drawing/2014/main" id="{6E695819-D054-7F40-B4FA-EE75493B5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007846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114352" y="1135066"/>
            <a:ext cx="80648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FETÖ’nün Siyasi Uzantılarının Olduğuna İnanma   </a:t>
            </a:r>
          </a:p>
          <a:p>
            <a:pPr algn="ctr"/>
            <a:r>
              <a:rPr lang="tr-TR" sz="1600" i="1" dirty="0">
                <a:solidFill>
                  <a:srgbClr val="FFFFFF">
                    <a:lumMod val="50000"/>
                  </a:srgbClr>
                </a:solidFill>
                <a:latin typeface="Arial" charset="0"/>
                <a:ea typeface="Arial" charset="0"/>
                <a:cs typeface="Arial" charset="0"/>
              </a:rPr>
              <a:t>FETÖ’nün siyasi uzantılarının olduğuna inanıyor musunuz? </a:t>
            </a:r>
          </a:p>
        </p:txBody>
      </p:sp>
      <p:sp>
        <p:nvSpPr>
          <p:cNvPr id="14" name="25 Metin kutusu"/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Terör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(4) </a:t>
            </a: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47DF6A15-2FF8-4941-BE65-D502BDDD4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1134" y="2099589"/>
            <a:ext cx="864256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tr-TR" sz="1000" b="1" dirty="0">
                <a:latin typeface="Verdana" pitchFamily="34" charset="0"/>
              </a:rPr>
              <a:t>2018</a:t>
            </a:r>
          </a:p>
          <a:p>
            <a:pPr algn="r">
              <a:spcBef>
                <a:spcPct val="50000"/>
              </a:spcBef>
            </a:pPr>
            <a:r>
              <a:rPr lang="tr-TR" sz="1000" b="1" dirty="0">
                <a:solidFill>
                  <a:srgbClr val="FF0000"/>
                </a:solidFill>
                <a:latin typeface="Verdana" pitchFamily="34" charset="0"/>
              </a:rPr>
              <a:t>%39,0</a:t>
            </a:r>
          </a:p>
          <a:p>
            <a:pPr algn="r">
              <a:spcBef>
                <a:spcPct val="50000"/>
              </a:spcBef>
            </a:pPr>
            <a:r>
              <a:rPr lang="tr-TR" sz="1000" b="1" dirty="0">
                <a:solidFill>
                  <a:srgbClr val="FF9900"/>
                </a:solidFill>
                <a:latin typeface="Verdana" pitchFamily="34" charset="0"/>
              </a:rPr>
              <a:t>%46,7</a:t>
            </a:r>
          </a:p>
          <a:p>
            <a:pPr algn="r">
              <a:spcBef>
                <a:spcPct val="50000"/>
              </a:spcBef>
            </a:pPr>
            <a:r>
              <a:rPr lang="tr-TR" sz="1000" b="1" dirty="0">
                <a:solidFill>
                  <a:srgbClr val="008080"/>
                </a:solidFill>
                <a:latin typeface="Verdana" pitchFamily="34" charset="0"/>
              </a:rPr>
              <a:t>%30,9</a:t>
            </a:r>
          </a:p>
          <a:p>
            <a:pPr algn="r">
              <a:spcBef>
                <a:spcPct val="50000"/>
              </a:spcBef>
            </a:pPr>
            <a:r>
              <a:rPr lang="tr-TR" sz="10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%44,2</a:t>
            </a:r>
          </a:p>
          <a:p>
            <a:pPr algn="r">
              <a:spcBef>
                <a:spcPct val="50000"/>
              </a:spcBef>
            </a:pPr>
            <a:r>
              <a:rPr lang="tr-TR" sz="10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%32,0</a:t>
            </a: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516F0F7A-9B02-6E4E-B262-8D7C8E545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2028" y="4546121"/>
            <a:ext cx="663202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tr-TR" sz="1000" b="1" dirty="0">
                <a:latin typeface="Verdana" pitchFamily="34" charset="0"/>
              </a:rPr>
              <a:t>2018</a:t>
            </a:r>
          </a:p>
          <a:p>
            <a:pPr algn="r">
              <a:spcBef>
                <a:spcPct val="50000"/>
              </a:spcBef>
            </a:pPr>
            <a:r>
              <a:rPr lang="tr-TR" sz="1000" b="1" dirty="0">
                <a:solidFill>
                  <a:srgbClr val="FF0000"/>
                </a:solidFill>
                <a:latin typeface="Verdana" pitchFamily="34" charset="0"/>
              </a:rPr>
              <a:t>%16,5</a:t>
            </a:r>
          </a:p>
          <a:p>
            <a:pPr algn="r">
              <a:spcBef>
                <a:spcPct val="50000"/>
              </a:spcBef>
            </a:pPr>
            <a:r>
              <a:rPr lang="tr-TR" sz="1000" b="1" dirty="0">
                <a:solidFill>
                  <a:srgbClr val="FF9900"/>
                </a:solidFill>
                <a:latin typeface="Verdana" pitchFamily="34" charset="0"/>
              </a:rPr>
              <a:t>%14,7</a:t>
            </a:r>
          </a:p>
          <a:p>
            <a:pPr algn="r">
              <a:spcBef>
                <a:spcPct val="50000"/>
              </a:spcBef>
            </a:pPr>
            <a:r>
              <a:rPr lang="tr-TR" sz="1000" b="1" dirty="0">
                <a:solidFill>
                  <a:srgbClr val="008080"/>
                </a:solidFill>
                <a:latin typeface="Verdana" pitchFamily="34" charset="0"/>
              </a:rPr>
              <a:t>%19,4</a:t>
            </a:r>
          </a:p>
          <a:p>
            <a:pPr algn="r">
              <a:spcBef>
                <a:spcPct val="50000"/>
              </a:spcBef>
            </a:pPr>
            <a:r>
              <a:rPr lang="tr-TR" sz="10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%12,6</a:t>
            </a:r>
          </a:p>
          <a:p>
            <a:pPr algn="r">
              <a:spcBef>
                <a:spcPct val="50000"/>
              </a:spcBef>
            </a:pPr>
            <a:r>
              <a:rPr lang="tr-TR" sz="10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%23,0</a:t>
            </a:r>
          </a:p>
        </p:txBody>
      </p:sp>
      <p:grpSp>
        <p:nvGrpSpPr>
          <p:cNvPr id="17" name="Grup 30">
            <a:extLst>
              <a:ext uri="{FF2B5EF4-FFF2-40B4-BE49-F238E27FC236}">
                <a16:creationId xmlns:a16="http://schemas.microsoft.com/office/drawing/2014/main" id="{423CE75D-EA2C-D744-AB83-9C6DAC13380B}"/>
              </a:ext>
            </a:extLst>
          </p:cNvPr>
          <p:cNvGrpSpPr/>
          <p:nvPr/>
        </p:nvGrpSpPr>
        <p:grpSpPr>
          <a:xfrm>
            <a:off x="3354591" y="2099093"/>
            <a:ext cx="5128871" cy="4213226"/>
            <a:chOff x="1979712" y="2029717"/>
            <a:chExt cx="6777437" cy="4213226"/>
          </a:xfrm>
        </p:grpSpPr>
        <p:grpSp>
          <p:nvGrpSpPr>
            <p:cNvPr id="18" name="Group 15">
              <a:extLst>
                <a:ext uri="{FF2B5EF4-FFF2-40B4-BE49-F238E27FC236}">
                  <a16:creationId xmlns:a16="http://schemas.microsoft.com/office/drawing/2014/main" id="{FE1550D3-2DB7-FD48-A3EA-1C8B39D485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79712" y="2029717"/>
              <a:ext cx="6777437" cy="4213226"/>
              <a:chOff x="188" y="1355"/>
              <a:chExt cx="6011" cy="2654"/>
            </a:xfrm>
          </p:grpSpPr>
          <p:graphicFrame>
            <p:nvGraphicFramePr>
              <p:cNvPr id="21" name="Object 2">
                <a:extLst>
                  <a:ext uri="{FF2B5EF4-FFF2-40B4-BE49-F238E27FC236}">
                    <a16:creationId xmlns:a16="http://schemas.microsoft.com/office/drawing/2014/main" id="{6A1DF77D-4130-394C-ABF2-6B2B889F155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72849245"/>
                  </p:ext>
                </p:extLst>
              </p:nvPr>
            </p:nvGraphicFramePr>
            <p:xfrm>
              <a:off x="188" y="1359"/>
              <a:ext cx="4726" cy="265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22" name="Rectangle 11">
                <a:extLst>
                  <a:ext uri="{FF2B5EF4-FFF2-40B4-BE49-F238E27FC236}">
                    <a16:creationId xmlns:a16="http://schemas.microsoft.com/office/drawing/2014/main" id="{36DBFF24-1DD7-FC4E-8CBC-45A8F47D9E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2" y="1355"/>
                <a:ext cx="3817" cy="963"/>
              </a:xfrm>
              <a:prstGeom prst="rect">
                <a:avLst/>
              </a:prstGeom>
              <a:noFill/>
              <a:ln w="12700">
                <a:solidFill>
                  <a:srgbClr val="00808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Rectangle 12">
                <a:extLst>
                  <a:ext uri="{FF2B5EF4-FFF2-40B4-BE49-F238E27FC236}">
                    <a16:creationId xmlns:a16="http://schemas.microsoft.com/office/drawing/2014/main" id="{DCC8F01C-7416-6D4E-A1D1-30F867E750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2" y="2851"/>
                <a:ext cx="3817" cy="973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9" name="Text Box 13">
              <a:extLst>
                <a:ext uri="{FF2B5EF4-FFF2-40B4-BE49-F238E27FC236}">
                  <a16:creationId xmlns:a16="http://schemas.microsoft.com/office/drawing/2014/main" id="{ADBFA3E4-BAC6-9442-A17A-A088E7984E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63564" y="2030213"/>
              <a:ext cx="1093374" cy="1400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tr-TR" sz="1000" b="1" dirty="0">
                  <a:latin typeface="Verdana" pitchFamily="34" charset="0"/>
                </a:rPr>
                <a:t>2017</a:t>
              </a:r>
            </a:p>
            <a:p>
              <a:pPr algn="r">
                <a:spcBef>
                  <a:spcPct val="50000"/>
                </a:spcBef>
              </a:pPr>
              <a:r>
                <a:rPr lang="tr-TR" sz="1000" b="1" dirty="0">
                  <a:solidFill>
                    <a:srgbClr val="FF0000"/>
                  </a:solidFill>
                  <a:latin typeface="Verdana" pitchFamily="34" charset="0"/>
                </a:rPr>
                <a:t>%55,8</a:t>
              </a:r>
            </a:p>
            <a:p>
              <a:pPr algn="r">
                <a:spcBef>
                  <a:spcPct val="50000"/>
                </a:spcBef>
              </a:pPr>
              <a:r>
                <a:rPr lang="tr-TR" sz="1000" b="1" dirty="0">
                  <a:solidFill>
                    <a:srgbClr val="FF9900"/>
                  </a:solidFill>
                  <a:latin typeface="Verdana" pitchFamily="34" charset="0"/>
                </a:rPr>
                <a:t>%63,0</a:t>
              </a:r>
            </a:p>
            <a:p>
              <a:pPr algn="r">
                <a:spcBef>
                  <a:spcPct val="50000"/>
                </a:spcBef>
              </a:pPr>
              <a:r>
                <a:rPr lang="tr-TR" sz="1000" b="1" dirty="0">
                  <a:solidFill>
                    <a:srgbClr val="008080"/>
                  </a:solidFill>
                  <a:latin typeface="Verdana" pitchFamily="34" charset="0"/>
                </a:rPr>
                <a:t>%50,3</a:t>
              </a:r>
            </a:p>
            <a:p>
              <a:pPr algn="r">
                <a:spcBef>
                  <a:spcPct val="50000"/>
                </a:spcBef>
              </a:pPr>
              <a:r>
                <a:rPr lang="tr-TR" sz="1000" b="1" dirty="0">
                  <a:solidFill>
                    <a:schemeClr val="accent1">
                      <a:lumMod val="75000"/>
                    </a:schemeClr>
                  </a:solidFill>
                  <a:latin typeface="Verdana" pitchFamily="34" charset="0"/>
                </a:rPr>
                <a:t>%56,7</a:t>
              </a:r>
            </a:p>
            <a:p>
              <a:pPr algn="r">
                <a:spcBef>
                  <a:spcPct val="50000"/>
                </a:spcBef>
              </a:pPr>
              <a:r>
                <a:rPr lang="tr-TR" sz="1000" b="1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%50,0</a:t>
              </a:r>
            </a:p>
          </p:txBody>
        </p:sp>
        <p:sp>
          <p:nvSpPr>
            <p:cNvPr id="20" name="Text Box 13">
              <a:extLst>
                <a:ext uri="{FF2B5EF4-FFF2-40B4-BE49-F238E27FC236}">
                  <a16:creationId xmlns:a16="http://schemas.microsoft.com/office/drawing/2014/main" id="{DA1E41F2-8D1F-1340-84A4-F466EECD72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18374" y="4476745"/>
              <a:ext cx="1038564" cy="1400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tr-TR" sz="1000" b="1" dirty="0">
                  <a:latin typeface="Verdana" pitchFamily="34" charset="0"/>
                </a:rPr>
                <a:t>2017</a:t>
              </a:r>
            </a:p>
            <a:p>
              <a:pPr algn="r">
                <a:spcBef>
                  <a:spcPct val="50000"/>
                </a:spcBef>
              </a:pPr>
              <a:r>
                <a:rPr lang="tr-TR" sz="1000" b="1" dirty="0">
                  <a:solidFill>
                    <a:srgbClr val="FF0000"/>
                  </a:solidFill>
                  <a:latin typeface="Verdana" pitchFamily="34" charset="0"/>
                </a:rPr>
                <a:t>%12,3</a:t>
              </a:r>
            </a:p>
            <a:p>
              <a:pPr algn="r">
                <a:spcBef>
                  <a:spcPct val="50000"/>
                </a:spcBef>
              </a:pPr>
              <a:r>
                <a:rPr lang="tr-TR" sz="1000" b="1" dirty="0">
                  <a:solidFill>
                    <a:srgbClr val="FF9900"/>
                  </a:solidFill>
                  <a:latin typeface="Verdana" pitchFamily="34" charset="0"/>
                </a:rPr>
                <a:t>%9,6</a:t>
              </a:r>
            </a:p>
            <a:p>
              <a:pPr algn="r">
                <a:spcBef>
                  <a:spcPct val="50000"/>
                </a:spcBef>
              </a:pPr>
              <a:r>
                <a:rPr lang="tr-TR" sz="1000" b="1" dirty="0">
                  <a:solidFill>
                    <a:srgbClr val="008080"/>
                  </a:solidFill>
                  <a:latin typeface="Verdana" pitchFamily="34" charset="0"/>
                </a:rPr>
                <a:t>%18,1</a:t>
              </a:r>
            </a:p>
            <a:p>
              <a:pPr algn="r">
                <a:spcBef>
                  <a:spcPct val="50000"/>
                </a:spcBef>
              </a:pPr>
              <a:r>
                <a:rPr lang="tr-TR" sz="1000" b="1" dirty="0">
                  <a:solidFill>
                    <a:schemeClr val="accent1">
                      <a:lumMod val="75000"/>
                    </a:schemeClr>
                  </a:solidFill>
                  <a:latin typeface="Verdana" pitchFamily="34" charset="0"/>
                </a:rPr>
                <a:t>%10,0</a:t>
              </a:r>
            </a:p>
            <a:p>
              <a:pPr algn="r">
                <a:spcBef>
                  <a:spcPct val="50000"/>
                </a:spcBef>
              </a:pPr>
              <a:r>
                <a:rPr lang="tr-TR" sz="1000" b="1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%11,1</a:t>
              </a:r>
            </a:p>
          </p:txBody>
        </p:sp>
      </p:grpSp>
      <p:graphicFrame>
        <p:nvGraphicFramePr>
          <p:cNvPr id="26" name="27 Tablo">
            <a:extLst>
              <a:ext uri="{FF2B5EF4-FFF2-40B4-BE49-F238E27FC236}">
                <a16:creationId xmlns:a16="http://schemas.microsoft.com/office/drawing/2014/main" id="{31C0BE01-D3DC-1743-AE74-2B6B9FFA06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39406"/>
              </p:ext>
            </p:extLst>
          </p:nvPr>
        </p:nvGraphicFramePr>
        <p:xfrm>
          <a:off x="5459045" y="6444717"/>
          <a:ext cx="2196841" cy="348615"/>
        </p:xfrm>
        <a:graphic>
          <a:graphicData uri="http://schemas.openxmlformats.org/drawingml/2006/table">
            <a:tbl>
              <a:tblPr/>
              <a:tblGrid>
                <a:gridCol w="277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98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3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3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5787">
                <a:tc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</a:t>
                      </a:r>
                      <a:r>
                        <a:rPr lang="tr-TR" sz="7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Parti</a:t>
                      </a:r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MHP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787"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426</a:t>
                      </a:r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276</a:t>
                      </a:r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787"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7" name="Picture 26" descr="beyaz logo küçük">
            <a:extLst>
              <a:ext uri="{FF2B5EF4-FFF2-40B4-BE49-F238E27FC236}">
                <a16:creationId xmlns:a16="http://schemas.microsoft.com/office/drawing/2014/main" id="{DAAC1E8E-F420-A946-8BFE-E168A38C0F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24778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-82918" y="1560779"/>
            <a:ext cx="610238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-342900" algn="ctr"/>
            <a:r>
              <a:rPr lang="tr-TR" sz="2200" b="1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FETÖ’nün</a:t>
            </a:r>
            <a:r>
              <a:rPr lang="tr-TR" sz="22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Siyasi Uzantılarının Yoğun Olduğu Siyasi Parti</a:t>
            </a:r>
          </a:p>
          <a:p>
            <a:pPr indent="-342900" algn="ctr"/>
            <a:r>
              <a:rPr lang="tr-TR" sz="12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FETÖ’nün siyasi uzantıları sizce daha yoğun olarak hangi siyasi partide bulunmaktad</a:t>
            </a:r>
            <a:r>
              <a:rPr lang="tr-T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ır?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134703" y="1444207"/>
            <a:ext cx="60402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-342900" algn="ctr"/>
            <a:r>
              <a:rPr lang="tr-TR" sz="2200" b="1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FETÖ’nün</a:t>
            </a:r>
            <a:r>
              <a:rPr lang="tr-TR" sz="22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Halen Tehdit Oluşturma Durumu</a:t>
            </a:r>
          </a:p>
          <a:p>
            <a:pPr indent="-342900" algn="ctr"/>
            <a:r>
              <a:rPr lang="tr-T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FETÖ’nün Türkiye için halen bir tehdit oluşturduğuna inanıyor musunuz?</a:t>
            </a:r>
          </a:p>
        </p:txBody>
      </p:sp>
      <p:sp>
        <p:nvSpPr>
          <p:cNvPr id="13" name="25 Metin kutusu"/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Terör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(5) </a:t>
            </a:r>
          </a:p>
        </p:txBody>
      </p:sp>
      <p:graphicFrame>
        <p:nvGraphicFramePr>
          <p:cNvPr id="12" name="Object 2">
            <a:extLst>
              <a:ext uri="{FF2B5EF4-FFF2-40B4-BE49-F238E27FC236}">
                <a16:creationId xmlns:a16="http://schemas.microsoft.com/office/drawing/2014/main" id="{F8D5BF7A-A6A8-0B41-A8A7-A9C20FF37C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113359"/>
              </p:ext>
            </p:extLst>
          </p:nvPr>
        </p:nvGraphicFramePr>
        <p:xfrm>
          <a:off x="-287634" y="2613421"/>
          <a:ext cx="4248472" cy="4034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27 Tablo">
            <a:extLst>
              <a:ext uri="{FF2B5EF4-FFF2-40B4-BE49-F238E27FC236}">
                <a16:creationId xmlns:a16="http://schemas.microsoft.com/office/drawing/2014/main" id="{6AD27F0E-68AC-6349-84FE-94B1ACDC6B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459086"/>
              </p:ext>
            </p:extLst>
          </p:nvPr>
        </p:nvGraphicFramePr>
        <p:xfrm>
          <a:off x="2774980" y="6517172"/>
          <a:ext cx="1152127" cy="288032"/>
        </p:xfrm>
        <a:graphic>
          <a:graphicData uri="http://schemas.openxmlformats.org/drawingml/2006/table">
            <a:tbl>
              <a:tblPr/>
              <a:tblGrid>
                <a:gridCol w="258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6627">
                  <a:extLst>
                    <a:ext uri="{9D8B030D-6E8A-4147-A177-3AD203B41FA5}">
                      <a16:colId xmlns:a16="http://schemas.microsoft.com/office/drawing/2014/main" val="174078319"/>
                    </a:ext>
                  </a:extLst>
                </a:gridCol>
              </a:tblGrid>
              <a:tr h="144016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vMerge="1"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558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Tablo 13">
            <a:extLst>
              <a:ext uri="{FF2B5EF4-FFF2-40B4-BE49-F238E27FC236}">
                <a16:creationId xmlns:a16="http://schemas.microsoft.com/office/drawing/2014/main" id="{7C4A0A15-DD75-4744-8F90-EBDEC1C084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471887"/>
              </p:ext>
            </p:extLst>
          </p:nvPr>
        </p:nvGraphicFramePr>
        <p:xfrm>
          <a:off x="4392886" y="2613421"/>
          <a:ext cx="609600" cy="3860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795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394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effectLst/>
                          <a:latin typeface="+mj-lt"/>
                        </a:rPr>
                        <a:t>33,9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394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effectLst/>
                          <a:latin typeface="+mj-lt"/>
                        </a:rPr>
                        <a:t>33,2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394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effectLst/>
                          <a:latin typeface="+mj-lt"/>
                        </a:rPr>
                        <a:t>16,1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394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effectLst/>
                          <a:latin typeface="+mj-lt"/>
                        </a:rPr>
                        <a:t>10,6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394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effectLst/>
                          <a:latin typeface="+mj-lt"/>
                        </a:rPr>
                        <a:t>5,0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394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effectLst/>
                          <a:latin typeface="+mj-lt"/>
                        </a:rPr>
                        <a:t>1,3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8" name="Grafik 16">
            <a:extLst>
              <a:ext uri="{FF2B5EF4-FFF2-40B4-BE49-F238E27FC236}">
                <a16:creationId xmlns:a16="http://schemas.microsoft.com/office/drawing/2014/main" id="{FB040DFC-08CC-414F-BB6C-4ADCCEC271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2304801"/>
              </p:ext>
            </p:extLst>
          </p:nvPr>
        </p:nvGraphicFramePr>
        <p:xfrm>
          <a:off x="6549662" y="2260099"/>
          <a:ext cx="5184575" cy="4359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27 Tablo">
            <a:extLst>
              <a:ext uri="{FF2B5EF4-FFF2-40B4-BE49-F238E27FC236}">
                <a16:creationId xmlns:a16="http://schemas.microsoft.com/office/drawing/2014/main" id="{4104430D-C381-3D43-A483-6C7B12D6AF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291577"/>
              </p:ext>
            </p:extLst>
          </p:nvPr>
        </p:nvGraphicFramePr>
        <p:xfrm>
          <a:off x="5363636" y="6340384"/>
          <a:ext cx="1944217" cy="464820"/>
        </p:xfrm>
        <a:graphic>
          <a:graphicData uri="http://schemas.openxmlformats.org/drawingml/2006/table">
            <a:tbl>
              <a:tblPr/>
              <a:tblGrid>
                <a:gridCol w="245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3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5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9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0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5303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AK</a:t>
                      </a:r>
                      <a:r>
                        <a:rPr lang="tr-TR" sz="700" b="0" i="0" u="none" strike="noStrike" baseline="0" dirty="0">
                          <a:solidFill>
                            <a:srgbClr val="000000"/>
                          </a:solidFill>
                          <a:latin typeface="+mj-lt"/>
                        </a:rPr>
                        <a:t> Parti</a:t>
                      </a:r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CHP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MHP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HDP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303">
                <a:tc vMerge="1"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241</a:t>
                      </a:r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46</a:t>
                      </a:r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303"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198</a:t>
                      </a:r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303"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0" name="Picture 19" descr="beyaz logo küçük">
            <a:extLst>
              <a:ext uri="{FF2B5EF4-FFF2-40B4-BE49-F238E27FC236}">
                <a16:creationId xmlns:a16="http://schemas.microsoft.com/office/drawing/2014/main" id="{7BEF6F21-8E0E-E84A-A2F5-18F7206FF2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763484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2 Metin kutusu"/>
          <p:cNvSpPr txBox="1"/>
          <p:nvPr/>
        </p:nvSpPr>
        <p:spPr>
          <a:xfrm>
            <a:off x="1722928" y="1116595"/>
            <a:ext cx="8734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Türkiye’yi Bölünme Tehlikesi Altında Algılama Durumu</a:t>
            </a:r>
          </a:p>
          <a:p>
            <a:pPr algn="ctr"/>
            <a:r>
              <a:rPr lang="tr-TR" sz="1600" dirty="0">
                <a:solidFill>
                  <a:srgbClr val="FFFFFF">
                    <a:lumMod val="50000"/>
                  </a:srgbClr>
                </a:solidFill>
                <a:latin typeface="Arial" charset="0"/>
                <a:ea typeface="Arial" charset="0"/>
                <a:cs typeface="Arial" charset="0"/>
              </a:rPr>
              <a:t>Sizce Türkiye bölünme tehlikesi altında mı?</a:t>
            </a: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1752600" y="629064"/>
            <a:ext cx="86868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tr-TR" sz="2000" b="1" dirty="0">
              <a:solidFill>
                <a:srgbClr val="990000"/>
              </a:solidFill>
              <a:latin typeface="Verdana" pitchFamily="34" charset="0"/>
            </a:endParaRPr>
          </a:p>
        </p:txBody>
      </p:sp>
      <p:sp>
        <p:nvSpPr>
          <p:cNvPr id="12" name="12 Metin kutusu"/>
          <p:cNvSpPr txBox="1"/>
          <p:nvPr/>
        </p:nvSpPr>
        <p:spPr>
          <a:xfrm>
            <a:off x="7728373" y="1596749"/>
            <a:ext cx="3085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rgbClr val="000000"/>
                </a:solidFill>
                <a:latin typeface="Verdana"/>
              </a:rPr>
              <a:t>Siyasi </a:t>
            </a:r>
            <a:r>
              <a:rPr lang="tr-TR" sz="1400" b="1">
                <a:solidFill>
                  <a:srgbClr val="000000"/>
                </a:solidFill>
                <a:latin typeface="Verdana"/>
              </a:rPr>
              <a:t>Görüşe Göre</a:t>
            </a:r>
            <a:endParaRPr lang="tr-TR" sz="1400" b="1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8" name="25 Metin kutusu"/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Terör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(6) </a:t>
            </a:r>
          </a:p>
        </p:txBody>
      </p:sp>
      <p:graphicFrame>
        <p:nvGraphicFramePr>
          <p:cNvPr id="9" name="Object 15">
            <a:extLst>
              <a:ext uri="{FF2B5EF4-FFF2-40B4-BE49-F238E27FC236}">
                <a16:creationId xmlns:a16="http://schemas.microsoft.com/office/drawing/2014/main" id="{6622A26F-F6D1-3A4D-9581-856E083842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365553"/>
              </p:ext>
            </p:extLst>
          </p:nvPr>
        </p:nvGraphicFramePr>
        <p:xfrm>
          <a:off x="324060" y="1902539"/>
          <a:ext cx="5479840" cy="4556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27 Tablo">
            <a:extLst>
              <a:ext uri="{FF2B5EF4-FFF2-40B4-BE49-F238E27FC236}">
                <a16:creationId xmlns:a16="http://schemas.microsoft.com/office/drawing/2014/main" id="{B4FF3F00-F6A4-0345-821E-1CACBB9A58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797749"/>
              </p:ext>
            </p:extLst>
          </p:nvPr>
        </p:nvGraphicFramePr>
        <p:xfrm>
          <a:off x="1722928" y="6513898"/>
          <a:ext cx="2546289" cy="288032"/>
        </p:xfrm>
        <a:graphic>
          <a:graphicData uri="http://schemas.openxmlformats.org/drawingml/2006/table">
            <a:tbl>
              <a:tblPr/>
              <a:tblGrid>
                <a:gridCol w="252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9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99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99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9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79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79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4016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vMerge="1"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16 Tablo">
            <a:extLst>
              <a:ext uri="{FF2B5EF4-FFF2-40B4-BE49-F238E27FC236}">
                <a16:creationId xmlns:a16="http://schemas.microsoft.com/office/drawing/2014/main" id="{FC97E3B5-CF99-4246-B172-9AE99A55A4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998967"/>
              </p:ext>
            </p:extLst>
          </p:nvPr>
        </p:nvGraphicFramePr>
        <p:xfrm>
          <a:off x="6220036" y="1904526"/>
          <a:ext cx="5479841" cy="4897410"/>
        </p:xfrm>
        <a:graphic>
          <a:graphicData uri="http://schemas.openxmlformats.org/drawingml/2006/table">
            <a:tbl>
              <a:tblPr/>
              <a:tblGrid>
                <a:gridCol w="1835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4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4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99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91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3247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Siyasi Görüş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Yıl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Evet(%)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Hayır(%)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Fikrim Yok(%)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247">
                <a:tc rowSpan="4">
                  <a:txBody>
                    <a:bodyPr/>
                    <a:lstStyle/>
                    <a:p>
                      <a:pPr marL="72000" algn="l" defTabSz="914400" rtl="0" eaLnBrk="1" fontAlgn="b" latinLnBrk="0" hangingPunct="1"/>
                      <a:r>
                        <a:rPr lang="tr-TR" sz="1200" b="0" i="0" u="none" strike="noStrik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Dindar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effectLst/>
                          <a:latin typeface="+mj-lt"/>
                        </a:rPr>
                        <a:t>309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247">
                <a:tc vMerge="1">
                  <a:txBody>
                    <a:bodyPr/>
                    <a:lstStyle/>
                    <a:p>
                      <a:pPr marL="72000"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effectLst/>
                          <a:latin typeface="+mj-lt"/>
                        </a:rPr>
                        <a:t>276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247">
                <a:tc vMerge="1">
                  <a:txBody>
                    <a:bodyPr/>
                    <a:lstStyle/>
                    <a:p>
                      <a:pPr marL="72000" algn="l" fontAlgn="b"/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effectLst/>
                          <a:latin typeface="+mj-lt"/>
                        </a:rPr>
                        <a:t>221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247">
                <a:tc vMerge="1">
                  <a:txBody>
                    <a:bodyPr/>
                    <a:lstStyle/>
                    <a:p>
                      <a:pPr marL="72000"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effectLst/>
                          <a:latin typeface="+mj-lt"/>
                        </a:rPr>
                        <a:t>147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3247">
                <a:tc rowSpan="5">
                  <a:txBody>
                    <a:bodyPr/>
                    <a:lstStyle/>
                    <a:p>
                      <a:pPr marL="72000" algn="l" defTabSz="914400" rtl="0" eaLnBrk="1" fontAlgn="b" latinLnBrk="0" hangingPunct="1"/>
                      <a:r>
                        <a:rPr lang="tr-TR" sz="1200" b="0" i="0" u="none" strike="noStrik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Milliyetçi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latin typeface="+mj-lt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63247">
                <a:tc vMerge="1">
                  <a:txBody>
                    <a:bodyPr/>
                    <a:lstStyle/>
                    <a:p>
                      <a:pPr marL="72000" algn="l" fontAlgn="b"/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lang="tr-TR" sz="1000" dirty="0"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3247">
                <a:tc vMerge="1"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latin typeface="+mj-lt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3247">
                <a:tc vMerge="1"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2015</a:t>
                      </a:r>
                      <a:endParaRPr lang="tr-TR" sz="1000" dirty="0"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latin typeface="+mn-lt"/>
                        </a:rPr>
                        <a:t>55,8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latin typeface="+mn-lt"/>
                        </a:rPr>
                        <a:t>39,9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latin typeface="+mn-lt"/>
                        </a:rPr>
                        <a:t>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700" b="0" dirty="0">
                          <a:latin typeface="+mj-lt"/>
                        </a:rPr>
                        <a:t>163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63247">
                <a:tc vMerge="1"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u="none" strike="noStrike" dirty="0">
                          <a:effectLst/>
                          <a:latin typeface="+mj-lt"/>
                        </a:rPr>
                        <a:t>202</a:t>
                      </a:r>
                      <a:endParaRPr lang="tr-TR" sz="7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3247">
                <a:tc rowSpan="5">
                  <a:txBody>
                    <a:bodyPr/>
                    <a:lstStyle/>
                    <a:p>
                      <a:pPr marL="72000" algn="l" defTabSz="914400" rtl="0" eaLnBrk="1" fontAlgn="b" latinLnBrk="0" hangingPunct="1"/>
                      <a:r>
                        <a:rPr lang="tr-TR" sz="1200" b="0" i="0" u="none" strike="noStrik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Cumhuriyetçi/Kemalist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latin typeface="+mj-lt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3247">
                <a:tc vMerge="1">
                  <a:txBody>
                    <a:bodyPr/>
                    <a:lstStyle/>
                    <a:p>
                      <a:pPr marL="72000" algn="l" fontAlgn="b"/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lang="tr-TR" sz="1000" dirty="0"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3247">
                <a:tc vMerge="1"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latin typeface="+mj-lt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3247">
                <a:tc vMerge="1"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2015</a:t>
                      </a:r>
                      <a:endParaRPr lang="tr-TR" sz="1000" dirty="0"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latin typeface="+mn-lt"/>
                        </a:rPr>
                        <a:t>65,7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latin typeface="+mn-lt"/>
                        </a:rPr>
                        <a:t>27,6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latin typeface="+mn-lt"/>
                        </a:rPr>
                        <a:t>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700" b="0" dirty="0">
                          <a:latin typeface="+mj-lt"/>
                        </a:rPr>
                        <a:t>254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3247">
                <a:tc vMerge="1"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u="none" strike="noStrike" dirty="0">
                          <a:effectLst/>
                          <a:latin typeface="+mj-lt"/>
                        </a:rPr>
                        <a:t>165</a:t>
                      </a:r>
                      <a:endParaRPr lang="tr-TR" sz="7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3247">
                <a:tc rowSpan="5">
                  <a:txBody>
                    <a:bodyPr/>
                    <a:lstStyle/>
                    <a:p>
                      <a:pPr marL="72000" algn="l" defTabSz="914400" rtl="0" eaLnBrk="1" fontAlgn="b" latinLnBrk="0" hangingPunct="1"/>
                      <a:r>
                        <a:rPr lang="tr-TR" sz="1200" b="0" i="0" u="none" strike="noStrik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Muhafazakar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3247">
                <a:tc vMerge="1">
                  <a:txBody>
                    <a:bodyPr/>
                    <a:lstStyle/>
                    <a:p>
                      <a:pPr marL="72000" algn="l" fontAlgn="b"/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3247">
                <a:tc vMerge="1"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3247">
                <a:tc vMerge="1"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latin typeface="+mn-lt"/>
                        </a:rPr>
                        <a:t>42,5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latin typeface="+mn-lt"/>
                        </a:rPr>
                        <a:t>47,3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latin typeface="+mn-lt"/>
                        </a:rPr>
                        <a:t>10,1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700" b="0" dirty="0">
                          <a:latin typeface="+mj-lt"/>
                        </a:rPr>
                        <a:t>207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3247">
                <a:tc vMerge="1"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u="none" strike="noStrike" dirty="0">
                          <a:effectLst/>
                          <a:latin typeface="+mj-lt"/>
                        </a:rPr>
                        <a:t>192</a:t>
                      </a:r>
                      <a:endParaRPr lang="tr-TR" sz="7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3247">
                <a:tc rowSpan="5">
                  <a:txBody>
                    <a:bodyPr/>
                    <a:lstStyle/>
                    <a:p>
                      <a:pPr marL="72000" algn="l" defTabSz="914400" rtl="0" eaLnBrk="1" fontAlgn="b" latinLnBrk="0" hangingPunct="1"/>
                      <a:r>
                        <a:rPr lang="tr-TR" sz="1200" b="0" i="0" u="none" strike="noStrik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Sosyal Demokrat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3247">
                <a:tc vMerge="1">
                  <a:txBody>
                    <a:bodyPr/>
                    <a:lstStyle/>
                    <a:p>
                      <a:pPr marL="72000" algn="l" fontAlgn="b"/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lang="tr-TR" sz="10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3247">
                <a:tc vMerge="1"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3247">
                <a:tc vMerge="1"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latin typeface="+mn-lt"/>
                        </a:rPr>
                        <a:t>55,3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latin typeface="+mn-lt"/>
                        </a:rPr>
                        <a:t>37,2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latin typeface="+mn-lt"/>
                        </a:rPr>
                        <a:t>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700" b="0" dirty="0">
                          <a:latin typeface="+mj-lt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3247">
                <a:tc vMerge="1"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u="none" strike="noStrike" dirty="0">
                          <a:effectLst/>
                          <a:latin typeface="+mj-lt"/>
                        </a:rPr>
                        <a:t>126</a:t>
                      </a:r>
                      <a:endParaRPr lang="tr-TR" sz="7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3247">
                <a:tc rowSpan="5">
                  <a:txBody>
                    <a:bodyPr/>
                    <a:lstStyle/>
                    <a:p>
                      <a:pPr marL="72000" algn="l" fontAlgn="b"/>
                      <a:r>
                        <a:rPr lang="tr-TR" sz="1200" b="0" i="0" u="none" strike="noStrik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Sosyalist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latin typeface="+mj-lt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</a:t>
                      </a:r>
                      <a:endParaRPr lang="tr-TR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63247">
                <a:tc vMerge="1">
                  <a:txBody>
                    <a:bodyPr/>
                    <a:lstStyle/>
                    <a:p>
                      <a:pPr marL="72000"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lang="tr-TR" sz="1000" dirty="0"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3247">
                <a:tc vMerge="1">
                  <a:txBody>
                    <a:bodyPr/>
                    <a:lstStyle/>
                    <a:p>
                      <a:pPr marL="72000" algn="l" fontAlgn="b"/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latin typeface="+mj-lt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3247">
                <a:tc vMerge="1"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latin typeface="+mj-lt"/>
                        </a:rPr>
                        <a:t>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latin typeface="+mn-lt"/>
                        </a:rPr>
                        <a:t>76,7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latin typeface="+mn-lt"/>
                        </a:rPr>
                        <a:t>15,1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latin typeface="+mn-lt"/>
                        </a:rPr>
                        <a:t>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700" b="0" dirty="0">
                          <a:latin typeface="+mj-lt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63247">
                <a:tc vMerge="1"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u="none" strike="noStrike" dirty="0">
                          <a:effectLst/>
                          <a:latin typeface="+mj-lt"/>
                        </a:rPr>
                        <a:t>39</a:t>
                      </a:r>
                      <a:endParaRPr lang="tr-TR" sz="7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  <p:pic>
        <p:nvPicPr>
          <p:cNvPr id="14" name="Picture 13" descr="beyaz logo küçük">
            <a:extLst>
              <a:ext uri="{FF2B5EF4-FFF2-40B4-BE49-F238E27FC236}">
                <a16:creationId xmlns:a16="http://schemas.microsoft.com/office/drawing/2014/main" id="{33062794-614E-F545-BE00-63900615E5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395089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16 Tablo">
            <a:extLst>
              <a:ext uri="{FF2B5EF4-FFF2-40B4-BE49-F238E27FC236}">
                <a16:creationId xmlns:a16="http://schemas.microsoft.com/office/drawing/2014/main" id="{7BF47F1A-FFCE-6948-A552-37C88F10D9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996481"/>
              </p:ext>
            </p:extLst>
          </p:nvPr>
        </p:nvGraphicFramePr>
        <p:xfrm>
          <a:off x="2341717" y="1645491"/>
          <a:ext cx="7992885" cy="2748187"/>
        </p:xfrm>
        <a:graphic>
          <a:graphicData uri="http://schemas.openxmlformats.org/drawingml/2006/table">
            <a:tbl>
              <a:tblPr/>
              <a:tblGrid>
                <a:gridCol w="2098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1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1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10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4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1399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Siyasi Parti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Yıl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Evet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Hayır</a:t>
                      </a:r>
                      <a:r>
                        <a:rPr lang="tr-TR" sz="1200" b="1" i="0" u="none" strike="noStrike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Fikrim</a:t>
                      </a:r>
                      <a:r>
                        <a:rPr lang="tr-TR" sz="1200" b="1" i="0" u="none" strike="noStrike" baseline="0" dirty="0">
                          <a:solidFill>
                            <a:schemeClr val="bg1"/>
                          </a:solidFill>
                          <a:latin typeface="+mj-lt"/>
                        </a:rPr>
                        <a:t> Yok </a:t>
                      </a:r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399">
                <a:tc rowSpan="3">
                  <a:txBody>
                    <a:bodyPr/>
                    <a:lstStyle/>
                    <a:p>
                      <a:pPr marL="72000"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AK</a:t>
                      </a:r>
                      <a:r>
                        <a:rPr lang="tr-TR" sz="1200" b="0" i="0" u="none" strike="noStrike" baseline="0" dirty="0">
                          <a:solidFill>
                            <a:srgbClr val="000000"/>
                          </a:solidFill>
                          <a:latin typeface="+mj-lt"/>
                        </a:rPr>
                        <a:t> Parti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latin typeface="+mj-lt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latin typeface="+mj-lt"/>
                        </a:rPr>
                        <a:t>368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1399">
                <a:tc vMerge="1">
                  <a:txBody>
                    <a:bodyPr/>
                    <a:lstStyle/>
                    <a:p>
                      <a:pPr marL="72000"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latin typeface="+mj-lt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latin typeface="+mj-lt"/>
                        </a:rPr>
                        <a:t>450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399">
                <a:tc vMerge="1">
                  <a:txBody>
                    <a:bodyPr/>
                    <a:lstStyle/>
                    <a:p>
                      <a:pPr marL="72000"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latin typeface="+mj-lt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latin typeface="+mj-lt"/>
                        </a:rPr>
                        <a:t>450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399">
                <a:tc rowSpan="3">
                  <a:txBody>
                    <a:bodyPr/>
                    <a:lstStyle/>
                    <a:p>
                      <a:pPr marL="72000"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CHP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latin typeface="+mj-lt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latin typeface="+mj-lt"/>
                        </a:rPr>
                        <a:t>217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1399">
                <a:tc vMerge="1">
                  <a:txBody>
                    <a:bodyPr/>
                    <a:lstStyle/>
                    <a:p>
                      <a:pPr marL="72000"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latin typeface="+mj-lt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latin typeface="+mj-lt"/>
                        </a:rPr>
                        <a:t>214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399">
                <a:tc vMerge="1">
                  <a:txBody>
                    <a:bodyPr/>
                    <a:lstStyle/>
                    <a:p>
                      <a:pPr marL="72000"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latin typeface="+mj-lt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latin typeface="+mj-lt"/>
                        </a:rPr>
                        <a:t>214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399">
                <a:tc rowSpan="3">
                  <a:txBody>
                    <a:bodyPr/>
                    <a:lstStyle/>
                    <a:p>
                      <a:pPr marL="72000"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MHP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latin typeface="+mj-lt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latin typeface="+mj-lt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1399">
                <a:tc vMerge="1">
                  <a:txBody>
                    <a:bodyPr/>
                    <a:lstStyle/>
                    <a:p>
                      <a:pPr marL="72000"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latin typeface="+mj-lt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latin typeface="+mj-lt"/>
                        </a:rPr>
                        <a:t>110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1399">
                <a:tc vMerge="1">
                  <a:txBody>
                    <a:bodyPr/>
                    <a:lstStyle/>
                    <a:p>
                      <a:pPr marL="72000"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latin typeface="+mj-lt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latin typeface="+mj-lt"/>
                        </a:rPr>
                        <a:t>110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399">
                <a:tc rowSpan="3">
                  <a:txBody>
                    <a:bodyPr/>
                    <a:lstStyle/>
                    <a:p>
                      <a:pPr marL="72000"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HDP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latin typeface="+mj-lt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1399">
                <a:tc vMerge="1">
                  <a:txBody>
                    <a:bodyPr/>
                    <a:lstStyle/>
                    <a:p>
                      <a:pPr marL="72000"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latin typeface="+mj-lt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latin typeface="+mj-lt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1399">
                <a:tc vMerge="1">
                  <a:txBody>
                    <a:bodyPr/>
                    <a:lstStyle/>
                    <a:p>
                      <a:pPr marL="72000"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latin typeface="+mj-lt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latin typeface="+mj-lt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12 Metin kutusu">
            <a:extLst>
              <a:ext uri="{FF2B5EF4-FFF2-40B4-BE49-F238E27FC236}">
                <a16:creationId xmlns:a16="http://schemas.microsoft.com/office/drawing/2014/main" id="{7A4662BB-67A5-C14C-9FD2-B7B372A8F050}"/>
              </a:ext>
            </a:extLst>
          </p:cNvPr>
          <p:cNvSpPr txBox="1"/>
          <p:nvPr/>
        </p:nvSpPr>
        <p:spPr>
          <a:xfrm>
            <a:off x="1970858" y="1297335"/>
            <a:ext cx="8734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rgbClr val="000000"/>
                </a:solidFill>
                <a:latin typeface="Verdana"/>
              </a:rPr>
              <a:t>Siyasi Partiye Göre Türkiye’yi Bölünme Tehlikesi Altında Algılama Durumu</a:t>
            </a:r>
          </a:p>
        </p:txBody>
      </p:sp>
      <p:graphicFrame>
        <p:nvGraphicFramePr>
          <p:cNvPr id="7" name="Tablo 3">
            <a:extLst>
              <a:ext uri="{FF2B5EF4-FFF2-40B4-BE49-F238E27FC236}">
                <a16:creationId xmlns:a16="http://schemas.microsoft.com/office/drawing/2014/main" id="{177B9CD3-A790-6349-A479-A76BDE03A9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794204"/>
              </p:ext>
            </p:extLst>
          </p:nvPr>
        </p:nvGraphicFramePr>
        <p:xfrm>
          <a:off x="2341717" y="4775729"/>
          <a:ext cx="7992885" cy="1662782"/>
        </p:xfrm>
        <a:graphic>
          <a:graphicData uri="http://schemas.openxmlformats.org/drawingml/2006/table">
            <a:tbl>
              <a:tblPr/>
              <a:tblGrid>
                <a:gridCol w="2098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1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1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10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4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9438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Etnik Köken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Yıl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Evet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Hayır</a:t>
                      </a:r>
                      <a:r>
                        <a:rPr lang="tr-TR" sz="1200" b="1" i="0" u="none" strike="noStrike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Fikrim</a:t>
                      </a:r>
                      <a:r>
                        <a:rPr lang="tr-TR" sz="1200" b="1" i="0" u="none" strike="noStrike" baseline="0" dirty="0">
                          <a:solidFill>
                            <a:schemeClr val="bg1"/>
                          </a:solidFill>
                          <a:latin typeface="+mj-lt"/>
                        </a:rPr>
                        <a:t> Yok </a:t>
                      </a:r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i="0" u="none" strike="noStrike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224">
                <a:tc rowSpan="3">
                  <a:txBody>
                    <a:bodyPr/>
                    <a:lstStyle/>
                    <a:p>
                      <a:pPr marL="72000"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Türk Kökenliler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latin typeface="+mj-lt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latin typeface="+mj-lt"/>
                        </a:rPr>
                        <a:t>853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224">
                <a:tc vMerge="1">
                  <a:txBody>
                    <a:bodyPr/>
                    <a:lstStyle/>
                    <a:p>
                      <a:pPr marL="72000"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latin typeface="+mj-lt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13,8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latin typeface="+mj-lt"/>
                        </a:rPr>
                        <a:t>899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224">
                <a:tc vMerge="1">
                  <a:txBody>
                    <a:bodyPr/>
                    <a:lstStyle/>
                    <a:p>
                      <a:pPr marL="72000"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latin typeface="+mj-lt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latin typeface="+mj-lt"/>
                        </a:rPr>
                        <a:t>834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224">
                <a:tc rowSpan="3">
                  <a:txBody>
                    <a:bodyPr/>
                    <a:lstStyle/>
                    <a:p>
                      <a:pPr marL="72000"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Kürt Kökenliler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latin typeface="+mj-lt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224">
                <a:tc vMerge="1">
                  <a:txBody>
                    <a:bodyPr/>
                    <a:lstStyle/>
                    <a:p>
                      <a:pPr marL="72000"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latin typeface="+mj-lt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67,7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224">
                <a:tc vMerge="1">
                  <a:txBody>
                    <a:bodyPr/>
                    <a:lstStyle/>
                    <a:p>
                      <a:pPr marL="72000"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latin typeface="+mj-lt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Dikdörtgen 12">
            <a:extLst>
              <a:ext uri="{FF2B5EF4-FFF2-40B4-BE49-F238E27FC236}">
                <a16:creationId xmlns:a16="http://schemas.microsoft.com/office/drawing/2014/main" id="{10301827-A430-674B-BFCB-6D562C56B708}"/>
              </a:ext>
            </a:extLst>
          </p:cNvPr>
          <p:cNvSpPr/>
          <p:nvPr/>
        </p:nvSpPr>
        <p:spPr>
          <a:xfrm>
            <a:off x="2458686" y="4445942"/>
            <a:ext cx="77589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lvl="0">
              <a:defRPr/>
            </a:pPr>
            <a:r>
              <a:rPr lang="tr-TR" sz="1400" b="1" dirty="0">
                <a:solidFill>
                  <a:srgbClr val="000000"/>
                </a:solidFill>
                <a:latin typeface="Verdana"/>
              </a:rPr>
              <a:t>Etnik Kökene Göre Türkiye’yi Bölünme Tehlikesi Altında Algılama Durumu</a:t>
            </a:r>
          </a:p>
        </p:txBody>
      </p:sp>
      <p:pic>
        <p:nvPicPr>
          <p:cNvPr id="9" name="Picture 8" descr="beyaz logo küçük">
            <a:extLst>
              <a:ext uri="{FF2B5EF4-FFF2-40B4-BE49-F238E27FC236}">
                <a16:creationId xmlns:a16="http://schemas.microsoft.com/office/drawing/2014/main" id="{95769396-9A41-D94C-9A2C-1F3AF74B6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25 Metin kutusu">
            <a:extLst>
              <a:ext uri="{FF2B5EF4-FFF2-40B4-BE49-F238E27FC236}">
                <a16:creationId xmlns:a16="http://schemas.microsoft.com/office/drawing/2014/main" id="{FBC8F0B9-8DFC-E34B-B97D-1745431C33EB}"/>
              </a:ext>
            </a:extLst>
          </p:cNvPr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Terör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(7) </a:t>
            </a:r>
          </a:p>
        </p:txBody>
      </p:sp>
    </p:spTree>
    <p:extLst>
      <p:ext uri="{BB962C8B-B14F-4D97-AF65-F5344CB8AC3E}">
        <p14:creationId xmlns:p14="http://schemas.microsoft.com/office/powerpoint/2010/main" val="81461056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365160" y="1368764"/>
            <a:ext cx="108268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tr-TR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Türkiye’deki Terör Sorununun Çözümü İçin En Etkili Yol</a:t>
            </a:r>
          </a:p>
          <a:p>
            <a:pPr marL="342900" indent="-342900" algn="ctr"/>
            <a:r>
              <a:rPr lang="tr-TR" sz="1600" i="1" dirty="0">
                <a:solidFill>
                  <a:srgbClr val="FFFFFF">
                    <a:lumMod val="50000"/>
                  </a:srgbClr>
                </a:solidFill>
                <a:latin typeface="Arial" charset="0"/>
                <a:ea typeface="Arial" charset="0"/>
                <a:cs typeface="Arial" charset="0"/>
              </a:rPr>
              <a:t>Sizce terör sorununu çözmede en etkili yol size sayacaklarımdan hangisidir?</a:t>
            </a:r>
          </a:p>
        </p:txBody>
      </p:sp>
      <p:sp>
        <p:nvSpPr>
          <p:cNvPr id="20" name="25 Metin kutusu"/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Terör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(8) </a:t>
            </a:r>
          </a:p>
        </p:txBody>
      </p:sp>
      <p:graphicFrame>
        <p:nvGraphicFramePr>
          <p:cNvPr id="24" name="Object 2">
            <a:extLst>
              <a:ext uri="{FF2B5EF4-FFF2-40B4-BE49-F238E27FC236}">
                <a16:creationId xmlns:a16="http://schemas.microsoft.com/office/drawing/2014/main" id="{642B1B80-B318-B140-A2D1-FF95B9516B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759834"/>
              </p:ext>
            </p:extLst>
          </p:nvPr>
        </p:nvGraphicFramePr>
        <p:xfrm>
          <a:off x="1774718" y="2339520"/>
          <a:ext cx="870628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31 Tablo">
            <a:extLst>
              <a:ext uri="{FF2B5EF4-FFF2-40B4-BE49-F238E27FC236}">
                <a16:creationId xmlns:a16="http://schemas.microsoft.com/office/drawing/2014/main" id="{DC1244E2-0A62-3641-9B35-9B2ADD6397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17207"/>
              </p:ext>
            </p:extLst>
          </p:nvPr>
        </p:nvGraphicFramePr>
        <p:xfrm>
          <a:off x="4457701" y="6568742"/>
          <a:ext cx="2301607" cy="268206"/>
        </p:xfrm>
        <a:graphic>
          <a:graphicData uri="http://schemas.openxmlformats.org/drawingml/2006/table">
            <a:tbl>
              <a:tblPr/>
              <a:tblGrid>
                <a:gridCol w="256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6761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35" name="Düz Bağlayıcı 2">
            <a:extLst>
              <a:ext uri="{FF2B5EF4-FFF2-40B4-BE49-F238E27FC236}">
                <a16:creationId xmlns:a16="http://schemas.microsoft.com/office/drawing/2014/main" id="{7F41F0D9-7D97-5745-949A-EF9DE96C7AA4}"/>
              </a:ext>
            </a:extLst>
          </p:cNvPr>
          <p:cNvCxnSpPr/>
          <p:nvPr/>
        </p:nvCxnSpPr>
        <p:spPr bwMode="auto">
          <a:xfrm>
            <a:off x="3318504" y="2268535"/>
            <a:ext cx="0" cy="4068000"/>
          </a:xfrm>
          <a:prstGeom prst="line">
            <a:avLst/>
          </a:prstGeom>
          <a:solidFill>
            <a:srgbClr val="CC3300">
              <a:alpha val="50000"/>
            </a:srgb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Düz Bağlayıcı 20">
            <a:extLst>
              <a:ext uri="{FF2B5EF4-FFF2-40B4-BE49-F238E27FC236}">
                <a16:creationId xmlns:a16="http://schemas.microsoft.com/office/drawing/2014/main" id="{C8176B48-A681-934F-9A82-EED7C8569FD1}"/>
              </a:ext>
            </a:extLst>
          </p:cNvPr>
          <p:cNvCxnSpPr/>
          <p:nvPr/>
        </p:nvCxnSpPr>
        <p:spPr bwMode="auto">
          <a:xfrm>
            <a:off x="4697548" y="2303016"/>
            <a:ext cx="0" cy="4068000"/>
          </a:xfrm>
          <a:prstGeom prst="line">
            <a:avLst/>
          </a:prstGeom>
          <a:solidFill>
            <a:srgbClr val="CC3300">
              <a:alpha val="50000"/>
            </a:srgb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Düz Bağlayıcı 21">
            <a:extLst>
              <a:ext uri="{FF2B5EF4-FFF2-40B4-BE49-F238E27FC236}">
                <a16:creationId xmlns:a16="http://schemas.microsoft.com/office/drawing/2014/main" id="{7420D6F9-8954-9D44-8F10-7ED4C948A94F}"/>
              </a:ext>
            </a:extLst>
          </p:cNvPr>
          <p:cNvCxnSpPr/>
          <p:nvPr/>
        </p:nvCxnSpPr>
        <p:spPr bwMode="auto">
          <a:xfrm>
            <a:off x="6037707" y="2290206"/>
            <a:ext cx="0" cy="4068000"/>
          </a:xfrm>
          <a:prstGeom prst="line">
            <a:avLst/>
          </a:prstGeom>
          <a:solidFill>
            <a:srgbClr val="CC3300">
              <a:alpha val="50000"/>
            </a:srgb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Düz Bağlayıcı 22">
            <a:extLst>
              <a:ext uri="{FF2B5EF4-FFF2-40B4-BE49-F238E27FC236}">
                <a16:creationId xmlns:a16="http://schemas.microsoft.com/office/drawing/2014/main" id="{61EE12A6-4656-B84D-935F-17721E8987E7}"/>
              </a:ext>
            </a:extLst>
          </p:cNvPr>
          <p:cNvCxnSpPr/>
          <p:nvPr/>
        </p:nvCxnSpPr>
        <p:spPr bwMode="auto">
          <a:xfrm>
            <a:off x="7397109" y="2268535"/>
            <a:ext cx="0" cy="4068000"/>
          </a:xfrm>
          <a:prstGeom prst="line">
            <a:avLst/>
          </a:prstGeom>
          <a:solidFill>
            <a:srgbClr val="CC3300">
              <a:alpha val="50000"/>
            </a:srgb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Düz Bağlayıcı 25">
            <a:extLst>
              <a:ext uri="{FF2B5EF4-FFF2-40B4-BE49-F238E27FC236}">
                <a16:creationId xmlns:a16="http://schemas.microsoft.com/office/drawing/2014/main" id="{4C313924-0545-CC4F-9CEE-18BB354D2FC7}"/>
              </a:ext>
            </a:extLst>
          </p:cNvPr>
          <p:cNvCxnSpPr/>
          <p:nvPr/>
        </p:nvCxnSpPr>
        <p:spPr bwMode="auto">
          <a:xfrm>
            <a:off x="8765261" y="2290206"/>
            <a:ext cx="0" cy="4068000"/>
          </a:xfrm>
          <a:prstGeom prst="line">
            <a:avLst/>
          </a:prstGeom>
          <a:solidFill>
            <a:srgbClr val="CC3300">
              <a:alpha val="50000"/>
            </a:srgb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Metin kutusu 4">
            <a:extLst>
              <a:ext uri="{FF2B5EF4-FFF2-40B4-BE49-F238E27FC236}">
                <a16:creationId xmlns:a16="http://schemas.microsoft.com/office/drawing/2014/main" id="{187080D9-E122-1F42-B87F-9724C15B7E88}"/>
              </a:ext>
            </a:extLst>
          </p:cNvPr>
          <p:cNvSpPr txBox="1"/>
          <p:nvPr/>
        </p:nvSpPr>
        <p:spPr>
          <a:xfrm>
            <a:off x="3415249" y="6232517"/>
            <a:ext cx="86409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1200" b="1" dirty="0">
                <a:latin typeface="+mj-lt"/>
              </a:rPr>
              <a:t>2017</a:t>
            </a:r>
          </a:p>
        </p:txBody>
      </p:sp>
      <p:sp>
        <p:nvSpPr>
          <p:cNvPr id="42" name="Metin kutusu 26">
            <a:extLst>
              <a:ext uri="{FF2B5EF4-FFF2-40B4-BE49-F238E27FC236}">
                <a16:creationId xmlns:a16="http://schemas.microsoft.com/office/drawing/2014/main" id="{1BCF997E-19C3-354B-BC16-00BEC19C7D44}"/>
              </a:ext>
            </a:extLst>
          </p:cNvPr>
          <p:cNvSpPr txBox="1"/>
          <p:nvPr/>
        </p:nvSpPr>
        <p:spPr>
          <a:xfrm>
            <a:off x="4728212" y="6219707"/>
            <a:ext cx="86409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1200" b="1" dirty="0">
                <a:latin typeface="+mj-lt"/>
              </a:rPr>
              <a:t>2016</a:t>
            </a:r>
          </a:p>
        </p:txBody>
      </p:sp>
      <p:sp>
        <p:nvSpPr>
          <p:cNvPr id="43" name="Metin kutusu 27">
            <a:extLst>
              <a:ext uri="{FF2B5EF4-FFF2-40B4-BE49-F238E27FC236}">
                <a16:creationId xmlns:a16="http://schemas.microsoft.com/office/drawing/2014/main" id="{78394E82-FAE8-8344-B85C-628810CDADBF}"/>
              </a:ext>
            </a:extLst>
          </p:cNvPr>
          <p:cNvSpPr txBox="1"/>
          <p:nvPr/>
        </p:nvSpPr>
        <p:spPr>
          <a:xfrm>
            <a:off x="6191395" y="6232517"/>
            <a:ext cx="86409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1200" b="1" dirty="0">
                <a:latin typeface="+mj-lt"/>
              </a:rPr>
              <a:t>2015</a:t>
            </a:r>
          </a:p>
        </p:txBody>
      </p:sp>
      <p:sp>
        <p:nvSpPr>
          <p:cNvPr id="45" name="Metin kutusu 29">
            <a:extLst>
              <a:ext uri="{FF2B5EF4-FFF2-40B4-BE49-F238E27FC236}">
                <a16:creationId xmlns:a16="http://schemas.microsoft.com/office/drawing/2014/main" id="{430656D4-3630-7945-91A9-5E7A78E7B1F2}"/>
              </a:ext>
            </a:extLst>
          </p:cNvPr>
          <p:cNvSpPr txBox="1"/>
          <p:nvPr/>
        </p:nvSpPr>
        <p:spPr>
          <a:xfrm>
            <a:off x="7537368" y="6232517"/>
            <a:ext cx="86409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1200" b="1" dirty="0">
                <a:latin typeface="+mj-lt"/>
              </a:rPr>
              <a:t>2014</a:t>
            </a:r>
          </a:p>
        </p:txBody>
      </p:sp>
      <p:sp>
        <p:nvSpPr>
          <p:cNvPr id="46" name="Metin kutusu 30">
            <a:extLst>
              <a:ext uri="{FF2B5EF4-FFF2-40B4-BE49-F238E27FC236}">
                <a16:creationId xmlns:a16="http://schemas.microsoft.com/office/drawing/2014/main" id="{0D42B6FF-28C6-244F-A4DF-44C12869DA99}"/>
              </a:ext>
            </a:extLst>
          </p:cNvPr>
          <p:cNvSpPr txBox="1"/>
          <p:nvPr/>
        </p:nvSpPr>
        <p:spPr>
          <a:xfrm>
            <a:off x="8877262" y="6219708"/>
            <a:ext cx="86409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1200" b="1" dirty="0">
                <a:latin typeface="+mj-lt"/>
              </a:rPr>
              <a:t>2013</a:t>
            </a:r>
          </a:p>
        </p:txBody>
      </p:sp>
      <p:sp>
        <p:nvSpPr>
          <p:cNvPr id="47" name="Metin kutusu 32">
            <a:extLst>
              <a:ext uri="{FF2B5EF4-FFF2-40B4-BE49-F238E27FC236}">
                <a16:creationId xmlns:a16="http://schemas.microsoft.com/office/drawing/2014/main" id="{7760B037-5BA6-B54E-AAE5-06A78F1B3F4A}"/>
              </a:ext>
            </a:extLst>
          </p:cNvPr>
          <p:cNvSpPr txBox="1"/>
          <p:nvPr/>
        </p:nvSpPr>
        <p:spPr>
          <a:xfrm>
            <a:off x="2018891" y="6221149"/>
            <a:ext cx="86409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1200" b="1" dirty="0">
                <a:latin typeface="+mj-lt"/>
              </a:rPr>
              <a:t>2018</a:t>
            </a:r>
          </a:p>
        </p:txBody>
      </p:sp>
      <p:sp>
        <p:nvSpPr>
          <p:cNvPr id="48" name="Sağ Ok 28">
            <a:extLst>
              <a:ext uri="{FF2B5EF4-FFF2-40B4-BE49-F238E27FC236}">
                <a16:creationId xmlns:a16="http://schemas.microsoft.com/office/drawing/2014/main" id="{503218F2-4DF2-A04B-8799-95B9BEAB9658}"/>
              </a:ext>
            </a:extLst>
          </p:cNvPr>
          <p:cNvSpPr/>
          <p:nvPr/>
        </p:nvSpPr>
        <p:spPr bwMode="auto">
          <a:xfrm rot="16200000">
            <a:off x="1968516" y="2169830"/>
            <a:ext cx="206189" cy="197410"/>
          </a:xfrm>
          <a:prstGeom prst="rightArrow">
            <a:avLst/>
          </a:prstGeom>
          <a:solidFill>
            <a:srgbClr val="0080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9" name="Picture 48" descr="beyaz logo küçük">
            <a:extLst>
              <a:ext uri="{FF2B5EF4-FFF2-40B4-BE49-F238E27FC236}">
                <a16:creationId xmlns:a16="http://schemas.microsoft.com/office/drawing/2014/main" id="{1B158EAF-0C62-764F-8EC7-893926CA1A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6713807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7407317E-ECC4-0246-82D3-054AA3BEF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231961"/>
            <a:ext cx="10109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tr-TR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Siyasi Görüşe Göre </a:t>
            </a:r>
          </a:p>
          <a:p>
            <a:pPr marL="342900" indent="-342900" algn="ctr"/>
            <a:r>
              <a:rPr lang="tr-TR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Türkiye’deki Terör Sorununun Çözümü İçin En Etkili Yol</a:t>
            </a:r>
          </a:p>
        </p:txBody>
      </p:sp>
      <p:graphicFrame>
        <p:nvGraphicFramePr>
          <p:cNvPr id="3" name="16 Tablo">
            <a:extLst>
              <a:ext uri="{FF2B5EF4-FFF2-40B4-BE49-F238E27FC236}">
                <a16:creationId xmlns:a16="http://schemas.microsoft.com/office/drawing/2014/main" id="{B7E0C40D-2721-CF40-9DF7-BF4AC68CE2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919121"/>
              </p:ext>
            </p:extLst>
          </p:nvPr>
        </p:nvGraphicFramePr>
        <p:xfrm>
          <a:off x="1917700" y="2221794"/>
          <a:ext cx="8661398" cy="4438484"/>
        </p:xfrm>
        <a:graphic>
          <a:graphicData uri="http://schemas.openxmlformats.org/drawingml/2006/table">
            <a:tbl>
              <a:tblPr/>
              <a:tblGrid>
                <a:gridCol w="2263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48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48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1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89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18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00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12638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Siyasi Görüş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Yıl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Askeri Yöntemler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Siyasi</a:t>
                      </a:r>
                      <a:r>
                        <a:rPr lang="tr-TR" sz="1200" b="1" i="0" u="none" strike="noStrike" baseline="0" dirty="0">
                          <a:solidFill>
                            <a:schemeClr val="bg1"/>
                          </a:solidFill>
                          <a:latin typeface="+mj-lt"/>
                        </a:rPr>
                        <a:t> Yöntemler </a:t>
                      </a:r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Ekonomik Önlemler</a:t>
                      </a:r>
                    </a:p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Kültürel</a:t>
                      </a:r>
                      <a:r>
                        <a:rPr lang="tr-TR" sz="1200" b="1" i="0" u="none" strike="noStrike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</a:p>
                    <a:p>
                      <a:pPr algn="ctr" fontAlgn="b"/>
                      <a:r>
                        <a:rPr lang="tr-TR" sz="1200" b="1" i="0" u="none" strike="noStrike" baseline="0" dirty="0">
                          <a:solidFill>
                            <a:schemeClr val="bg1"/>
                          </a:solidFill>
                          <a:latin typeface="+mj-lt"/>
                        </a:rPr>
                        <a:t>Politikalar </a:t>
                      </a:r>
                    </a:p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Sosyal</a:t>
                      </a:r>
                    </a:p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Politikalar</a:t>
                      </a:r>
                      <a:r>
                        <a:rPr lang="tr-TR" sz="1200" b="1" i="0" u="none" strike="noStrike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</a:p>
                    <a:p>
                      <a:pPr algn="ctr" fontAlgn="b"/>
                      <a:r>
                        <a:rPr lang="tr-TR" sz="1200" b="1" i="0" u="none" strike="noStrike" baseline="0" dirty="0">
                          <a:solidFill>
                            <a:schemeClr val="bg1"/>
                          </a:solidFill>
                          <a:latin typeface="+mj-lt"/>
                        </a:rPr>
                        <a:t>(%)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547">
                <a:tc rowSpan="3">
                  <a:txBody>
                    <a:bodyPr/>
                    <a:lstStyle/>
                    <a:p>
                      <a:pPr marL="72000"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Dindar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latin typeface="+mj-lt"/>
                        </a:rPr>
                        <a:t>309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547">
                <a:tc vMerge="1">
                  <a:txBody>
                    <a:bodyPr/>
                    <a:lstStyle/>
                    <a:p>
                      <a:pPr marL="72000"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latin typeface="+mj-lt"/>
                        </a:rPr>
                        <a:t>276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547">
                <a:tc vMerge="1">
                  <a:txBody>
                    <a:bodyPr/>
                    <a:lstStyle/>
                    <a:p>
                      <a:pPr marL="72000"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solidFill>
                            <a:srgbClr val="FF0000"/>
                          </a:solidFill>
                          <a:latin typeface="+mn-lt"/>
                        </a:rPr>
                        <a:t>41,6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solidFill>
                            <a:schemeClr val="tx1"/>
                          </a:solidFill>
                          <a:latin typeface="+mn-lt"/>
                        </a:rPr>
                        <a:t>34,4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solidFill>
                            <a:schemeClr val="tx1"/>
                          </a:solidFill>
                          <a:latin typeface="+mn-lt"/>
                        </a:rPr>
                        <a:t>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solidFill>
                            <a:schemeClr val="tx1"/>
                          </a:solidFill>
                          <a:latin typeface="+mn-lt"/>
                        </a:rPr>
                        <a:t>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solidFill>
                            <a:schemeClr val="tx1"/>
                          </a:solidFill>
                          <a:latin typeface="+mn-lt"/>
                        </a:rPr>
                        <a:t>10,0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latin typeface="+mj-lt"/>
                        </a:rPr>
                        <a:t>221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547">
                <a:tc rowSpan="3">
                  <a:txBody>
                    <a:bodyPr/>
                    <a:lstStyle/>
                    <a:p>
                      <a:pPr marL="72000"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Milliyetçi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latin typeface="+mj-lt"/>
                        </a:rPr>
                        <a:t>210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547">
                <a:tc vMerge="1">
                  <a:txBody>
                    <a:bodyPr/>
                    <a:lstStyle/>
                    <a:p>
                      <a:pPr marL="72000"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latin typeface="+mj-lt"/>
                        </a:rPr>
                        <a:t>192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547">
                <a:tc vMerge="1">
                  <a:txBody>
                    <a:bodyPr/>
                    <a:lstStyle/>
                    <a:p>
                      <a:pPr marL="72000"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latin typeface="+mj-lt"/>
                        </a:rPr>
                        <a:t>152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547">
                <a:tc rowSpan="3">
                  <a:txBody>
                    <a:bodyPr/>
                    <a:lstStyle/>
                    <a:p>
                      <a:pPr marL="72000"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Cumhuriyetçi / Kemalist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latin typeface="+mj-lt"/>
                        </a:rPr>
                        <a:t>169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2547">
                <a:tc vMerge="1">
                  <a:txBody>
                    <a:bodyPr/>
                    <a:lstStyle/>
                    <a:p>
                      <a:pPr marL="72000"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latin typeface="+mj-lt"/>
                        </a:rPr>
                        <a:t>155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2547">
                <a:tc vMerge="1">
                  <a:txBody>
                    <a:bodyPr/>
                    <a:lstStyle/>
                    <a:p>
                      <a:pPr marL="72000"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latin typeface="+mj-lt"/>
                        </a:rPr>
                        <a:t>157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2547">
                <a:tc rowSpan="3">
                  <a:txBody>
                    <a:bodyPr/>
                    <a:lstStyle/>
                    <a:p>
                      <a:pPr marL="72000"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Muhafazakar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latin typeface="+mj-lt"/>
                        </a:rPr>
                        <a:t>135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2547">
                <a:tc vMerge="1">
                  <a:txBody>
                    <a:bodyPr/>
                    <a:lstStyle/>
                    <a:p>
                      <a:pPr marL="72000"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latin typeface="+mj-lt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2547">
                <a:tc vMerge="1">
                  <a:txBody>
                    <a:bodyPr/>
                    <a:lstStyle/>
                    <a:p>
                      <a:pPr marL="72000"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latin typeface="+mj-lt"/>
                        </a:rPr>
                        <a:t>226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2547">
                <a:tc rowSpan="3">
                  <a:txBody>
                    <a:bodyPr/>
                    <a:lstStyle/>
                    <a:p>
                      <a:pPr marL="72000"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Sosyal Demokrat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latin typeface="+mj-lt"/>
                        </a:rPr>
                        <a:t>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2547">
                <a:tc vMerge="1">
                  <a:txBody>
                    <a:bodyPr/>
                    <a:lstStyle/>
                    <a:p>
                      <a:pPr marL="72000"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2547">
                <a:tc vMerge="1">
                  <a:txBody>
                    <a:bodyPr/>
                    <a:lstStyle/>
                    <a:p>
                      <a:pPr marL="72000"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latin typeface="+mj-lt"/>
                        </a:rPr>
                        <a:t>126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2547">
                <a:tc rowSpan="3">
                  <a:txBody>
                    <a:bodyPr/>
                    <a:lstStyle/>
                    <a:p>
                      <a:pPr marL="72000"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Sosyalist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latin typeface="+mj-lt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2547">
                <a:tc vMerge="1">
                  <a:txBody>
                    <a:bodyPr/>
                    <a:lstStyle/>
                    <a:p>
                      <a:pPr marL="72000"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2547">
                <a:tc vMerge="1">
                  <a:txBody>
                    <a:bodyPr/>
                    <a:lstStyle/>
                    <a:p>
                      <a:pPr marL="72000"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latin typeface="+mj-lt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4" name="25 Metin kutusu">
            <a:extLst>
              <a:ext uri="{FF2B5EF4-FFF2-40B4-BE49-F238E27FC236}">
                <a16:creationId xmlns:a16="http://schemas.microsoft.com/office/drawing/2014/main" id="{F6FFAA09-F689-5749-87BF-7186943708EE}"/>
              </a:ext>
            </a:extLst>
          </p:cNvPr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Terör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(9) </a:t>
            </a:r>
          </a:p>
        </p:txBody>
      </p:sp>
      <p:pic>
        <p:nvPicPr>
          <p:cNvPr id="5" name="Picture 4" descr="beyaz logo küçük">
            <a:extLst>
              <a:ext uri="{FF2B5EF4-FFF2-40B4-BE49-F238E27FC236}">
                <a16:creationId xmlns:a16="http://schemas.microsoft.com/office/drawing/2014/main" id="{0BB353B5-A3CC-2D44-AE4A-4FF01D8CFE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345887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257E0093-BCBA-FB41-9889-15547DB59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231961"/>
            <a:ext cx="10109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tr-TR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Etnik Kökene</a:t>
            </a:r>
          </a:p>
          <a:p>
            <a:pPr marL="342900" indent="-342900" algn="ctr"/>
            <a:r>
              <a:rPr lang="tr-TR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Türkiye’deki Terör Sorununun Çözümü İçin En Etkili Yol</a:t>
            </a:r>
          </a:p>
        </p:txBody>
      </p:sp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9ECB1354-E80D-3F40-8E1B-14F1E54A60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202009"/>
              </p:ext>
            </p:extLst>
          </p:nvPr>
        </p:nvGraphicFramePr>
        <p:xfrm>
          <a:off x="685800" y="2539104"/>
          <a:ext cx="11125201" cy="3347345"/>
        </p:xfrm>
        <a:graphic>
          <a:graphicData uri="http://schemas.openxmlformats.org/drawingml/2006/table">
            <a:tbl>
              <a:tblPr/>
              <a:tblGrid>
                <a:gridCol w="2907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2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20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38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56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538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09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87571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Etnik Köken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Yıl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Askeri Yöntemler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Siyasi</a:t>
                      </a:r>
                      <a:r>
                        <a:rPr lang="tr-TR" sz="1400" b="1" i="0" u="none" strike="noStrike" baseline="0" dirty="0">
                          <a:solidFill>
                            <a:schemeClr val="bg1"/>
                          </a:solidFill>
                          <a:latin typeface="+mj-lt"/>
                        </a:rPr>
                        <a:t> Yöntemler </a:t>
                      </a:r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Ekonomik Önlemler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Kültürel</a:t>
                      </a:r>
                      <a:r>
                        <a:rPr lang="tr-TR" sz="1400" b="1" i="0" u="none" strike="noStrike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</a:p>
                    <a:p>
                      <a:pPr algn="ctr" fontAlgn="b"/>
                      <a:r>
                        <a:rPr lang="tr-TR" sz="1400" b="1" i="0" u="none" strike="noStrike" baseline="0" dirty="0">
                          <a:solidFill>
                            <a:schemeClr val="bg1"/>
                          </a:solidFill>
                          <a:latin typeface="+mj-lt"/>
                        </a:rPr>
                        <a:t>Politikalar </a:t>
                      </a:r>
                    </a:p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Sosyal Politikalar</a:t>
                      </a:r>
                    </a:p>
                    <a:p>
                      <a:pPr algn="ctr" fontAlgn="b"/>
                      <a:r>
                        <a:rPr lang="tr-TR" sz="1400" b="1" i="0" u="none" strike="noStrike" baseline="0" dirty="0">
                          <a:solidFill>
                            <a:schemeClr val="bg1"/>
                          </a:solidFill>
                          <a:latin typeface="+mj-lt"/>
                        </a:rPr>
                        <a:t> (%)</a:t>
                      </a:r>
                      <a:endParaRPr lang="tr-TR" sz="14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i="0" u="none" strike="noStrike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629">
                <a:tc rowSpan="3">
                  <a:txBody>
                    <a:bodyPr/>
                    <a:lstStyle/>
                    <a:p>
                      <a:pPr marL="72000"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Türk Kökenliler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853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629">
                <a:tc vMerge="1">
                  <a:txBody>
                    <a:bodyPr/>
                    <a:lstStyle/>
                    <a:p>
                      <a:pPr marL="72000"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899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629">
                <a:tc vMerge="1">
                  <a:txBody>
                    <a:bodyPr/>
                    <a:lstStyle/>
                    <a:p>
                      <a:pPr marL="72000"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834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629">
                <a:tc rowSpan="3">
                  <a:txBody>
                    <a:bodyPr/>
                    <a:lstStyle/>
                    <a:p>
                      <a:pPr marL="72000"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Kürt</a:t>
                      </a:r>
                      <a:r>
                        <a:rPr lang="tr-TR" sz="1400" b="0" i="0" u="none" strike="noStrike" baseline="0" dirty="0">
                          <a:solidFill>
                            <a:srgbClr val="000000"/>
                          </a:solidFill>
                          <a:latin typeface="+mj-lt"/>
                        </a:rPr>
                        <a:t> Kökenliler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629">
                <a:tc vMerge="1">
                  <a:txBody>
                    <a:bodyPr/>
                    <a:lstStyle/>
                    <a:p>
                      <a:pPr marL="72000"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629">
                <a:tc vMerge="1">
                  <a:txBody>
                    <a:bodyPr/>
                    <a:lstStyle/>
                    <a:p>
                      <a:pPr marL="72000"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25 Metin kutusu">
            <a:extLst>
              <a:ext uri="{FF2B5EF4-FFF2-40B4-BE49-F238E27FC236}">
                <a16:creationId xmlns:a16="http://schemas.microsoft.com/office/drawing/2014/main" id="{86A66182-561B-B34F-AD16-4A7AE29DE803}"/>
              </a:ext>
            </a:extLst>
          </p:cNvPr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Terör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(10) </a:t>
            </a:r>
          </a:p>
        </p:txBody>
      </p:sp>
      <p:pic>
        <p:nvPicPr>
          <p:cNvPr id="6" name="Picture 5" descr="beyaz logo küçük">
            <a:extLst>
              <a:ext uri="{FF2B5EF4-FFF2-40B4-BE49-F238E27FC236}">
                <a16:creationId xmlns:a16="http://schemas.microsoft.com/office/drawing/2014/main" id="{C5DA5656-78CB-E141-80B6-A6288CADA9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593596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6F45948E-2462-7B4B-86C5-21812D818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231961"/>
            <a:ext cx="1010920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tr-TR" sz="28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PKK Askeri Yönden Çökertilebilir Mi?</a:t>
            </a:r>
          </a:p>
          <a:p>
            <a:pPr marL="342900" indent="-342900" algn="ctr"/>
            <a:r>
              <a:rPr lang="tr-TR" sz="1100" dirty="0">
                <a:solidFill>
                  <a:srgbClr val="FFFFFF">
                    <a:lumMod val="50000"/>
                  </a:srgbClr>
                </a:solidFill>
                <a:latin typeface="Arial" charset="0"/>
                <a:ea typeface="Arial" charset="0"/>
                <a:cs typeface="Arial" charset="0"/>
              </a:rPr>
              <a:t>Sizce PKK askeri olarak çökertilebilir mi ?</a:t>
            </a:r>
            <a:endParaRPr lang="tr-TR" sz="1200" dirty="0">
              <a:solidFill>
                <a:srgbClr val="FFFFFF">
                  <a:lumMod val="50000"/>
                </a:srgbClr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3" name="Grafik 8">
            <a:extLst>
              <a:ext uri="{FF2B5EF4-FFF2-40B4-BE49-F238E27FC236}">
                <a16:creationId xmlns:a16="http://schemas.microsoft.com/office/drawing/2014/main" id="{FC163F6C-21F8-D543-82E3-9D5ECA22C4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5528417"/>
              </p:ext>
            </p:extLst>
          </p:nvPr>
        </p:nvGraphicFramePr>
        <p:xfrm>
          <a:off x="3403600" y="1924458"/>
          <a:ext cx="6210300" cy="4412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27 Tablo">
            <a:extLst>
              <a:ext uri="{FF2B5EF4-FFF2-40B4-BE49-F238E27FC236}">
                <a16:creationId xmlns:a16="http://schemas.microsoft.com/office/drawing/2014/main" id="{CA2BCC59-E1CB-C246-828E-521EBB0647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1741"/>
              </p:ext>
            </p:extLst>
          </p:nvPr>
        </p:nvGraphicFramePr>
        <p:xfrm>
          <a:off x="5846423" y="6467220"/>
          <a:ext cx="937305" cy="246529"/>
        </p:xfrm>
        <a:graphic>
          <a:graphicData uri="http://schemas.openxmlformats.org/drawingml/2006/table">
            <a:tbl>
              <a:tblPr/>
              <a:tblGrid>
                <a:gridCol w="255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7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40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0324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16">
                <a:tc vMerge="1"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25 Metin kutusu">
            <a:extLst>
              <a:ext uri="{FF2B5EF4-FFF2-40B4-BE49-F238E27FC236}">
                <a16:creationId xmlns:a16="http://schemas.microsoft.com/office/drawing/2014/main" id="{DA222F0F-1C72-BE4B-84B0-436274831FBF}"/>
              </a:ext>
            </a:extLst>
          </p:cNvPr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Terör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(11) </a:t>
            </a:r>
          </a:p>
        </p:txBody>
      </p:sp>
      <p:pic>
        <p:nvPicPr>
          <p:cNvPr id="6" name="Picture 5" descr="beyaz logo küçük">
            <a:extLst>
              <a:ext uri="{FF2B5EF4-FFF2-40B4-BE49-F238E27FC236}">
                <a16:creationId xmlns:a16="http://schemas.microsoft.com/office/drawing/2014/main" id="{ACB43043-27B7-8F49-A1DB-BDF4214317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0626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AB406EAC-DB3D-F44F-B4C7-0EC2A0357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916" y="1340768"/>
            <a:ext cx="424620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b="1" dirty="0">
                <a:solidFill>
                  <a:srgbClr val="000000"/>
                </a:solidFill>
                <a:latin typeface="Verdana"/>
              </a:rPr>
              <a:t>İkamet Edilen Konuta</a:t>
            </a:r>
          </a:p>
          <a:p>
            <a:pPr algn="ctr">
              <a:defRPr/>
            </a:pPr>
            <a:r>
              <a:rPr lang="tr-TR" b="1" dirty="0">
                <a:solidFill>
                  <a:srgbClr val="000000"/>
                </a:solidFill>
                <a:latin typeface="Verdana"/>
              </a:rPr>
              <a:t>Sahip Olma Durumu</a:t>
            </a:r>
          </a:p>
          <a:p>
            <a:pPr algn="ctr">
              <a:defRPr/>
            </a:pPr>
            <a:r>
              <a:rPr lang="tr-TR" sz="900" dirty="0">
                <a:solidFill>
                  <a:srgbClr val="FFFFFF">
                    <a:lumMod val="50000"/>
                  </a:srgbClr>
                </a:solidFill>
                <a:latin typeface="Verdana"/>
              </a:rPr>
              <a:t>Siz veya hane halkından bir diğer kişi halen ikamet ettiğiniz birimin sahibi misiniz?</a:t>
            </a: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889CA5E6-E37A-2C4E-9798-CFCCE55CB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956" y="6282267"/>
            <a:ext cx="79208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r-T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Baz: 1000</a:t>
            </a:r>
          </a:p>
        </p:txBody>
      </p:sp>
      <p:graphicFrame>
        <p:nvGraphicFramePr>
          <p:cNvPr id="4" name="Object 13">
            <a:extLst>
              <a:ext uri="{FF2B5EF4-FFF2-40B4-BE49-F238E27FC236}">
                <a16:creationId xmlns:a16="http://schemas.microsoft.com/office/drawing/2014/main" id="{F91F75A4-1F6E-2643-9503-A64AB261D9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955366"/>
              </p:ext>
            </p:extLst>
          </p:nvPr>
        </p:nvGraphicFramePr>
        <p:xfrm>
          <a:off x="471719" y="2264098"/>
          <a:ext cx="4800600" cy="3812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4">
            <a:extLst>
              <a:ext uri="{FF2B5EF4-FFF2-40B4-BE49-F238E27FC236}">
                <a16:creationId xmlns:a16="http://schemas.microsoft.com/office/drawing/2014/main" id="{248C48D2-A58B-2F4E-860C-BFE29DC8F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9683" y="1340768"/>
            <a:ext cx="526114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İkamet Edilen Konuttan Başka Bir Konuta</a:t>
            </a:r>
          </a:p>
          <a:p>
            <a:pPr algn="ctr">
              <a:defRPr/>
            </a:pPr>
            <a:r>
              <a:rPr lang="tr-TR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Sahip Olma Durumu</a:t>
            </a:r>
          </a:p>
          <a:p>
            <a:pPr algn="ctr">
              <a:defRPr/>
            </a:pPr>
            <a:r>
              <a:rPr lang="tr-TR" sz="1200" dirty="0">
                <a:solidFill>
                  <a:srgbClr val="FFFFFF">
                    <a:lumMod val="50000"/>
                  </a:srgbClr>
                </a:solidFill>
                <a:latin typeface="Verdana"/>
              </a:rPr>
              <a:t>Siz veya hane halkından bir diğer kişi halen ikamet ettiğiniz birimden başka bir yerde bir başka konut birimine sahip misiniz?</a:t>
            </a:r>
          </a:p>
        </p:txBody>
      </p:sp>
      <p:graphicFrame>
        <p:nvGraphicFramePr>
          <p:cNvPr id="6" name="Object 13">
            <a:extLst>
              <a:ext uri="{FF2B5EF4-FFF2-40B4-BE49-F238E27FC236}">
                <a16:creationId xmlns:a16="http://schemas.microsoft.com/office/drawing/2014/main" id="{ED817F2D-9175-164E-A10E-FF55BF9C7C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4795841"/>
              </p:ext>
            </p:extLst>
          </p:nvPr>
        </p:nvGraphicFramePr>
        <p:xfrm>
          <a:off x="7474075" y="2352389"/>
          <a:ext cx="4246206" cy="3635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Metin kutusu 4">
            <a:extLst>
              <a:ext uri="{FF2B5EF4-FFF2-40B4-BE49-F238E27FC236}">
                <a16:creationId xmlns:a16="http://schemas.microsoft.com/office/drawing/2014/main" id="{A6E1B593-E6C4-1846-86E9-B7E40FC82F0C}"/>
              </a:ext>
            </a:extLst>
          </p:cNvPr>
          <p:cNvSpPr txBox="1"/>
          <p:nvPr/>
        </p:nvSpPr>
        <p:spPr>
          <a:xfrm>
            <a:off x="7789700" y="6189934"/>
            <a:ext cx="42462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>
                <a:latin typeface="Arial" panose="020B0604020202020204" pitchFamily="34" charset="0"/>
                <a:cs typeface="Arial" panose="020B0604020202020204" pitchFamily="34" charset="0"/>
              </a:rPr>
              <a:t>%12,3’lük kesim hem ikamet ettiği konuta, hem de başka bir konuta sahiptir.. %5,7’lik kesim ikamet ettiği konuta sahip olmayıp, başka bir konuta sahiptir.</a:t>
            </a:r>
          </a:p>
        </p:txBody>
      </p:sp>
      <p:pic>
        <p:nvPicPr>
          <p:cNvPr id="8" name="Picture 9" descr="beyaz logo küçük">
            <a:extLst>
              <a:ext uri="{FF2B5EF4-FFF2-40B4-BE49-F238E27FC236}">
                <a16:creationId xmlns:a16="http://schemas.microsoft.com/office/drawing/2014/main" id="{4F7CA82A-6631-8042-BAEB-7DA5DD9C3E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25 Metin kutusu">
            <a:extLst>
              <a:ext uri="{FF2B5EF4-FFF2-40B4-BE49-F238E27FC236}">
                <a16:creationId xmlns:a16="http://schemas.microsoft.com/office/drawing/2014/main" id="{7E32340A-8414-EC43-8F5B-8F2CF9E96EF6}"/>
              </a:ext>
            </a:extLst>
          </p:cNvPr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Demografi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(5) </a:t>
            </a:r>
          </a:p>
        </p:txBody>
      </p:sp>
    </p:spTree>
    <p:extLst>
      <p:ext uri="{BB962C8B-B14F-4D97-AF65-F5344CB8AC3E}">
        <p14:creationId xmlns:p14="http://schemas.microsoft.com/office/powerpoint/2010/main" val="284358627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6 Tablo">
            <a:extLst>
              <a:ext uri="{FF2B5EF4-FFF2-40B4-BE49-F238E27FC236}">
                <a16:creationId xmlns:a16="http://schemas.microsoft.com/office/drawing/2014/main" id="{2790FDA1-26C8-A64F-8BF3-A499686A87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332429"/>
              </p:ext>
            </p:extLst>
          </p:nvPr>
        </p:nvGraphicFramePr>
        <p:xfrm>
          <a:off x="3193129" y="1928923"/>
          <a:ext cx="6357270" cy="2046996"/>
        </p:xfrm>
        <a:graphic>
          <a:graphicData uri="http://schemas.openxmlformats.org/drawingml/2006/table">
            <a:tbl>
              <a:tblPr/>
              <a:tblGrid>
                <a:gridCol w="1761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1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7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4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54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9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0548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Siyasi Parti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Yıl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Evet </a:t>
                      </a:r>
                    </a:p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Hayır</a:t>
                      </a:r>
                    </a:p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Fikrim</a:t>
                      </a:r>
                      <a:r>
                        <a:rPr lang="tr-TR" sz="1100" b="1" i="0" u="none" strike="noStrik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Yok</a:t>
                      </a:r>
                    </a:p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6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806">
                <a:tc rowSpan="2">
                  <a:txBody>
                    <a:bodyPr/>
                    <a:lstStyle/>
                    <a:p>
                      <a:pPr marL="72000"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</a:t>
                      </a:r>
                      <a:r>
                        <a:rPr lang="tr-TR" sz="11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Parti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806">
                <a:tc vMerge="1">
                  <a:txBody>
                    <a:bodyPr/>
                    <a:lstStyle/>
                    <a:p>
                      <a:pPr marL="72000"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806">
                <a:tc rowSpan="2">
                  <a:txBody>
                    <a:bodyPr/>
                    <a:lstStyle/>
                    <a:p>
                      <a:pPr marL="72000"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806">
                <a:tc vMerge="1">
                  <a:txBody>
                    <a:bodyPr/>
                    <a:lstStyle/>
                    <a:p>
                      <a:pPr marL="72000"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806">
                <a:tc rowSpan="2">
                  <a:txBody>
                    <a:bodyPr/>
                    <a:lstStyle/>
                    <a:p>
                      <a:pPr marL="72000"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MHP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806">
                <a:tc vMerge="1">
                  <a:txBody>
                    <a:bodyPr/>
                    <a:lstStyle/>
                    <a:p>
                      <a:pPr marL="72000"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806">
                <a:tc rowSpan="2">
                  <a:txBody>
                    <a:bodyPr/>
                    <a:lstStyle/>
                    <a:p>
                      <a:pPr marL="72000"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806">
                <a:tc vMerge="1">
                  <a:txBody>
                    <a:bodyPr/>
                    <a:lstStyle/>
                    <a:p>
                      <a:pPr marL="72000"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" name="Tablo 3">
            <a:extLst>
              <a:ext uri="{FF2B5EF4-FFF2-40B4-BE49-F238E27FC236}">
                <a16:creationId xmlns:a16="http://schemas.microsoft.com/office/drawing/2014/main" id="{6DB83130-34F9-B343-9BBA-5F82AD8FBF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677517"/>
              </p:ext>
            </p:extLst>
          </p:nvPr>
        </p:nvGraphicFramePr>
        <p:xfrm>
          <a:off x="3193129" y="4912023"/>
          <a:ext cx="6357271" cy="1431883"/>
        </p:xfrm>
        <a:graphic>
          <a:graphicData uri="http://schemas.openxmlformats.org/drawingml/2006/table">
            <a:tbl>
              <a:tblPr/>
              <a:tblGrid>
                <a:gridCol w="1874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9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89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1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20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4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0899">
                <a:tc>
                  <a:txBody>
                    <a:bodyPr/>
                    <a:lstStyle/>
                    <a:p>
                      <a:pPr marL="72000" algn="l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Etnik Köken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Yıl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Evet </a:t>
                      </a:r>
                    </a:p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Hayır</a:t>
                      </a:r>
                    </a:p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Fikrim</a:t>
                      </a:r>
                      <a:r>
                        <a:rPr lang="tr-TR" sz="1100" b="1" i="0" u="none" strike="noStrik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tr-TR" sz="1100" b="1" i="0" u="none" strike="noStrik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Yok</a:t>
                      </a:r>
                    </a:p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600" b="1" i="0" u="none" strike="noStrike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746">
                <a:tc rowSpan="2">
                  <a:txBody>
                    <a:bodyPr/>
                    <a:lstStyle/>
                    <a:p>
                      <a:pPr marL="72000"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Türk Kökenliler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746">
                <a:tc vMerge="1">
                  <a:txBody>
                    <a:bodyPr/>
                    <a:lstStyle/>
                    <a:p>
                      <a:pPr marL="72000"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746">
                <a:tc rowSpan="2">
                  <a:txBody>
                    <a:bodyPr/>
                    <a:lstStyle/>
                    <a:p>
                      <a:pPr marL="72000"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Kürt Kökenliler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746">
                <a:tc vMerge="1">
                  <a:txBody>
                    <a:bodyPr/>
                    <a:lstStyle/>
                    <a:p>
                      <a:pPr marL="72000"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Dikdörtgen 4">
            <a:extLst>
              <a:ext uri="{FF2B5EF4-FFF2-40B4-BE49-F238E27FC236}">
                <a16:creationId xmlns:a16="http://schemas.microsoft.com/office/drawing/2014/main" id="{0E84082C-9FB9-BB42-A908-37900E19C690}"/>
              </a:ext>
            </a:extLst>
          </p:cNvPr>
          <p:cNvSpPr/>
          <p:nvPr/>
        </p:nvSpPr>
        <p:spPr>
          <a:xfrm>
            <a:off x="2830187" y="1465859"/>
            <a:ext cx="71275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tr-TR" sz="1400" b="1" dirty="0">
                <a:solidFill>
                  <a:srgbClr val="000000"/>
                </a:solidFill>
                <a:latin typeface="Verdana"/>
              </a:rPr>
              <a:t>Siyasi Partiye Göre PKK’nın Askeri Yönden Çökertilme Durumu</a:t>
            </a:r>
          </a:p>
        </p:txBody>
      </p:sp>
      <p:sp>
        <p:nvSpPr>
          <p:cNvPr id="5" name="Dikdörtgen 7">
            <a:extLst>
              <a:ext uri="{FF2B5EF4-FFF2-40B4-BE49-F238E27FC236}">
                <a16:creationId xmlns:a16="http://schemas.microsoft.com/office/drawing/2014/main" id="{26FCA95D-B4A4-A24A-9712-1A82748B9BCA}"/>
              </a:ext>
            </a:extLst>
          </p:cNvPr>
          <p:cNvSpPr/>
          <p:nvPr/>
        </p:nvSpPr>
        <p:spPr>
          <a:xfrm>
            <a:off x="3193129" y="4361806"/>
            <a:ext cx="66247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400" b="1" dirty="0">
                <a:solidFill>
                  <a:srgbClr val="000000"/>
                </a:solidFill>
                <a:latin typeface="Verdana"/>
              </a:rPr>
              <a:t>Etnik Kökene Göre PKK’nın Askeri Yönden Çökertilme Durumu</a:t>
            </a:r>
          </a:p>
        </p:txBody>
      </p:sp>
      <p:sp>
        <p:nvSpPr>
          <p:cNvPr id="6" name="25 Metin kutusu">
            <a:extLst>
              <a:ext uri="{FF2B5EF4-FFF2-40B4-BE49-F238E27FC236}">
                <a16:creationId xmlns:a16="http://schemas.microsoft.com/office/drawing/2014/main" id="{FFEF257B-9771-FD41-821C-18CF91E320CD}"/>
              </a:ext>
            </a:extLst>
          </p:cNvPr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Terör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(12) </a:t>
            </a:r>
          </a:p>
        </p:txBody>
      </p:sp>
      <p:pic>
        <p:nvPicPr>
          <p:cNvPr id="7" name="Picture 6" descr="beyaz logo küçük">
            <a:extLst>
              <a:ext uri="{FF2B5EF4-FFF2-40B4-BE49-F238E27FC236}">
                <a16:creationId xmlns:a16="http://schemas.microsoft.com/office/drawing/2014/main" id="{09DD755E-2E19-6143-B511-241B9CCDCF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911390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5 Metin kutusu"/>
          <p:cNvSpPr txBox="1"/>
          <p:nvPr/>
        </p:nvSpPr>
        <p:spPr>
          <a:xfrm>
            <a:off x="-418454" y="2698930"/>
            <a:ext cx="12220125" cy="819360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48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SEÇİMLER</a:t>
            </a:r>
          </a:p>
        </p:txBody>
      </p:sp>
      <p:sp>
        <p:nvSpPr>
          <p:cNvPr id="6" name="1 Slayt Numarası Yer Tutucusu"/>
          <p:cNvSpPr txBox="1">
            <a:spLocks noGrp="1"/>
          </p:cNvSpPr>
          <p:nvPr/>
        </p:nvSpPr>
        <p:spPr bwMode="auto">
          <a:xfrm>
            <a:off x="5907937" y="6778750"/>
            <a:ext cx="595313" cy="295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36000" tIns="36000" rIns="36000" bIns="36000" anchor="ctr" anchorCtr="1"/>
          <a:lstStyle/>
          <a:p>
            <a:pPr algn="ctr">
              <a:defRPr/>
            </a:pPr>
            <a:endParaRPr lang="tr-TR" sz="9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59135" y="6291747"/>
            <a:ext cx="18549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http://ctrs.khas.edu.tr</a:t>
            </a:r>
          </a:p>
        </p:txBody>
      </p:sp>
      <p:pic>
        <p:nvPicPr>
          <p:cNvPr id="8" name="Resim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943" y="6305376"/>
            <a:ext cx="253469" cy="307721"/>
          </a:xfrm>
          <a:prstGeom prst="rect">
            <a:avLst/>
          </a:prstGeom>
        </p:spPr>
      </p:pic>
      <p:pic>
        <p:nvPicPr>
          <p:cNvPr id="9" name="Resi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790" y="6254021"/>
            <a:ext cx="338905" cy="338905"/>
          </a:xfrm>
          <a:prstGeom prst="rect">
            <a:avLst/>
          </a:prstGeom>
        </p:spPr>
      </p:pic>
      <p:sp>
        <p:nvSpPr>
          <p:cNvPr id="10" name="Metin kutusu 15"/>
          <p:cNvSpPr txBox="1"/>
          <p:nvPr/>
        </p:nvSpPr>
        <p:spPr>
          <a:xfrm>
            <a:off x="1991185" y="6286418"/>
            <a:ext cx="2427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/centerforturkishstudies</a:t>
            </a:r>
          </a:p>
        </p:txBody>
      </p:sp>
      <p:pic>
        <p:nvPicPr>
          <p:cNvPr id="11" name="Resi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455" y="6239820"/>
            <a:ext cx="396063" cy="396063"/>
          </a:xfrm>
          <a:prstGeom prst="rect">
            <a:avLst/>
          </a:prstGeom>
        </p:spPr>
      </p:pic>
      <p:sp>
        <p:nvSpPr>
          <p:cNvPr id="12" name="Metin kutusu 13"/>
          <p:cNvSpPr txBox="1"/>
          <p:nvPr/>
        </p:nvSpPr>
        <p:spPr>
          <a:xfrm>
            <a:off x="9346042" y="6282639"/>
            <a:ext cx="1130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/ctrs_khas</a:t>
            </a:r>
            <a:endParaRPr lang="en-GB" sz="1400" dirty="0">
              <a:solidFill>
                <a:srgbClr val="0E5B9A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 descr="beyaz logo küçük">
            <a:extLst>
              <a:ext uri="{FF2B5EF4-FFF2-40B4-BE49-F238E27FC236}">
                <a16:creationId xmlns:a16="http://schemas.microsoft.com/office/drawing/2014/main" id="{845D3C91-38F9-AE41-9DE9-8E75934031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3661926"/>
      </p:ext>
    </p:extLst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487EB2B6-BE61-0745-861A-60C1C86CCD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7020617"/>
              </p:ext>
            </p:extLst>
          </p:nvPr>
        </p:nvGraphicFramePr>
        <p:xfrm>
          <a:off x="2034747" y="2149650"/>
          <a:ext cx="4978359" cy="4328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Box 6">
            <a:extLst>
              <a:ext uri="{FF2B5EF4-FFF2-40B4-BE49-F238E27FC236}">
                <a16:creationId xmlns:a16="http://schemas.microsoft.com/office/drawing/2014/main" id="{F804DA23-C1B7-624D-AB5D-BB91F2F5F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0337" y="1174409"/>
            <a:ext cx="4807177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algn="ctr">
              <a:spcBef>
                <a:spcPts val="0"/>
              </a:spcBef>
            </a:pPr>
            <a:r>
              <a:rPr lang="tr-TR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Haziran 2018 Milletvekili Genel Seçiminde Oy Verilen Parti</a:t>
            </a:r>
          </a:p>
          <a:p>
            <a:pPr indent="-342900" algn="ctr">
              <a:spcBef>
                <a:spcPts val="0"/>
              </a:spcBef>
            </a:pPr>
            <a:r>
              <a:rPr lang="tr-TR" sz="1000" i="1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HAZİRAN 2018 MİLLETVEKİLİ Genel seçimlerinde hangi partiye oy verdiğinizi öğrenebilir miyim?</a:t>
            </a:r>
            <a:endParaRPr lang="tr-TR" sz="1050" i="1" dirty="0">
              <a:solidFill>
                <a:srgbClr val="FFFFFF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etin kutusu 1">
            <a:extLst>
              <a:ext uri="{FF2B5EF4-FFF2-40B4-BE49-F238E27FC236}">
                <a16:creationId xmlns:a16="http://schemas.microsoft.com/office/drawing/2014/main" id="{DFB62749-8290-764E-A9C8-C1569FF102AB}"/>
              </a:ext>
            </a:extLst>
          </p:cNvPr>
          <p:cNvSpPr txBox="1"/>
          <p:nvPr/>
        </p:nvSpPr>
        <p:spPr>
          <a:xfrm>
            <a:off x="2956031" y="6477677"/>
            <a:ext cx="1664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Baz: 893</a:t>
            </a:r>
          </a:p>
          <a:p>
            <a:pPr algn="ctr"/>
            <a:r>
              <a:rPr lang="tr-TR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(Oy kullandığını belirtenler)</a:t>
            </a:r>
          </a:p>
        </p:txBody>
      </p:sp>
      <p:sp>
        <p:nvSpPr>
          <p:cNvPr id="5" name="22 Metin kutusu">
            <a:extLst>
              <a:ext uri="{FF2B5EF4-FFF2-40B4-BE49-F238E27FC236}">
                <a16:creationId xmlns:a16="http://schemas.microsoft.com/office/drawing/2014/main" id="{564E201D-1757-8E4C-9098-046CE5629810}"/>
              </a:ext>
            </a:extLst>
          </p:cNvPr>
          <p:cNvSpPr txBox="1"/>
          <p:nvPr/>
        </p:nvSpPr>
        <p:spPr>
          <a:xfrm>
            <a:off x="5483931" y="5631680"/>
            <a:ext cx="1224137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tr-T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10,4’ün altındaki değerler grafiğe eklenmemiştir. </a:t>
            </a:r>
          </a:p>
        </p:txBody>
      </p:sp>
      <p:graphicFrame>
        <p:nvGraphicFramePr>
          <p:cNvPr id="6" name="Tablo 3">
            <a:extLst>
              <a:ext uri="{FF2B5EF4-FFF2-40B4-BE49-F238E27FC236}">
                <a16:creationId xmlns:a16="http://schemas.microsoft.com/office/drawing/2014/main" id="{F9856377-6D91-0143-B3F1-BA731B672F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511770"/>
              </p:ext>
            </p:extLst>
          </p:nvPr>
        </p:nvGraphicFramePr>
        <p:xfrm>
          <a:off x="8623300" y="2725102"/>
          <a:ext cx="3263900" cy="20119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1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2791"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Haziran 2018</a:t>
                      </a:r>
                    </a:p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Genel Seçimleri</a:t>
                      </a:r>
                      <a:r>
                        <a:rPr lang="tr-T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Sonuçları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1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r-TR" sz="14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tr-TR" sz="1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1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tr-TR" sz="1400" b="0" u="none" strike="noStrike" dirty="0">
                          <a:effectLst/>
                          <a:latin typeface="+mj-lt"/>
                        </a:rPr>
                        <a:t>AK Parti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tr-TR" sz="1400" b="0" u="none" strike="noStrike" dirty="0">
                          <a:effectLst/>
                          <a:latin typeface="+mj-lt"/>
                        </a:rPr>
                        <a:t>42,6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1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tr-TR" sz="1400" b="0" u="none" strike="noStrike" dirty="0">
                          <a:effectLst/>
                          <a:latin typeface="+mj-lt"/>
                        </a:rPr>
                        <a:t>CHP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tr-TR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22,6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201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tr-TR" sz="1400" b="0" u="none" strike="noStrike" dirty="0">
                          <a:effectLst/>
                          <a:latin typeface="+mj-lt"/>
                        </a:rPr>
                        <a:t>HDP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tr-TR" sz="1400" b="0" u="none" strike="noStrike" dirty="0">
                          <a:effectLst/>
                          <a:latin typeface="+mj-lt"/>
                        </a:rPr>
                        <a:t>11,7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201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tr-TR" sz="1400" b="0" u="none" strike="noStrike" dirty="0">
                          <a:effectLst/>
                          <a:latin typeface="+mj-lt"/>
                        </a:rPr>
                        <a:t>MHP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tr-TR" sz="1400" b="0" u="none" strike="noStrike" dirty="0">
                          <a:effectLst/>
                          <a:latin typeface="+mj-lt"/>
                        </a:rPr>
                        <a:t>11,1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201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İyi Parti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10,0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" name="Picture 6" descr="beyaz logo küçük">
            <a:extLst>
              <a:ext uri="{FF2B5EF4-FFF2-40B4-BE49-F238E27FC236}">
                <a16:creationId xmlns:a16="http://schemas.microsoft.com/office/drawing/2014/main" id="{8461C9D2-C5D9-3F4F-9361-E4BD51B3E4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25 Metin kutusu">
            <a:extLst>
              <a:ext uri="{FF2B5EF4-FFF2-40B4-BE49-F238E27FC236}">
                <a16:creationId xmlns:a16="http://schemas.microsoft.com/office/drawing/2014/main" id="{3322C49B-5A40-BD41-85EC-0A503BA60814}"/>
              </a:ext>
            </a:extLst>
          </p:cNvPr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Seçimler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(1) </a:t>
            </a:r>
          </a:p>
        </p:txBody>
      </p:sp>
    </p:spTree>
    <p:extLst>
      <p:ext uri="{BB962C8B-B14F-4D97-AF65-F5344CB8AC3E}">
        <p14:creationId xmlns:p14="http://schemas.microsoft.com/office/powerpoint/2010/main" val="308623452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06E6BDA5-6CDC-B841-B935-781341F61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58968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algn="ctr">
              <a:spcBef>
                <a:spcPts val="0"/>
              </a:spcBef>
            </a:pPr>
            <a:r>
              <a:rPr lang="tr-TR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 Seçmenlerinin Oy Verdiği Parti Dışında</a:t>
            </a:r>
          </a:p>
          <a:p>
            <a:pPr indent="-342900" algn="ctr">
              <a:spcBef>
                <a:spcPts val="0"/>
              </a:spcBef>
            </a:pPr>
            <a:r>
              <a:rPr lang="tr-TR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Alternatif Parti Tercihi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626F4AD-24B4-E345-BB9E-406AABFE0E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302966"/>
              </p:ext>
            </p:extLst>
          </p:nvPr>
        </p:nvGraphicFramePr>
        <p:xfrm>
          <a:off x="1539551" y="2089965"/>
          <a:ext cx="9174816" cy="4328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Düz Bağlayıcı 33">
            <a:extLst>
              <a:ext uri="{FF2B5EF4-FFF2-40B4-BE49-F238E27FC236}">
                <a16:creationId xmlns:a16="http://schemas.microsoft.com/office/drawing/2014/main" id="{C1CB75E8-6BF1-A04A-9709-05F469744935}"/>
              </a:ext>
            </a:extLst>
          </p:cNvPr>
          <p:cNvCxnSpPr/>
          <p:nvPr/>
        </p:nvCxnSpPr>
        <p:spPr bwMode="auto">
          <a:xfrm flipH="1">
            <a:off x="3755899" y="3751107"/>
            <a:ext cx="0" cy="2124000"/>
          </a:xfrm>
          <a:prstGeom prst="line">
            <a:avLst/>
          </a:prstGeom>
          <a:solidFill>
            <a:srgbClr val="CC3300">
              <a:alpha val="50000"/>
            </a:srgb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Metin kutusu 34">
            <a:extLst>
              <a:ext uri="{FF2B5EF4-FFF2-40B4-BE49-F238E27FC236}">
                <a16:creationId xmlns:a16="http://schemas.microsoft.com/office/drawing/2014/main" id="{5542681D-2B37-4444-8E14-E83C9FC6DAF2}"/>
              </a:ext>
            </a:extLst>
          </p:cNvPr>
          <p:cNvSpPr txBox="1"/>
          <p:nvPr/>
        </p:nvSpPr>
        <p:spPr>
          <a:xfrm>
            <a:off x="1285322" y="5504723"/>
            <a:ext cx="11911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>
                <a:latin typeface="Arial" panose="020B0604020202020204" pitchFamily="34" charset="0"/>
                <a:cs typeface="Arial" panose="020B0604020202020204" pitchFamily="34" charset="0"/>
              </a:rPr>
              <a:t>1. Tercih</a:t>
            </a:r>
          </a:p>
        </p:txBody>
      </p:sp>
      <p:cxnSp>
        <p:nvCxnSpPr>
          <p:cNvPr id="6" name="Düz Bağlayıcı 35">
            <a:extLst>
              <a:ext uri="{FF2B5EF4-FFF2-40B4-BE49-F238E27FC236}">
                <a16:creationId xmlns:a16="http://schemas.microsoft.com/office/drawing/2014/main" id="{43B6B996-18F5-D143-9A91-2541597F904D}"/>
              </a:ext>
            </a:extLst>
          </p:cNvPr>
          <p:cNvCxnSpPr/>
          <p:nvPr/>
        </p:nvCxnSpPr>
        <p:spPr bwMode="auto">
          <a:xfrm flipH="1">
            <a:off x="5468836" y="3751107"/>
            <a:ext cx="0" cy="2124000"/>
          </a:xfrm>
          <a:prstGeom prst="line">
            <a:avLst/>
          </a:prstGeom>
          <a:solidFill>
            <a:srgbClr val="CC3300">
              <a:alpha val="50000"/>
            </a:srgb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Düz Bağlayıcı 36">
            <a:extLst>
              <a:ext uri="{FF2B5EF4-FFF2-40B4-BE49-F238E27FC236}">
                <a16:creationId xmlns:a16="http://schemas.microsoft.com/office/drawing/2014/main" id="{036D17D4-FB5D-3D48-8F5D-088BFA1E0072}"/>
              </a:ext>
            </a:extLst>
          </p:cNvPr>
          <p:cNvCxnSpPr/>
          <p:nvPr/>
        </p:nvCxnSpPr>
        <p:spPr bwMode="auto">
          <a:xfrm flipH="1">
            <a:off x="7176861" y="3743095"/>
            <a:ext cx="0" cy="2124000"/>
          </a:xfrm>
          <a:prstGeom prst="line">
            <a:avLst/>
          </a:prstGeom>
          <a:solidFill>
            <a:srgbClr val="CC3300">
              <a:alpha val="50000"/>
            </a:srgb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Düz Bağlayıcı 37">
            <a:extLst>
              <a:ext uri="{FF2B5EF4-FFF2-40B4-BE49-F238E27FC236}">
                <a16:creationId xmlns:a16="http://schemas.microsoft.com/office/drawing/2014/main" id="{D2FCB8A4-FF34-274E-B099-D7D515848D29}"/>
              </a:ext>
            </a:extLst>
          </p:cNvPr>
          <p:cNvCxnSpPr/>
          <p:nvPr/>
        </p:nvCxnSpPr>
        <p:spPr bwMode="auto">
          <a:xfrm flipH="1">
            <a:off x="8876919" y="3705415"/>
            <a:ext cx="0" cy="2124000"/>
          </a:xfrm>
          <a:prstGeom prst="line">
            <a:avLst/>
          </a:prstGeom>
          <a:solidFill>
            <a:srgbClr val="CC3300">
              <a:alpha val="50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9" name="27 Tablo">
            <a:extLst>
              <a:ext uri="{FF2B5EF4-FFF2-40B4-BE49-F238E27FC236}">
                <a16:creationId xmlns:a16="http://schemas.microsoft.com/office/drawing/2014/main" id="{D3DD5A62-713C-0A46-8700-FC7B3F20FF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599000"/>
              </p:ext>
            </p:extLst>
          </p:nvPr>
        </p:nvGraphicFramePr>
        <p:xfrm>
          <a:off x="4877547" y="6508958"/>
          <a:ext cx="1944217" cy="262890"/>
        </p:xfrm>
        <a:graphic>
          <a:graphicData uri="http://schemas.openxmlformats.org/drawingml/2006/table">
            <a:tbl>
              <a:tblPr/>
              <a:tblGrid>
                <a:gridCol w="245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3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5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97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97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5787"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</a:t>
                      </a:r>
                      <a:r>
                        <a:rPr lang="tr-TR" sz="8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Parti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MHP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787"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" name="Picture 9" descr="beyaz logo küçük">
            <a:extLst>
              <a:ext uri="{FF2B5EF4-FFF2-40B4-BE49-F238E27FC236}">
                <a16:creationId xmlns:a16="http://schemas.microsoft.com/office/drawing/2014/main" id="{A73C49FA-F1B3-4F4B-920F-8F2BF93763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25 Metin kutusu">
            <a:extLst>
              <a:ext uri="{FF2B5EF4-FFF2-40B4-BE49-F238E27FC236}">
                <a16:creationId xmlns:a16="http://schemas.microsoft.com/office/drawing/2014/main" id="{5ED19E72-95BE-634E-86D1-B3E330BE32B2}"/>
              </a:ext>
            </a:extLst>
          </p:cNvPr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Seçimler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(2) </a:t>
            </a:r>
          </a:p>
        </p:txBody>
      </p:sp>
    </p:spTree>
    <p:extLst>
      <p:ext uri="{BB962C8B-B14F-4D97-AF65-F5344CB8AC3E}">
        <p14:creationId xmlns:p14="http://schemas.microsoft.com/office/powerpoint/2010/main" val="25311236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34099A04-5287-6B41-8BB0-AE1B8864B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3187" y="1089236"/>
            <a:ext cx="844362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algn="ctr">
              <a:spcBef>
                <a:spcPts val="0"/>
              </a:spcBef>
            </a:pPr>
            <a:r>
              <a:rPr lang="tr-TR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Haziran 2018 Milletvekili Genel Seçimlerinde</a:t>
            </a:r>
          </a:p>
          <a:p>
            <a:pPr indent="-342900" algn="ctr">
              <a:spcBef>
                <a:spcPts val="0"/>
              </a:spcBef>
            </a:pPr>
            <a:r>
              <a:rPr lang="tr-TR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 Verilen Partiye Göre</a:t>
            </a:r>
          </a:p>
          <a:p>
            <a:pPr indent="-342900" algn="ctr">
              <a:spcBef>
                <a:spcPts val="0"/>
              </a:spcBef>
            </a:pPr>
            <a:r>
              <a:rPr lang="tr-TR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Bugün Seçim Olsa «Kesinlikle Oy Vermem» Denilen Partiler              </a:t>
            </a:r>
          </a:p>
          <a:p>
            <a:pPr indent="-342900" algn="ctr">
              <a:spcBef>
                <a:spcPts val="0"/>
              </a:spcBef>
            </a:pPr>
            <a:r>
              <a:rPr lang="tr-TR" sz="1000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Bugün bir seçim olsa size sayacağım partilerin hangisine “Kesinlikle oy vermem” diyebileceğinizi belirtebilir misiniz?</a:t>
            </a:r>
            <a:endParaRPr lang="tr-TR" sz="1050" dirty="0">
              <a:solidFill>
                <a:srgbClr val="FFFFFF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0AF8E2E-7D0F-6F42-9D33-F45A790718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490482"/>
              </p:ext>
            </p:extLst>
          </p:nvPr>
        </p:nvGraphicFramePr>
        <p:xfrm>
          <a:off x="2373187" y="2297136"/>
          <a:ext cx="8443622" cy="4328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Düz Bağlayıcı 21">
            <a:extLst>
              <a:ext uri="{FF2B5EF4-FFF2-40B4-BE49-F238E27FC236}">
                <a16:creationId xmlns:a16="http://schemas.microsoft.com/office/drawing/2014/main" id="{8A5A4C95-B41B-EB4B-927E-761031E3823F}"/>
              </a:ext>
            </a:extLst>
          </p:cNvPr>
          <p:cNvCxnSpPr/>
          <p:nvPr/>
        </p:nvCxnSpPr>
        <p:spPr bwMode="auto">
          <a:xfrm flipH="1">
            <a:off x="8778392" y="3903260"/>
            <a:ext cx="0" cy="2124000"/>
          </a:xfrm>
          <a:prstGeom prst="line">
            <a:avLst/>
          </a:prstGeom>
          <a:solidFill>
            <a:srgbClr val="CC3300">
              <a:alpha val="50000"/>
            </a:srgb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Düz Bağlayıcı 22">
            <a:extLst>
              <a:ext uri="{FF2B5EF4-FFF2-40B4-BE49-F238E27FC236}">
                <a16:creationId xmlns:a16="http://schemas.microsoft.com/office/drawing/2014/main" id="{4494D471-3E10-1447-B885-CA0EC21BAD0B}"/>
              </a:ext>
            </a:extLst>
          </p:cNvPr>
          <p:cNvCxnSpPr/>
          <p:nvPr/>
        </p:nvCxnSpPr>
        <p:spPr bwMode="auto">
          <a:xfrm flipH="1">
            <a:off x="4852484" y="3903260"/>
            <a:ext cx="0" cy="2124000"/>
          </a:xfrm>
          <a:prstGeom prst="line">
            <a:avLst/>
          </a:prstGeom>
          <a:solidFill>
            <a:srgbClr val="CC3300">
              <a:alpha val="50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Düz Bağlayıcı 23">
            <a:extLst>
              <a:ext uri="{FF2B5EF4-FFF2-40B4-BE49-F238E27FC236}">
                <a16:creationId xmlns:a16="http://schemas.microsoft.com/office/drawing/2014/main" id="{8F3F65C3-A4F5-BC4C-B975-0D557D01A50B}"/>
              </a:ext>
            </a:extLst>
          </p:cNvPr>
          <p:cNvCxnSpPr/>
          <p:nvPr/>
        </p:nvCxnSpPr>
        <p:spPr bwMode="auto">
          <a:xfrm flipH="1">
            <a:off x="6807941" y="3903260"/>
            <a:ext cx="0" cy="2124000"/>
          </a:xfrm>
          <a:prstGeom prst="line">
            <a:avLst/>
          </a:prstGeom>
          <a:solidFill>
            <a:srgbClr val="CC3300">
              <a:alpha val="50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7" name="27 Tablo">
            <a:extLst>
              <a:ext uri="{FF2B5EF4-FFF2-40B4-BE49-F238E27FC236}">
                <a16:creationId xmlns:a16="http://schemas.microsoft.com/office/drawing/2014/main" id="{0F0D9FBF-3AC7-6A4A-9FF8-ACA986B0A4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851680"/>
              </p:ext>
            </p:extLst>
          </p:nvPr>
        </p:nvGraphicFramePr>
        <p:xfrm>
          <a:off x="5123891" y="6508958"/>
          <a:ext cx="1944217" cy="262890"/>
        </p:xfrm>
        <a:graphic>
          <a:graphicData uri="http://schemas.openxmlformats.org/drawingml/2006/table">
            <a:tbl>
              <a:tblPr/>
              <a:tblGrid>
                <a:gridCol w="245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3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5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97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97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5787"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</a:t>
                      </a:r>
                      <a:r>
                        <a:rPr lang="tr-TR" sz="8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Parti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MHP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787"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Picture 8" descr="beyaz logo küçük">
            <a:extLst>
              <a:ext uri="{FF2B5EF4-FFF2-40B4-BE49-F238E27FC236}">
                <a16:creationId xmlns:a16="http://schemas.microsoft.com/office/drawing/2014/main" id="{2AB9B059-04F5-6A4F-955A-79E6BD233C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25 Metin kutusu">
            <a:extLst>
              <a:ext uri="{FF2B5EF4-FFF2-40B4-BE49-F238E27FC236}">
                <a16:creationId xmlns:a16="http://schemas.microsoft.com/office/drawing/2014/main" id="{5BECB8E4-8394-5140-AA6D-E3347ABB0171}"/>
              </a:ext>
            </a:extLst>
          </p:cNvPr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Seçimler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(3) </a:t>
            </a:r>
          </a:p>
        </p:txBody>
      </p:sp>
    </p:spTree>
    <p:extLst>
      <p:ext uri="{BB962C8B-B14F-4D97-AF65-F5344CB8AC3E}">
        <p14:creationId xmlns:p14="http://schemas.microsoft.com/office/powerpoint/2010/main" val="222103832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5 Metin kutusu"/>
          <p:cNvSpPr txBox="1"/>
          <p:nvPr/>
        </p:nvSpPr>
        <p:spPr>
          <a:xfrm>
            <a:off x="-418454" y="2698930"/>
            <a:ext cx="12220125" cy="1558024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48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SOSYO-KÜLTÜREL </a:t>
            </a:r>
          </a:p>
          <a:p>
            <a:pPr algn="r"/>
            <a:r>
              <a:rPr lang="tr-TR" sz="48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GÖSTERGELER</a:t>
            </a:r>
          </a:p>
        </p:txBody>
      </p:sp>
      <p:sp>
        <p:nvSpPr>
          <p:cNvPr id="6" name="1 Slayt Numarası Yer Tutucusu"/>
          <p:cNvSpPr txBox="1">
            <a:spLocks noGrp="1"/>
          </p:cNvSpPr>
          <p:nvPr/>
        </p:nvSpPr>
        <p:spPr bwMode="auto">
          <a:xfrm>
            <a:off x="5907937" y="6778750"/>
            <a:ext cx="595313" cy="295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36000" tIns="36000" rIns="36000" bIns="36000" anchor="ctr" anchorCtr="1"/>
          <a:lstStyle/>
          <a:p>
            <a:pPr algn="ctr">
              <a:defRPr/>
            </a:pPr>
            <a:endParaRPr lang="tr-TR" sz="9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59135" y="6291747"/>
            <a:ext cx="18549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http://ctrs.khas.edu.tr</a:t>
            </a:r>
          </a:p>
        </p:txBody>
      </p:sp>
      <p:pic>
        <p:nvPicPr>
          <p:cNvPr id="8" name="Resim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943" y="6305376"/>
            <a:ext cx="253469" cy="307721"/>
          </a:xfrm>
          <a:prstGeom prst="rect">
            <a:avLst/>
          </a:prstGeom>
        </p:spPr>
      </p:pic>
      <p:pic>
        <p:nvPicPr>
          <p:cNvPr id="9" name="Resi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790" y="6254021"/>
            <a:ext cx="338905" cy="338905"/>
          </a:xfrm>
          <a:prstGeom prst="rect">
            <a:avLst/>
          </a:prstGeom>
        </p:spPr>
      </p:pic>
      <p:sp>
        <p:nvSpPr>
          <p:cNvPr id="10" name="Metin kutusu 15"/>
          <p:cNvSpPr txBox="1"/>
          <p:nvPr/>
        </p:nvSpPr>
        <p:spPr>
          <a:xfrm>
            <a:off x="1991185" y="6286418"/>
            <a:ext cx="2427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/centerforturkishstudies</a:t>
            </a:r>
          </a:p>
        </p:txBody>
      </p:sp>
      <p:pic>
        <p:nvPicPr>
          <p:cNvPr id="11" name="Resi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455" y="6239820"/>
            <a:ext cx="396063" cy="396063"/>
          </a:xfrm>
          <a:prstGeom prst="rect">
            <a:avLst/>
          </a:prstGeom>
        </p:spPr>
      </p:pic>
      <p:sp>
        <p:nvSpPr>
          <p:cNvPr id="12" name="Metin kutusu 13"/>
          <p:cNvSpPr txBox="1"/>
          <p:nvPr/>
        </p:nvSpPr>
        <p:spPr>
          <a:xfrm>
            <a:off x="9346042" y="6282639"/>
            <a:ext cx="1130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/ctrs_khas</a:t>
            </a:r>
            <a:endParaRPr lang="en-GB" sz="1400" dirty="0">
              <a:solidFill>
                <a:srgbClr val="0E5B9A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 descr="beyaz logo küçük">
            <a:extLst>
              <a:ext uri="{FF2B5EF4-FFF2-40B4-BE49-F238E27FC236}">
                <a16:creationId xmlns:a16="http://schemas.microsoft.com/office/drawing/2014/main" id="{E6D8397C-C52E-244F-AA80-25141A1454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2693584"/>
      </p:ext>
    </p:extLst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0" y="1126832"/>
            <a:ext cx="1219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Türkiye’yi Dindar veya Laik Olarak Değerlendirme</a:t>
            </a:r>
          </a:p>
          <a:p>
            <a:pPr algn="ctr">
              <a:defRPr/>
            </a:pPr>
            <a:r>
              <a:rPr lang="tr-T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Size göre kartta görmüş olduğunuz hangi ifade Türkiye’nin şuan ki durumunu en iyi açıklar?</a:t>
            </a:r>
          </a:p>
        </p:txBody>
      </p:sp>
      <p:sp>
        <p:nvSpPr>
          <p:cNvPr id="30" name="25 Metin kutusu"/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 err="1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Sosyo</a:t>
            </a:r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-Kültürel Göstergeler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(1) </a:t>
            </a:r>
          </a:p>
        </p:txBody>
      </p:sp>
      <p:graphicFrame>
        <p:nvGraphicFramePr>
          <p:cNvPr id="20" name="İçerik Yer Tutucusu 6">
            <a:extLst>
              <a:ext uri="{FF2B5EF4-FFF2-40B4-BE49-F238E27FC236}">
                <a16:creationId xmlns:a16="http://schemas.microsoft.com/office/drawing/2014/main" id="{62A6E0F3-CC74-DA49-B108-6EDA2696E3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56109"/>
              </p:ext>
            </p:extLst>
          </p:nvPr>
        </p:nvGraphicFramePr>
        <p:xfrm>
          <a:off x="2828433" y="1685712"/>
          <a:ext cx="3229277" cy="4685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Grafik 10">
            <a:extLst>
              <a:ext uri="{FF2B5EF4-FFF2-40B4-BE49-F238E27FC236}">
                <a16:creationId xmlns:a16="http://schemas.microsoft.com/office/drawing/2014/main" id="{6179EBDA-B6BA-0541-BD25-5975A84D64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8414852"/>
              </p:ext>
            </p:extLst>
          </p:nvPr>
        </p:nvGraphicFramePr>
        <p:xfrm>
          <a:off x="6881414" y="1771757"/>
          <a:ext cx="3632355" cy="4473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27 Tablo">
            <a:extLst>
              <a:ext uri="{FF2B5EF4-FFF2-40B4-BE49-F238E27FC236}">
                <a16:creationId xmlns:a16="http://schemas.microsoft.com/office/drawing/2014/main" id="{420C4DAB-2C25-204B-A10F-AB9B74C321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124959"/>
              </p:ext>
            </p:extLst>
          </p:nvPr>
        </p:nvGraphicFramePr>
        <p:xfrm>
          <a:off x="9507996" y="6269316"/>
          <a:ext cx="2684004" cy="575616"/>
        </p:xfrm>
        <a:graphic>
          <a:graphicData uri="http://schemas.openxmlformats.org/drawingml/2006/table">
            <a:tbl>
              <a:tblPr/>
              <a:tblGrid>
                <a:gridCol w="338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4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11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70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3904">
                <a:tc rowSpan="3"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AK</a:t>
                      </a:r>
                      <a:r>
                        <a:rPr lang="tr-TR" sz="700" b="0" i="0" u="none" strike="noStrike" baseline="0" dirty="0">
                          <a:solidFill>
                            <a:srgbClr val="000000"/>
                          </a:solidFill>
                          <a:latin typeface="+mj-lt"/>
                        </a:rPr>
                        <a:t> Parti</a:t>
                      </a:r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CHP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MHP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HDP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904">
                <a:tc vMerge="1"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904">
                <a:tc vMerge="1"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2017</a:t>
                      </a:r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904"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3" name="Tablo 1">
            <a:extLst>
              <a:ext uri="{FF2B5EF4-FFF2-40B4-BE49-F238E27FC236}">
                <a16:creationId xmlns:a16="http://schemas.microsoft.com/office/drawing/2014/main" id="{376F7870-99FD-3743-8B74-01BCF76CAD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537156"/>
              </p:ext>
            </p:extLst>
          </p:nvPr>
        </p:nvGraphicFramePr>
        <p:xfrm>
          <a:off x="1105302" y="1834718"/>
          <a:ext cx="1662932" cy="39404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2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8482"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Genel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655"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Dindar</a:t>
                      </a:r>
                      <a:endParaRPr lang="tr-T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5299"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Sosyal Demokrat</a:t>
                      </a:r>
                      <a:endParaRPr lang="tr-T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5299"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Sosyalist</a:t>
                      </a:r>
                      <a:endParaRPr lang="tr-T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026"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Muhafazakar</a:t>
                      </a:r>
                      <a:endParaRPr lang="tr-T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9026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Cumhuriyetçi/Kemalist</a:t>
                      </a:r>
                      <a:endParaRPr lang="tr-T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1655"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Milliyetçi</a:t>
                      </a:r>
                      <a:endParaRPr lang="tr-T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4" name="Tablo 2">
            <a:extLst>
              <a:ext uri="{FF2B5EF4-FFF2-40B4-BE49-F238E27FC236}">
                <a16:creationId xmlns:a16="http://schemas.microsoft.com/office/drawing/2014/main" id="{B414B1FA-A4D9-DC4E-81ED-AF35EADAF1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016550"/>
              </p:ext>
            </p:extLst>
          </p:nvPr>
        </p:nvGraphicFramePr>
        <p:xfrm>
          <a:off x="6158509" y="1942660"/>
          <a:ext cx="650917" cy="3832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0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58125"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 dirty="0">
                          <a:effectLst/>
                        </a:rPr>
                        <a:t>AK</a:t>
                      </a:r>
                      <a:r>
                        <a:rPr lang="tr-TR" sz="1200" u="none" strike="noStrike" baseline="0" dirty="0">
                          <a:effectLst/>
                        </a:rPr>
                        <a:t> Parti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8125"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CHP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8125"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MHP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8125"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 dirty="0">
                          <a:effectLst/>
                        </a:rPr>
                        <a:t>HDP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7" name="Grup 4">
            <a:extLst>
              <a:ext uri="{FF2B5EF4-FFF2-40B4-BE49-F238E27FC236}">
                <a16:creationId xmlns:a16="http://schemas.microsoft.com/office/drawing/2014/main" id="{F7A150C8-7828-D642-862F-162E402B1501}"/>
              </a:ext>
            </a:extLst>
          </p:cNvPr>
          <p:cNvGrpSpPr/>
          <p:nvPr/>
        </p:nvGrpSpPr>
        <p:grpSpPr>
          <a:xfrm>
            <a:off x="6506025" y="2845644"/>
            <a:ext cx="3630114" cy="1924394"/>
            <a:chOff x="5111868" y="2909760"/>
            <a:chExt cx="3630114" cy="1924394"/>
          </a:xfrm>
        </p:grpSpPr>
        <p:cxnSp>
          <p:nvCxnSpPr>
            <p:cNvPr id="28" name="17 Düz Bağlayıcı">
              <a:extLst>
                <a:ext uri="{FF2B5EF4-FFF2-40B4-BE49-F238E27FC236}">
                  <a16:creationId xmlns:a16="http://schemas.microsoft.com/office/drawing/2014/main" id="{9B0E9AB1-CB78-D245-8EE8-6EF721D999F0}"/>
                </a:ext>
              </a:extLst>
            </p:cNvPr>
            <p:cNvCxnSpPr/>
            <p:nvPr/>
          </p:nvCxnSpPr>
          <p:spPr bwMode="auto">
            <a:xfrm>
              <a:off x="5111868" y="2909760"/>
              <a:ext cx="3600000" cy="0"/>
            </a:xfrm>
            <a:prstGeom prst="line">
              <a:avLst/>
            </a:prstGeom>
            <a:solidFill>
              <a:srgbClr val="FF0000">
                <a:alpha val="59000"/>
              </a:srgbClr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17 Düz Bağlayıcı">
              <a:extLst>
                <a:ext uri="{FF2B5EF4-FFF2-40B4-BE49-F238E27FC236}">
                  <a16:creationId xmlns:a16="http://schemas.microsoft.com/office/drawing/2014/main" id="{31F419AF-A260-BD4F-9F84-8BFC17DB6EFA}"/>
                </a:ext>
              </a:extLst>
            </p:cNvPr>
            <p:cNvCxnSpPr/>
            <p:nvPr/>
          </p:nvCxnSpPr>
          <p:spPr bwMode="auto">
            <a:xfrm>
              <a:off x="5141982" y="3845250"/>
              <a:ext cx="3600000" cy="0"/>
            </a:xfrm>
            <a:prstGeom prst="line">
              <a:avLst/>
            </a:prstGeom>
            <a:solidFill>
              <a:srgbClr val="FF0000">
                <a:alpha val="59000"/>
              </a:srgbClr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17 Düz Bağlayıcı">
              <a:extLst>
                <a:ext uri="{FF2B5EF4-FFF2-40B4-BE49-F238E27FC236}">
                  <a16:creationId xmlns:a16="http://schemas.microsoft.com/office/drawing/2014/main" id="{A27AA488-B306-394B-BFB5-0986414A3AB2}"/>
                </a:ext>
              </a:extLst>
            </p:cNvPr>
            <p:cNvCxnSpPr/>
            <p:nvPr/>
          </p:nvCxnSpPr>
          <p:spPr bwMode="auto">
            <a:xfrm>
              <a:off x="5141982" y="4834154"/>
              <a:ext cx="3600000" cy="0"/>
            </a:xfrm>
            <a:prstGeom prst="line">
              <a:avLst/>
            </a:prstGeom>
            <a:solidFill>
              <a:srgbClr val="FF0000">
                <a:alpha val="59000"/>
              </a:srgbClr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41" name="27 Tablo">
            <a:extLst>
              <a:ext uri="{FF2B5EF4-FFF2-40B4-BE49-F238E27FC236}">
                <a16:creationId xmlns:a16="http://schemas.microsoft.com/office/drawing/2014/main" id="{C10A9A1B-A43C-6B4B-8A0C-1C2914AB59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565688"/>
              </p:ext>
            </p:extLst>
          </p:nvPr>
        </p:nvGraphicFramePr>
        <p:xfrm>
          <a:off x="240856" y="6259534"/>
          <a:ext cx="4350704" cy="575615"/>
        </p:xfrm>
        <a:graphic>
          <a:graphicData uri="http://schemas.openxmlformats.org/drawingml/2006/table">
            <a:tbl>
              <a:tblPr/>
              <a:tblGrid>
                <a:gridCol w="216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24489">
                <a:tc rowSpan="3"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Genel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Cumhuriyetçi/Kemalist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Dindar</a:t>
                      </a:r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Muhafazakar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Milliyetçi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Sosyal Demokrat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Sosyalist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042">
                <a:tc vMerge="1"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042">
                <a:tc vMerge="1"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276</a:t>
                      </a:r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042"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42" name="17 Düz Bağlayıcı">
            <a:extLst>
              <a:ext uri="{FF2B5EF4-FFF2-40B4-BE49-F238E27FC236}">
                <a16:creationId xmlns:a16="http://schemas.microsoft.com/office/drawing/2014/main" id="{9125BF52-3910-8B4E-B662-5B88D7D6C1B8}"/>
              </a:ext>
            </a:extLst>
          </p:cNvPr>
          <p:cNvCxnSpPr/>
          <p:nvPr/>
        </p:nvCxnSpPr>
        <p:spPr bwMode="auto">
          <a:xfrm>
            <a:off x="2103358" y="2410084"/>
            <a:ext cx="3780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17 Düz Bağlayıcı">
            <a:extLst>
              <a:ext uri="{FF2B5EF4-FFF2-40B4-BE49-F238E27FC236}">
                <a16:creationId xmlns:a16="http://schemas.microsoft.com/office/drawing/2014/main" id="{654C7A29-8F98-474A-8033-9A704F62D2DB}"/>
              </a:ext>
            </a:extLst>
          </p:cNvPr>
          <p:cNvCxnSpPr/>
          <p:nvPr/>
        </p:nvCxnSpPr>
        <p:spPr bwMode="auto">
          <a:xfrm>
            <a:off x="2103358" y="3000472"/>
            <a:ext cx="3780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17 Düz Bağlayıcı">
            <a:extLst>
              <a:ext uri="{FF2B5EF4-FFF2-40B4-BE49-F238E27FC236}">
                <a16:creationId xmlns:a16="http://schemas.microsoft.com/office/drawing/2014/main" id="{D7988D2E-0D67-A045-AF12-F31090DB8857}"/>
              </a:ext>
            </a:extLst>
          </p:cNvPr>
          <p:cNvCxnSpPr/>
          <p:nvPr/>
        </p:nvCxnSpPr>
        <p:spPr bwMode="auto">
          <a:xfrm>
            <a:off x="2146111" y="3551200"/>
            <a:ext cx="3780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17 Düz Bağlayıcı">
            <a:extLst>
              <a:ext uri="{FF2B5EF4-FFF2-40B4-BE49-F238E27FC236}">
                <a16:creationId xmlns:a16="http://schemas.microsoft.com/office/drawing/2014/main" id="{5EBFC24C-3F44-F041-B21F-3832A95723BA}"/>
              </a:ext>
            </a:extLst>
          </p:cNvPr>
          <p:cNvCxnSpPr/>
          <p:nvPr/>
        </p:nvCxnSpPr>
        <p:spPr bwMode="auto">
          <a:xfrm>
            <a:off x="2146777" y="4694994"/>
            <a:ext cx="3780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17 Düz Bağlayıcı">
            <a:extLst>
              <a:ext uri="{FF2B5EF4-FFF2-40B4-BE49-F238E27FC236}">
                <a16:creationId xmlns:a16="http://schemas.microsoft.com/office/drawing/2014/main" id="{52E805DA-EE34-2240-9683-25E6F64D2157}"/>
              </a:ext>
            </a:extLst>
          </p:cNvPr>
          <p:cNvCxnSpPr/>
          <p:nvPr/>
        </p:nvCxnSpPr>
        <p:spPr bwMode="auto">
          <a:xfrm>
            <a:off x="2137058" y="4100697"/>
            <a:ext cx="3780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17 Düz Bağlayıcı">
            <a:extLst>
              <a:ext uri="{FF2B5EF4-FFF2-40B4-BE49-F238E27FC236}">
                <a16:creationId xmlns:a16="http://schemas.microsoft.com/office/drawing/2014/main" id="{AC273BA7-9120-C84F-8A60-F4168DF42809}"/>
              </a:ext>
            </a:extLst>
          </p:cNvPr>
          <p:cNvCxnSpPr/>
          <p:nvPr/>
        </p:nvCxnSpPr>
        <p:spPr bwMode="auto">
          <a:xfrm>
            <a:off x="2146111" y="5237642"/>
            <a:ext cx="3780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8" name="Picture 47" descr="beyaz logo küçük">
            <a:extLst>
              <a:ext uri="{FF2B5EF4-FFF2-40B4-BE49-F238E27FC236}">
                <a16:creationId xmlns:a16="http://schemas.microsoft.com/office/drawing/2014/main" id="{2D75683F-289A-CB49-837F-D6609AE5C8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8707216"/>
      </p:ext>
    </p:extLst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777165" y="1125747"/>
            <a:ext cx="8208912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Türkiye’yi Batılı veya Doğulu Olarak Değerlendirme</a:t>
            </a:r>
          </a:p>
          <a:p>
            <a:pPr algn="ctr">
              <a:defRPr/>
            </a:pPr>
            <a:r>
              <a:rPr lang="tr-T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Size göre kartta görmüş olduğunuz hangi ifade Türkiye’nin şuan ki durumunu en iyi açıklar?</a:t>
            </a:r>
          </a:p>
        </p:txBody>
      </p:sp>
      <p:graphicFrame>
        <p:nvGraphicFramePr>
          <p:cNvPr id="20" name="Grafik 14">
            <a:extLst>
              <a:ext uri="{FF2B5EF4-FFF2-40B4-BE49-F238E27FC236}">
                <a16:creationId xmlns:a16="http://schemas.microsoft.com/office/drawing/2014/main" id="{DF2B10E3-9309-024A-B4C2-BFAC48EAB5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2344"/>
              </p:ext>
            </p:extLst>
          </p:nvPr>
        </p:nvGraphicFramePr>
        <p:xfrm>
          <a:off x="1929042" y="1614775"/>
          <a:ext cx="3384375" cy="4814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Grafik 5">
            <a:extLst>
              <a:ext uri="{FF2B5EF4-FFF2-40B4-BE49-F238E27FC236}">
                <a16:creationId xmlns:a16="http://schemas.microsoft.com/office/drawing/2014/main" id="{3EB34005-FCFE-A94B-BB20-30CB712597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3238420"/>
              </p:ext>
            </p:extLst>
          </p:nvPr>
        </p:nvGraphicFramePr>
        <p:xfrm>
          <a:off x="6700838" y="1840492"/>
          <a:ext cx="4117491" cy="4439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Tablo 18">
            <a:extLst>
              <a:ext uri="{FF2B5EF4-FFF2-40B4-BE49-F238E27FC236}">
                <a16:creationId xmlns:a16="http://schemas.microsoft.com/office/drawing/2014/main" id="{64E986A6-863B-0B49-A475-6712B44B1C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905808"/>
              </p:ext>
            </p:extLst>
          </p:nvPr>
        </p:nvGraphicFramePr>
        <p:xfrm>
          <a:off x="583570" y="1840492"/>
          <a:ext cx="1290289" cy="41595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0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2036"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Genel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078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Milliyetçi</a:t>
                      </a:r>
                      <a:endParaRPr lang="tr-T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386"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Muhafazakar</a:t>
                      </a:r>
                      <a:endParaRPr lang="tr-T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078"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Cumhuriyetçi/</a:t>
                      </a:r>
                    </a:p>
                    <a:p>
                      <a:pPr algn="r" fontAlgn="ctr"/>
                      <a:r>
                        <a:rPr lang="tr-T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Kemalist</a:t>
                      </a:r>
                      <a:endParaRPr lang="tr-T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fontAlgn="ctr"/>
                      <a:endParaRPr lang="tr-T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7848"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Sosyalist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848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Sosyal Demokrat</a:t>
                      </a:r>
                      <a:endParaRPr lang="tr-T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0309"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Dindar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3" name="Tablo 25">
            <a:extLst>
              <a:ext uri="{FF2B5EF4-FFF2-40B4-BE49-F238E27FC236}">
                <a16:creationId xmlns:a16="http://schemas.microsoft.com/office/drawing/2014/main" id="{680343B8-BE94-0841-9A50-C804254897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396520"/>
              </p:ext>
            </p:extLst>
          </p:nvPr>
        </p:nvGraphicFramePr>
        <p:xfrm>
          <a:off x="5906856" y="2044837"/>
          <a:ext cx="650917" cy="36381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0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9538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u="none" strike="noStrike" dirty="0">
                          <a:effectLst/>
                        </a:rPr>
                        <a:t>AK Parti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9538"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u="none" strike="noStrike">
                          <a:effectLst/>
                        </a:rPr>
                        <a:t>CHP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9538"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u="none" strike="noStrike">
                          <a:effectLst/>
                        </a:rPr>
                        <a:t>MHP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9538"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u="none" strike="noStrike" dirty="0">
                          <a:effectLst/>
                        </a:rPr>
                        <a:t>HDP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4" name="Grup 1">
            <a:extLst>
              <a:ext uri="{FF2B5EF4-FFF2-40B4-BE49-F238E27FC236}">
                <a16:creationId xmlns:a16="http://schemas.microsoft.com/office/drawing/2014/main" id="{50CE9343-1AE2-6C44-A317-E7534F55A58B}"/>
              </a:ext>
            </a:extLst>
          </p:cNvPr>
          <p:cNvGrpSpPr/>
          <p:nvPr/>
        </p:nvGrpSpPr>
        <p:grpSpPr>
          <a:xfrm>
            <a:off x="6424985" y="2948301"/>
            <a:ext cx="3630114" cy="1836149"/>
            <a:chOff x="5111868" y="2916759"/>
            <a:chExt cx="3630114" cy="1836149"/>
          </a:xfrm>
        </p:grpSpPr>
        <p:cxnSp>
          <p:nvCxnSpPr>
            <p:cNvPr id="27" name="17 Düz Bağlayıcı">
              <a:extLst>
                <a:ext uri="{FF2B5EF4-FFF2-40B4-BE49-F238E27FC236}">
                  <a16:creationId xmlns:a16="http://schemas.microsoft.com/office/drawing/2014/main" id="{C4699959-F757-E34C-A359-E2BEE931FE7E}"/>
                </a:ext>
              </a:extLst>
            </p:cNvPr>
            <p:cNvCxnSpPr/>
            <p:nvPr/>
          </p:nvCxnSpPr>
          <p:spPr bwMode="auto">
            <a:xfrm>
              <a:off x="5111868" y="2916759"/>
              <a:ext cx="3600000" cy="0"/>
            </a:xfrm>
            <a:prstGeom prst="line">
              <a:avLst/>
            </a:prstGeom>
            <a:solidFill>
              <a:srgbClr val="FF0000">
                <a:alpha val="59000"/>
              </a:srgbClr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17 Düz Bağlayıcı">
              <a:extLst>
                <a:ext uri="{FF2B5EF4-FFF2-40B4-BE49-F238E27FC236}">
                  <a16:creationId xmlns:a16="http://schemas.microsoft.com/office/drawing/2014/main" id="{C388C267-8DBD-3447-95A8-C8162284B1E6}"/>
                </a:ext>
              </a:extLst>
            </p:cNvPr>
            <p:cNvCxnSpPr/>
            <p:nvPr/>
          </p:nvCxnSpPr>
          <p:spPr bwMode="auto">
            <a:xfrm>
              <a:off x="5141982" y="3832371"/>
              <a:ext cx="3600000" cy="0"/>
            </a:xfrm>
            <a:prstGeom prst="line">
              <a:avLst/>
            </a:prstGeom>
            <a:solidFill>
              <a:srgbClr val="FF0000">
                <a:alpha val="59000"/>
              </a:srgbClr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17 Düz Bağlayıcı">
              <a:extLst>
                <a:ext uri="{FF2B5EF4-FFF2-40B4-BE49-F238E27FC236}">
                  <a16:creationId xmlns:a16="http://schemas.microsoft.com/office/drawing/2014/main" id="{251F8779-062D-B643-8195-B2FAB49C40E9}"/>
                </a:ext>
              </a:extLst>
            </p:cNvPr>
            <p:cNvCxnSpPr/>
            <p:nvPr/>
          </p:nvCxnSpPr>
          <p:spPr bwMode="auto">
            <a:xfrm>
              <a:off x="5137626" y="4752908"/>
              <a:ext cx="3600000" cy="0"/>
            </a:xfrm>
            <a:prstGeom prst="line">
              <a:avLst/>
            </a:prstGeom>
            <a:solidFill>
              <a:srgbClr val="FF0000">
                <a:alpha val="59000"/>
              </a:srgbClr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0" name="17 Düz Bağlayıcı">
            <a:extLst>
              <a:ext uri="{FF2B5EF4-FFF2-40B4-BE49-F238E27FC236}">
                <a16:creationId xmlns:a16="http://schemas.microsoft.com/office/drawing/2014/main" id="{AE661101-47EC-8A4C-AB2F-4BC5C0B0F94C}"/>
              </a:ext>
            </a:extLst>
          </p:cNvPr>
          <p:cNvCxnSpPr/>
          <p:nvPr/>
        </p:nvCxnSpPr>
        <p:spPr bwMode="auto">
          <a:xfrm>
            <a:off x="1188262" y="2527504"/>
            <a:ext cx="3780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17 Düz Bağlayıcı">
            <a:extLst>
              <a:ext uri="{FF2B5EF4-FFF2-40B4-BE49-F238E27FC236}">
                <a16:creationId xmlns:a16="http://schemas.microsoft.com/office/drawing/2014/main" id="{99C7C1EB-C61A-FB42-8CA2-81C04D0C5CA2}"/>
              </a:ext>
            </a:extLst>
          </p:cNvPr>
          <p:cNvCxnSpPr/>
          <p:nvPr/>
        </p:nvCxnSpPr>
        <p:spPr bwMode="auto">
          <a:xfrm>
            <a:off x="1162504" y="3145164"/>
            <a:ext cx="3780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17 Düz Bağlayıcı">
            <a:extLst>
              <a:ext uri="{FF2B5EF4-FFF2-40B4-BE49-F238E27FC236}">
                <a16:creationId xmlns:a16="http://schemas.microsoft.com/office/drawing/2014/main" id="{F1EA220D-0B6D-B548-8A04-A8A88FF21F50}"/>
              </a:ext>
            </a:extLst>
          </p:cNvPr>
          <p:cNvCxnSpPr/>
          <p:nvPr/>
        </p:nvCxnSpPr>
        <p:spPr bwMode="auto">
          <a:xfrm>
            <a:off x="1162504" y="3540166"/>
            <a:ext cx="3780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17 Düz Bağlayıcı">
            <a:extLst>
              <a:ext uri="{FF2B5EF4-FFF2-40B4-BE49-F238E27FC236}">
                <a16:creationId xmlns:a16="http://schemas.microsoft.com/office/drawing/2014/main" id="{CBAD120B-9A75-3048-9C12-8558F13108AD}"/>
              </a:ext>
            </a:extLst>
          </p:cNvPr>
          <p:cNvCxnSpPr/>
          <p:nvPr/>
        </p:nvCxnSpPr>
        <p:spPr bwMode="auto">
          <a:xfrm>
            <a:off x="1205257" y="4784450"/>
            <a:ext cx="3780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17 Düz Bağlayıcı">
            <a:extLst>
              <a:ext uri="{FF2B5EF4-FFF2-40B4-BE49-F238E27FC236}">
                <a16:creationId xmlns:a16="http://schemas.microsoft.com/office/drawing/2014/main" id="{E3D23742-DC87-3A4A-833A-233DFDDCCCA8}"/>
              </a:ext>
            </a:extLst>
          </p:cNvPr>
          <p:cNvCxnSpPr/>
          <p:nvPr/>
        </p:nvCxnSpPr>
        <p:spPr bwMode="auto">
          <a:xfrm>
            <a:off x="1188262" y="4161100"/>
            <a:ext cx="3780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17 Düz Bağlayıcı">
            <a:extLst>
              <a:ext uri="{FF2B5EF4-FFF2-40B4-BE49-F238E27FC236}">
                <a16:creationId xmlns:a16="http://schemas.microsoft.com/office/drawing/2014/main" id="{DC00B19A-7ACF-2849-A857-787E3733B2D9}"/>
              </a:ext>
            </a:extLst>
          </p:cNvPr>
          <p:cNvCxnSpPr/>
          <p:nvPr/>
        </p:nvCxnSpPr>
        <p:spPr bwMode="auto">
          <a:xfrm>
            <a:off x="1205257" y="5357524"/>
            <a:ext cx="3780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9" name="27 Tablo">
            <a:extLst>
              <a:ext uri="{FF2B5EF4-FFF2-40B4-BE49-F238E27FC236}">
                <a16:creationId xmlns:a16="http://schemas.microsoft.com/office/drawing/2014/main" id="{898A654D-2CE3-B142-BCAB-14397380B8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544778"/>
              </p:ext>
            </p:extLst>
          </p:nvPr>
        </p:nvGraphicFramePr>
        <p:xfrm>
          <a:off x="990448" y="6279790"/>
          <a:ext cx="4350704" cy="575615"/>
        </p:xfrm>
        <a:graphic>
          <a:graphicData uri="http://schemas.openxmlformats.org/drawingml/2006/table">
            <a:tbl>
              <a:tblPr/>
              <a:tblGrid>
                <a:gridCol w="216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24489">
                <a:tc rowSpan="3"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Genel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Cumhuriyetçi/Kemalist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Dindar</a:t>
                      </a:r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Muhafazakar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Milliyetçi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Sosyal Demokrat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Sosyalist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042">
                <a:tc vMerge="1"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042">
                <a:tc vMerge="1"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276</a:t>
                      </a:r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042"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0" name="27 Tablo">
            <a:extLst>
              <a:ext uri="{FF2B5EF4-FFF2-40B4-BE49-F238E27FC236}">
                <a16:creationId xmlns:a16="http://schemas.microsoft.com/office/drawing/2014/main" id="{32C3A075-86DE-1D4A-A957-F140D29000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135186"/>
              </p:ext>
            </p:extLst>
          </p:nvPr>
        </p:nvGraphicFramePr>
        <p:xfrm>
          <a:off x="6878584" y="6254567"/>
          <a:ext cx="2374578" cy="575616"/>
        </p:xfrm>
        <a:graphic>
          <a:graphicData uri="http://schemas.openxmlformats.org/drawingml/2006/table">
            <a:tbl>
              <a:tblPr/>
              <a:tblGrid>
                <a:gridCol w="299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6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02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97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3904">
                <a:tc rowSpan="3"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AK</a:t>
                      </a:r>
                      <a:r>
                        <a:rPr lang="tr-TR" sz="700" b="0" i="0" u="none" strike="noStrike" baseline="0" dirty="0">
                          <a:solidFill>
                            <a:srgbClr val="000000"/>
                          </a:solidFill>
                          <a:latin typeface="+mj-lt"/>
                        </a:rPr>
                        <a:t> Parti</a:t>
                      </a:r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CHP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MHP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HDP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904">
                <a:tc vMerge="1"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904">
                <a:tc vMerge="1"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2017</a:t>
                      </a:r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904"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2" name="Picture 41" descr="beyaz logo küçük">
            <a:extLst>
              <a:ext uri="{FF2B5EF4-FFF2-40B4-BE49-F238E27FC236}">
                <a16:creationId xmlns:a16="http://schemas.microsoft.com/office/drawing/2014/main" id="{E1E519DA-02EB-5741-97F5-53CB33AD0E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25 Metin kutusu">
            <a:extLst>
              <a:ext uri="{FF2B5EF4-FFF2-40B4-BE49-F238E27FC236}">
                <a16:creationId xmlns:a16="http://schemas.microsoft.com/office/drawing/2014/main" id="{30E15A03-9C95-214D-997E-346E2AA2829D}"/>
              </a:ext>
            </a:extLst>
          </p:cNvPr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Sosyo-Kültürel Göstergeler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(2) </a:t>
            </a:r>
          </a:p>
        </p:txBody>
      </p:sp>
    </p:spTree>
    <p:extLst>
      <p:ext uri="{BB962C8B-B14F-4D97-AF65-F5344CB8AC3E}">
        <p14:creationId xmlns:p14="http://schemas.microsoft.com/office/powerpoint/2010/main" val="1250453652"/>
      </p:ext>
    </p:extLst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651000" y="1223592"/>
            <a:ext cx="9093200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Türkiye’yi Avrupalı veya Ortadoğulu Olarak Değerlendirme</a:t>
            </a:r>
            <a:br>
              <a:rPr lang="tr-TR" sz="1000" b="1" dirty="0">
                <a:solidFill>
                  <a:srgbClr val="FFFFFF">
                    <a:lumMod val="50000"/>
                  </a:srgb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tr-TR" sz="1050" dirty="0">
                <a:solidFill>
                  <a:srgbClr val="FFFFFF">
                    <a:lumMod val="50000"/>
                  </a:srgbClr>
                </a:solidFill>
                <a:latin typeface="Arial" charset="0"/>
                <a:ea typeface="Arial" charset="0"/>
                <a:cs typeface="Arial" charset="0"/>
              </a:rPr>
              <a:t>Size göre kartta görmüş olduğunuz hangi ifade Türkiye’nin şu anki durumunu en iyi açıklar?</a:t>
            </a:r>
          </a:p>
        </p:txBody>
      </p:sp>
      <p:graphicFrame>
        <p:nvGraphicFramePr>
          <p:cNvPr id="20" name="İçerik Yer Tutucusu 6">
            <a:extLst>
              <a:ext uri="{FF2B5EF4-FFF2-40B4-BE49-F238E27FC236}">
                <a16:creationId xmlns:a16="http://schemas.microsoft.com/office/drawing/2014/main" id="{3E473027-3A78-B144-929C-D3D052D93D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0741513"/>
              </p:ext>
            </p:extLst>
          </p:nvPr>
        </p:nvGraphicFramePr>
        <p:xfrm>
          <a:off x="2199455" y="1741215"/>
          <a:ext cx="3233157" cy="4412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Grafik 10">
            <a:extLst>
              <a:ext uri="{FF2B5EF4-FFF2-40B4-BE49-F238E27FC236}">
                <a16:creationId xmlns:a16="http://schemas.microsoft.com/office/drawing/2014/main" id="{B743F93E-1A9C-EE4E-B2A7-ECBE22042B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7013954"/>
              </p:ext>
            </p:extLst>
          </p:nvPr>
        </p:nvGraphicFramePr>
        <p:xfrm>
          <a:off x="6499475" y="1808834"/>
          <a:ext cx="4092930" cy="4365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Tablo 18">
            <a:extLst>
              <a:ext uri="{FF2B5EF4-FFF2-40B4-BE49-F238E27FC236}">
                <a16:creationId xmlns:a16="http://schemas.microsoft.com/office/drawing/2014/main" id="{00E0DF49-1488-6F40-9E14-910BF3140D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865805"/>
              </p:ext>
            </p:extLst>
          </p:nvPr>
        </p:nvGraphicFramePr>
        <p:xfrm>
          <a:off x="831122" y="1946680"/>
          <a:ext cx="1290289" cy="35798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0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5611"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Genel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488"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Milliyetçi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488"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 dirty="0">
                          <a:effectLst/>
                          <a:latin typeface="+mj-lt"/>
                        </a:rPr>
                        <a:t>Muhafazakar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323"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Cumhuriyetçi/</a:t>
                      </a:r>
                    </a:p>
                    <a:p>
                      <a:pPr algn="r" fontAlgn="ctr"/>
                      <a:r>
                        <a:rPr lang="tr-T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Kemalist</a:t>
                      </a:r>
                      <a:endParaRPr lang="tr-T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323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Sosyalist</a:t>
                      </a:r>
                      <a:endParaRPr lang="tr-T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fontAlgn="ctr"/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894"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 dirty="0">
                          <a:effectLst/>
                          <a:latin typeface="+mj-lt"/>
                        </a:rPr>
                        <a:t>Sosyal Demokrat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5755"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Dindar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3" name="Tablo 25">
            <a:extLst>
              <a:ext uri="{FF2B5EF4-FFF2-40B4-BE49-F238E27FC236}">
                <a16:creationId xmlns:a16="http://schemas.microsoft.com/office/drawing/2014/main" id="{056865CD-1D52-2D48-BD12-B269A43F63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822546"/>
              </p:ext>
            </p:extLst>
          </p:nvPr>
        </p:nvGraphicFramePr>
        <p:xfrm>
          <a:off x="5773737" y="1998471"/>
          <a:ext cx="650917" cy="36381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0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9538"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 Parti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9538"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CHP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9538"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MHP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9538"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HDP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4" name="Grup 28">
            <a:extLst>
              <a:ext uri="{FF2B5EF4-FFF2-40B4-BE49-F238E27FC236}">
                <a16:creationId xmlns:a16="http://schemas.microsoft.com/office/drawing/2014/main" id="{17F684FD-510C-1442-9867-A076FA8C289C}"/>
              </a:ext>
            </a:extLst>
          </p:cNvPr>
          <p:cNvGrpSpPr/>
          <p:nvPr/>
        </p:nvGrpSpPr>
        <p:grpSpPr>
          <a:xfrm>
            <a:off x="6011981" y="2869744"/>
            <a:ext cx="3630114" cy="1823270"/>
            <a:chOff x="5111868" y="2826606"/>
            <a:chExt cx="3630114" cy="1823270"/>
          </a:xfrm>
        </p:grpSpPr>
        <p:cxnSp>
          <p:nvCxnSpPr>
            <p:cNvPr id="27" name="17 Düz Bağlayıcı">
              <a:extLst>
                <a:ext uri="{FF2B5EF4-FFF2-40B4-BE49-F238E27FC236}">
                  <a16:creationId xmlns:a16="http://schemas.microsoft.com/office/drawing/2014/main" id="{63ABD8AE-1181-234D-B20A-14E79A0EF08F}"/>
                </a:ext>
              </a:extLst>
            </p:cNvPr>
            <p:cNvCxnSpPr/>
            <p:nvPr/>
          </p:nvCxnSpPr>
          <p:spPr bwMode="auto">
            <a:xfrm>
              <a:off x="5111868" y="2826606"/>
              <a:ext cx="3600000" cy="0"/>
            </a:xfrm>
            <a:prstGeom prst="line">
              <a:avLst/>
            </a:prstGeom>
            <a:solidFill>
              <a:srgbClr val="FF0000">
                <a:alpha val="59000"/>
              </a:srgbClr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17 Düz Bağlayıcı">
              <a:extLst>
                <a:ext uri="{FF2B5EF4-FFF2-40B4-BE49-F238E27FC236}">
                  <a16:creationId xmlns:a16="http://schemas.microsoft.com/office/drawing/2014/main" id="{758C545C-F0B9-054E-BB1B-F533CA118A2F}"/>
                </a:ext>
              </a:extLst>
            </p:cNvPr>
            <p:cNvCxnSpPr/>
            <p:nvPr/>
          </p:nvCxnSpPr>
          <p:spPr bwMode="auto">
            <a:xfrm>
              <a:off x="5141982" y="3729339"/>
              <a:ext cx="3600000" cy="0"/>
            </a:xfrm>
            <a:prstGeom prst="line">
              <a:avLst/>
            </a:prstGeom>
            <a:solidFill>
              <a:srgbClr val="FF0000">
                <a:alpha val="59000"/>
              </a:srgbClr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17 Düz Bağlayıcı">
              <a:extLst>
                <a:ext uri="{FF2B5EF4-FFF2-40B4-BE49-F238E27FC236}">
                  <a16:creationId xmlns:a16="http://schemas.microsoft.com/office/drawing/2014/main" id="{41B01200-A314-2F45-892A-37C41A3249F1}"/>
                </a:ext>
              </a:extLst>
            </p:cNvPr>
            <p:cNvCxnSpPr/>
            <p:nvPr/>
          </p:nvCxnSpPr>
          <p:spPr bwMode="auto">
            <a:xfrm>
              <a:off x="5137626" y="4649876"/>
              <a:ext cx="3600000" cy="0"/>
            </a:xfrm>
            <a:prstGeom prst="line">
              <a:avLst/>
            </a:prstGeom>
            <a:solidFill>
              <a:srgbClr val="FF0000">
                <a:alpha val="59000"/>
              </a:srgbClr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4" name="17 Düz Bağlayıcı">
            <a:extLst>
              <a:ext uri="{FF2B5EF4-FFF2-40B4-BE49-F238E27FC236}">
                <a16:creationId xmlns:a16="http://schemas.microsoft.com/office/drawing/2014/main" id="{81C47B04-4413-3449-AE69-F2FAC508E270}"/>
              </a:ext>
            </a:extLst>
          </p:cNvPr>
          <p:cNvCxnSpPr/>
          <p:nvPr/>
        </p:nvCxnSpPr>
        <p:spPr bwMode="auto">
          <a:xfrm>
            <a:off x="1267625" y="2399758"/>
            <a:ext cx="3780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17 Düz Bağlayıcı">
            <a:extLst>
              <a:ext uri="{FF2B5EF4-FFF2-40B4-BE49-F238E27FC236}">
                <a16:creationId xmlns:a16="http://schemas.microsoft.com/office/drawing/2014/main" id="{A147016B-A1EC-8048-9CB1-5D613B94ED86}"/>
              </a:ext>
            </a:extLst>
          </p:cNvPr>
          <p:cNvCxnSpPr/>
          <p:nvPr/>
        </p:nvCxnSpPr>
        <p:spPr bwMode="auto">
          <a:xfrm>
            <a:off x="1234823" y="2945245"/>
            <a:ext cx="3780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17 Düz Bağlayıcı">
            <a:extLst>
              <a:ext uri="{FF2B5EF4-FFF2-40B4-BE49-F238E27FC236}">
                <a16:creationId xmlns:a16="http://schemas.microsoft.com/office/drawing/2014/main" id="{36BA265C-C98B-7C40-8AF4-62E947D1570C}"/>
              </a:ext>
            </a:extLst>
          </p:cNvPr>
          <p:cNvCxnSpPr/>
          <p:nvPr/>
        </p:nvCxnSpPr>
        <p:spPr bwMode="auto">
          <a:xfrm>
            <a:off x="1241867" y="3483061"/>
            <a:ext cx="3780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17 Düz Bağlayıcı">
            <a:extLst>
              <a:ext uri="{FF2B5EF4-FFF2-40B4-BE49-F238E27FC236}">
                <a16:creationId xmlns:a16="http://schemas.microsoft.com/office/drawing/2014/main" id="{F25A5636-6D85-724A-B40B-3B6FE2895508}"/>
              </a:ext>
            </a:extLst>
          </p:cNvPr>
          <p:cNvCxnSpPr/>
          <p:nvPr/>
        </p:nvCxnSpPr>
        <p:spPr bwMode="auto">
          <a:xfrm>
            <a:off x="1285286" y="4574971"/>
            <a:ext cx="3780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17 Düz Bağlayıcı">
            <a:extLst>
              <a:ext uri="{FF2B5EF4-FFF2-40B4-BE49-F238E27FC236}">
                <a16:creationId xmlns:a16="http://schemas.microsoft.com/office/drawing/2014/main" id="{C9132B8A-764F-CD49-BA99-0FEA6A7F98ED}"/>
              </a:ext>
            </a:extLst>
          </p:cNvPr>
          <p:cNvCxnSpPr/>
          <p:nvPr/>
        </p:nvCxnSpPr>
        <p:spPr bwMode="auto">
          <a:xfrm>
            <a:off x="1267625" y="4032558"/>
            <a:ext cx="3780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17 Düz Bağlayıcı">
            <a:extLst>
              <a:ext uri="{FF2B5EF4-FFF2-40B4-BE49-F238E27FC236}">
                <a16:creationId xmlns:a16="http://schemas.microsoft.com/office/drawing/2014/main" id="{094A51ED-51EC-A94C-B29D-91CD03FE3D57}"/>
              </a:ext>
            </a:extLst>
          </p:cNvPr>
          <p:cNvCxnSpPr/>
          <p:nvPr/>
        </p:nvCxnSpPr>
        <p:spPr bwMode="auto">
          <a:xfrm>
            <a:off x="1285286" y="5128071"/>
            <a:ext cx="3780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40" name="27 Tablo">
            <a:extLst>
              <a:ext uri="{FF2B5EF4-FFF2-40B4-BE49-F238E27FC236}">
                <a16:creationId xmlns:a16="http://schemas.microsoft.com/office/drawing/2014/main" id="{7520A14F-B71C-7440-86E1-506E27CFFE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643988"/>
              </p:ext>
            </p:extLst>
          </p:nvPr>
        </p:nvGraphicFramePr>
        <p:xfrm>
          <a:off x="1219049" y="6199888"/>
          <a:ext cx="4350704" cy="575615"/>
        </p:xfrm>
        <a:graphic>
          <a:graphicData uri="http://schemas.openxmlformats.org/drawingml/2006/table">
            <a:tbl>
              <a:tblPr/>
              <a:tblGrid>
                <a:gridCol w="216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24489">
                <a:tc rowSpan="3"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Cumhuriyetçi/Kemalist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Dindar</a:t>
                      </a:r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Muhafazakar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Milliyetçi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Sosyal Demokrat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Sosyalist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042">
                <a:tc vMerge="1"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042">
                <a:tc vMerge="1"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276</a:t>
                      </a:r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042"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1" name="27 Tablo">
            <a:extLst>
              <a:ext uri="{FF2B5EF4-FFF2-40B4-BE49-F238E27FC236}">
                <a16:creationId xmlns:a16="http://schemas.microsoft.com/office/drawing/2014/main" id="{E76580A1-0CEF-AD4A-B01D-BB2C92FCCA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270405"/>
              </p:ext>
            </p:extLst>
          </p:nvPr>
        </p:nvGraphicFramePr>
        <p:xfrm>
          <a:off x="7107185" y="6310685"/>
          <a:ext cx="2865490" cy="464820"/>
        </p:xfrm>
        <a:graphic>
          <a:graphicData uri="http://schemas.openxmlformats.org/drawingml/2006/table">
            <a:tbl>
              <a:tblPr/>
              <a:tblGrid>
                <a:gridCol w="361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3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8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9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06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5108">
                <a:tc rowSpan="3"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</a:t>
                      </a:r>
                      <a:r>
                        <a:rPr lang="tr-TR" sz="7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Parti</a:t>
                      </a:r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MHP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108">
                <a:tc vMerge="1"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108">
                <a:tc vMerge="1"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108"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2" name="Picture 41" descr="beyaz logo küçük">
            <a:extLst>
              <a:ext uri="{FF2B5EF4-FFF2-40B4-BE49-F238E27FC236}">
                <a16:creationId xmlns:a16="http://schemas.microsoft.com/office/drawing/2014/main" id="{FF6CE854-B716-A243-8540-C06B1716B7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25 Metin kutusu">
            <a:extLst>
              <a:ext uri="{FF2B5EF4-FFF2-40B4-BE49-F238E27FC236}">
                <a16:creationId xmlns:a16="http://schemas.microsoft.com/office/drawing/2014/main" id="{FB7FDEDA-27A4-C143-9140-08396B27AF0F}"/>
              </a:ext>
            </a:extLst>
          </p:cNvPr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Sosyo-Kültürel Göstergeler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(3) </a:t>
            </a:r>
          </a:p>
        </p:txBody>
      </p:sp>
    </p:spTree>
    <p:extLst>
      <p:ext uri="{BB962C8B-B14F-4D97-AF65-F5344CB8AC3E}">
        <p14:creationId xmlns:p14="http://schemas.microsoft.com/office/powerpoint/2010/main" val="1201784519"/>
      </p:ext>
    </p:extLst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870832" y="1180763"/>
            <a:ext cx="9190868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Türkiye’yi Demokratik veya Otoriter Olarak Değerlendirme</a:t>
            </a:r>
          </a:p>
          <a:p>
            <a:pPr algn="ctr">
              <a:defRPr/>
            </a:pPr>
            <a:r>
              <a:rPr lang="tr-TR" sz="1050" dirty="0">
                <a:solidFill>
                  <a:srgbClr val="FFFFFF">
                    <a:lumMod val="50000"/>
                  </a:srgbClr>
                </a:solidFill>
                <a:latin typeface="Arial" charset="0"/>
                <a:ea typeface="Arial" charset="0"/>
                <a:cs typeface="Arial" charset="0"/>
              </a:rPr>
              <a:t>Size göre kartta görmüş olduğunuz hangi ifade Türkiye’nin şu anki durumunu en iyi açıklar?</a:t>
            </a:r>
          </a:p>
        </p:txBody>
      </p:sp>
      <p:graphicFrame>
        <p:nvGraphicFramePr>
          <p:cNvPr id="20" name="İçerik Yer Tutucusu 6">
            <a:extLst>
              <a:ext uri="{FF2B5EF4-FFF2-40B4-BE49-F238E27FC236}">
                <a16:creationId xmlns:a16="http://schemas.microsoft.com/office/drawing/2014/main" id="{B51B2DD6-4F31-864F-B8EB-2EC9896A75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4828587"/>
              </p:ext>
            </p:extLst>
          </p:nvPr>
        </p:nvGraphicFramePr>
        <p:xfrm>
          <a:off x="2498915" y="1890429"/>
          <a:ext cx="2825559" cy="4447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Grafik 8">
            <a:extLst>
              <a:ext uri="{FF2B5EF4-FFF2-40B4-BE49-F238E27FC236}">
                <a16:creationId xmlns:a16="http://schemas.microsoft.com/office/drawing/2014/main" id="{1ED77A60-F6D1-FA4F-94F8-F86960BFB0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5716723"/>
              </p:ext>
            </p:extLst>
          </p:nvPr>
        </p:nvGraphicFramePr>
        <p:xfrm>
          <a:off x="6493370" y="1890428"/>
          <a:ext cx="3342423" cy="4447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Tablo 18">
            <a:extLst>
              <a:ext uri="{FF2B5EF4-FFF2-40B4-BE49-F238E27FC236}">
                <a16:creationId xmlns:a16="http://schemas.microsoft.com/office/drawing/2014/main" id="{661B71D3-1FFC-EC4F-A343-8FABEC1473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121013"/>
              </p:ext>
            </p:extLst>
          </p:nvPr>
        </p:nvGraphicFramePr>
        <p:xfrm>
          <a:off x="1208627" y="1970460"/>
          <a:ext cx="1290289" cy="38000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0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6059"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Genel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718"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Milliyetçi</a:t>
                      </a:r>
                      <a:endParaRPr lang="tr-T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718"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Muhafazakar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718"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Cumhuriyetçi/</a:t>
                      </a:r>
                    </a:p>
                    <a:p>
                      <a:pPr algn="r" fontAlgn="ctr"/>
                      <a:r>
                        <a:rPr lang="tr-T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Kemalist</a:t>
                      </a:r>
                      <a:endParaRPr lang="tr-T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6059"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Dindar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4095"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Sosyal</a:t>
                      </a:r>
                      <a:r>
                        <a:rPr lang="tr-TR" sz="11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Demokrat</a:t>
                      </a:r>
                      <a:endParaRPr lang="tr-T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717"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u="none" strike="noStrike" dirty="0">
                          <a:effectLst/>
                          <a:latin typeface="+mj-lt"/>
                        </a:rPr>
                        <a:t>Sosyalist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3" name="Tablo 25">
            <a:extLst>
              <a:ext uri="{FF2B5EF4-FFF2-40B4-BE49-F238E27FC236}">
                <a16:creationId xmlns:a16="http://schemas.microsoft.com/office/drawing/2014/main" id="{42F16DE6-2B58-134E-B3DB-382BEDF573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858430"/>
              </p:ext>
            </p:extLst>
          </p:nvPr>
        </p:nvGraphicFramePr>
        <p:xfrm>
          <a:off x="5827867" y="2105850"/>
          <a:ext cx="650917" cy="37453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0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56702"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 dirty="0">
                          <a:effectLst/>
                        </a:rPr>
                        <a:t>Ak Parti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9550"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0" i="0" u="none" strike="noStrike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CHP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9550"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 dirty="0">
                          <a:effectLst/>
                        </a:rPr>
                        <a:t>MHP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9550"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 dirty="0">
                          <a:effectLst/>
                        </a:rPr>
                        <a:t>HDP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4" name="Grup 28">
            <a:extLst>
              <a:ext uri="{FF2B5EF4-FFF2-40B4-BE49-F238E27FC236}">
                <a16:creationId xmlns:a16="http://schemas.microsoft.com/office/drawing/2014/main" id="{3259389F-1058-384D-982B-4C923ABBEEFE}"/>
              </a:ext>
            </a:extLst>
          </p:cNvPr>
          <p:cNvGrpSpPr/>
          <p:nvPr/>
        </p:nvGrpSpPr>
        <p:grpSpPr>
          <a:xfrm>
            <a:off x="5988306" y="3010445"/>
            <a:ext cx="3630711" cy="1914730"/>
            <a:chOff x="5111271" y="2944027"/>
            <a:chExt cx="3630711" cy="1914730"/>
          </a:xfrm>
        </p:grpSpPr>
        <p:cxnSp>
          <p:nvCxnSpPr>
            <p:cNvPr id="27" name="17 Düz Bağlayıcı">
              <a:extLst>
                <a:ext uri="{FF2B5EF4-FFF2-40B4-BE49-F238E27FC236}">
                  <a16:creationId xmlns:a16="http://schemas.microsoft.com/office/drawing/2014/main" id="{FB969533-2AB6-1F4A-98F5-0C197C0381C8}"/>
                </a:ext>
              </a:extLst>
            </p:cNvPr>
            <p:cNvCxnSpPr/>
            <p:nvPr/>
          </p:nvCxnSpPr>
          <p:spPr bwMode="auto">
            <a:xfrm>
              <a:off x="5111271" y="2944027"/>
              <a:ext cx="3600000" cy="0"/>
            </a:xfrm>
            <a:prstGeom prst="line">
              <a:avLst/>
            </a:prstGeom>
            <a:solidFill>
              <a:srgbClr val="FF0000">
                <a:alpha val="59000"/>
              </a:srgbClr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17 Düz Bağlayıcı">
              <a:extLst>
                <a:ext uri="{FF2B5EF4-FFF2-40B4-BE49-F238E27FC236}">
                  <a16:creationId xmlns:a16="http://schemas.microsoft.com/office/drawing/2014/main" id="{211A84A7-4160-6D47-9BD8-4B8EF9D6E2AC}"/>
                </a:ext>
              </a:extLst>
            </p:cNvPr>
            <p:cNvCxnSpPr/>
            <p:nvPr/>
          </p:nvCxnSpPr>
          <p:spPr bwMode="auto">
            <a:xfrm>
              <a:off x="5141982" y="3896766"/>
              <a:ext cx="3600000" cy="0"/>
            </a:xfrm>
            <a:prstGeom prst="line">
              <a:avLst/>
            </a:prstGeom>
            <a:solidFill>
              <a:srgbClr val="FF0000">
                <a:alpha val="59000"/>
              </a:srgbClr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17 Düz Bağlayıcı">
              <a:extLst>
                <a:ext uri="{FF2B5EF4-FFF2-40B4-BE49-F238E27FC236}">
                  <a16:creationId xmlns:a16="http://schemas.microsoft.com/office/drawing/2014/main" id="{25C92C1A-5304-7A4E-BA07-C9143BE446ED}"/>
                </a:ext>
              </a:extLst>
            </p:cNvPr>
            <p:cNvCxnSpPr/>
            <p:nvPr/>
          </p:nvCxnSpPr>
          <p:spPr bwMode="auto">
            <a:xfrm>
              <a:off x="5141982" y="4858757"/>
              <a:ext cx="3600000" cy="0"/>
            </a:xfrm>
            <a:prstGeom prst="line">
              <a:avLst/>
            </a:prstGeom>
            <a:solidFill>
              <a:srgbClr val="FF0000">
                <a:alpha val="59000"/>
              </a:srgbClr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4" name="17 Düz Bağlayıcı">
            <a:extLst>
              <a:ext uri="{FF2B5EF4-FFF2-40B4-BE49-F238E27FC236}">
                <a16:creationId xmlns:a16="http://schemas.microsoft.com/office/drawing/2014/main" id="{B1257814-E52E-244F-B66E-4B6DC277C024}"/>
              </a:ext>
            </a:extLst>
          </p:cNvPr>
          <p:cNvCxnSpPr/>
          <p:nvPr/>
        </p:nvCxnSpPr>
        <p:spPr bwMode="auto">
          <a:xfrm>
            <a:off x="1424787" y="2583907"/>
            <a:ext cx="3780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17 Düz Bağlayıcı">
            <a:extLst>
              <a:ext uri="{FF2B5EF4-FFF2-40B4-BE49-F238E27FC236}">
                <a16:creationId xmlns:a16="http://schemas.microsoft.com/office/drawing/2014/main" id="{E090FE98-F325-F548-95F9-52381EEB6CE6}"/>
              </a:ext>
            </a:extLst>
          </p:cNvPr>
          <p:cNvCxnSpPr/>
          <p:nvPr/>
        </p:nvCxnSpPr>
        <p:spPr bwMode="auto">
          <a:xfrm>
            <a:off x="1376211" y="3144418"/>
            <a:ext cx="3780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17 Düz Bağlayıcı">
            <a:extLst>
              <a:ext uri="{FF2B5EF4-FFF2-40B4-BE49-F238E27FC236}">
                <a16:creationId xmlns:a16="http://schemas.microsoft.com/office/drawing/2014/main" id="{B75032B1-A069-4B4F-8743-7C8EC9D5D336}"/>
              </a:ext>
            </a:extLst>
          </p:cNvPr>
          <p:cNvCxnSpPr/>
          <p:nvPr/>
        </p:nvCxnSpPr>
        <p:spPr bwMode="auto">
          <a:xfrm>
            <a:off x="1399029" y="3672566"/>
            <a:ext cx="3780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17 Düz Bağlayıcı">
            <a:extLst>
              <a:ext uri="{FF2B5EF4-FFF2-40B4-BE49-F238E27FC236}">
                <a16:creationId xmlns:a16="http://schemas.microsoft.com/office/drawing/2014/main" id="{DAF04146-0BD5-EA45-ABA4-197190D2A17C}"/>
              </a:ext>
            </a:extLst>
          </p:cNvPr>
          <p:cNvCxnSpPr/>
          <p:nvPr/>
        </p:nvCxnSpPr>
        <p:spPr bwMode="auto">
          <a:xfrm>
            <a:off x="1442448" y="4765085"/>
            <a:ext cx="3780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17 Düz Bağlayıcı">
            <a:extLst>
              <a:ext uri="{FF2B5EF4-FFF2-40B4-BE49-F238E27FC236}">
                <a16:creationId xmlns:a16="http://schemas.microsoft.com/office/drawing/2014/main" id="{9C35A0DA-1E94-5146-8F6E-1295E514E480}"/>
              </a:ext>
            </a:extLst>
          </p:cNvPr>
          <p:cNvCxnSpPr/>
          <p:nvPr/>
        </p:nvCxnSpPr>
        <p:spPr bwMode="auto">
          <a:xfrm>
            <a:off x="1424787" y="4222063"/>
            <a:ext cx="3780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17 Düz Bağlayıcı">
            <a:extLst>
              <a:ext uri="{FF2B5EF4-FFF2-40B4-BE49-F238E27FC236}">
                <a16:creationId xmlns:a16="http://schemas.microsoft.com/office/drawing/2014/main" id="{F386F1CC-3B08-2142-908C-466D4210F7F2}"/>
              </a:ext>
            </a:extLst>
          </p:cNvPr>
          <p:cNvCxnSpPr/>
          <p:nvPr/>
        </p:nvCxnSpPr>
        <p:spPr bwMode="auto">
          <a:xfrm>
            <a:off x="1441782" y="5284731"/>
            <a:ext cx="3780000" cy="0"/>
          </a:xfrm>
          <a:prstGeom prst="line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41" name="27 Tablo">
            <a:extLst>
              <a:ext uri="{FF2B5EF4-FFF2-40B4-BE49-F238E27FC236}">
                <a16:creationId xmlns:a16="http://schemas.microsoft.com/office/drawing/2014/main" id="{CEC65184-2E66-E241-B378-82597C9C7E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752391"/>
              </p:ext>
            </p:extLst>
          </p:nvPr>
        </p:nvGraphicFramePr>
        <p:xfrm>
          <a:off x="1019331" y="6282385"/>
          <a:ext cx="4968976" cy="575615"/>
        </p:xfrm>
        <a:graphic>
          <a:graphicData uri="http://schemas.openxmlformats.org/drawingml/2006/table">
            <a:tbl>
              <a:tblPr/>
              <a:tblGrid>
                <a:gridCol w="246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3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0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3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0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56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56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792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24489">
                <a:tc rowSpan="3"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Cumhuriyetçi/Kemalist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Dindar</a:t>
                      </a:r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Muhafazakar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Milliyetçi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Sosyal Demokrat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Sosyalist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042">
                <a:tc vMerge="1"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042">
                <a:tc vMerge="1"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276</a:t>
                      </a:r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042"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2" name="27 Tablo">
            <a:extLst>
              <a:ext uri="{FF2B5EF4-FFF2-40B4-BE49-F238E27FC236}">
                <a16:creationId xmlns:a16="http://schemas.microsoft.com/office/drawing/2014/main" id="{C6C83A00-23D0-EF4A-BE67-5C8ECA12D3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925443"/>
              </p:ext>
            </p:extLst>
          </p:nvPr>
        </p:nvGraphicFramePr>
        <p:xfrm>
          <a:off x="6804058" y="6338180"/>
          <a:ext cx="3179392" cy="494600"/>
        </p:xfrm>
        <a:graphic>
          <a:graphicData uri="http://schemas.openxmlformats.org/drawingml/2006/table">
            <a:tbl>
              <a:tblPr/>
              <a:tblGrid>
                <a:gridCol w="401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1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94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25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87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3650">
                <a:tc rowSpan="3"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</a:t>
                      </a:r>
                      <a:r>
                        <a:rPr lang="tr-TR" sz="7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Parti</a:t>
                      </a:r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MHP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650">
                <a:tc vMerge="1"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650">
                <a:tc vMerge="1"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650"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3" name="Picture 42" descr="beyaz logo küçük">
            <a:extLst>
              <a:ext uri="{FF2B5EF4-FFF2-40B4-BE49-F238E27FC236}">
                <a16:creationId xmlns:a16="http://schemas.microsoft.com/office/drawing/2014/main" id="{D3309F0E-6AD6-E047-96A6-35DEFD81E6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t="15586" b="14270"/>
          <a:stretch/>
        </p:blipFill>
        <p:spPr bwMode="auto">
          <a:xfrm>
            <a:off x="194925" y="1295887"/>
            <a:ext cx="1045330" cy="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25 Metin kutusu">
            <a:extLst>
              <a:ext uri="{FF2B5EF4-FFF2-40B4-BE49-F238E27FC236}">
                <a16:creationId xmlns:a16="http://schemas.microsoft.com/office/drawing/2014/main" id="{A1E3F3E0-1495-4F47-92F5-EE8C17171F57}"/>
              </a:ext>
            </a:extLst>
          </p:cNvPr>
          <p:cNvSpPr txBox="1"/>
          <p:nvPr/>
        </p:nvSpPr>
        <p:spPr>
          <a:xfrm>
            <a:off x="3546389" y="428897"/>
            <a:ext cx="8645611" cy="450028"/>
          </a:xfrm>
          <a:prstGeom prst="rect">
            <a:avLst/>
          </a:prstGeom>
          <a:noFill/>
        </p:spPr>
        <p:txBody>
          <a:bodyPr wrap="square" lIns="79917" tIns="39958" rIns="79917" bIns="39958" rtlCol="0">
            <a:spAutoFit/>
          </a:bodyPr>
          <a:lstStyle/>
          <a:p>
            <a:pPr algn="r"/>
            <a:r>
              <a:rPr lang="tr-TR" sz="2400" b="1" dirty="0">
                <a:solidFill>
                  <a:srgbClr val="0E5B9A"/>
                </a:solidFill>
                <a:latin typeface="Arial" charset="0"/>
                <a:ea typeface="Arial" charset="0"/>
                <a:cs typeface="Arial" charset="0"/>
              </a:rPr>
              <a:t>Sosyo-Kültürel Göstergeler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(4) </a:t>
            </a:r>
          </a:p>
        </p:txBody>
      </p:sp>
    </p:spTree>
    <p:extLst>
      <p:ext uri="{BB962C8B-B14F-4D97-AF65-F5344CB8AC3E}">
        <p14:creationId xmlns:p14="http://schemas.microsoft.com/office/powerpoint/2010/main" val="97486941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2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2_Default Design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1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1_Default Design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1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1_Default Design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7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7_Default Design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1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1_Default Design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1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1_Default Design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1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1_Default Design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1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1_Default Design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1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1_Default Design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1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1_Default Design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7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7_Default Design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3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3_Default Design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3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3_Default Design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1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1_Default Design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1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1_Default Design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1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1_Default Design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3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3_Default Design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3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3_Default Design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3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3_Default Design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3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3_Default Design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1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1_Default Design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2004</TotalTime>
  <Words>8205</Words>
  <Application>Microsoft Macintosh PowerPoint</Application>
  <PresentationFormat>Widescreen</PresentationFormat>
  <Paragraphs>4098</Paragraphs>
  <Slides>125</Slides>
  <Notes>73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125</vt:i4>
      </vt:variant>
    </vt:vector>
  </HeadingPairs>
  <TitlesOfParts>
    <vt:vector size="133" baseType="lpstr">
      <vt:lpstr>Arial</vt:lpstr>
      <vt:lpstr>Arial Tur</vt:lpstr>
      <vt:lpstr>Calibri</vt:lpstr>
      <vt:lpstr>Calibri Light</vt:lpstr>
      <vt:lpstr>Tahoma</vt:lpstr>
      <vt:lpstr>Times New Roman</vt:lpstr>
      <vt:lpstr>Verdana</vt:lpstr>
      <vt:lpstr>Office Theme</vt:lpstr>
      <vt:lpstr>Türkiye Sosyal-Siyasal Eğilimler Araştırması-2018   30 Ocak 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Cihan Dizdaroglu</dc:creator>
  <cp:lastModifiedBy>Mustafa Gökcan Kösen</cp:lastModifiedBy>
  <cp:revision>303</cp:revision>
  <cp:lastPrinted>2018-01-24T07:31:33Z</cp:lastPrinted>
  <dcterms:created xsi:type="dcterms:W3CDTF">2018-01-15T11:52:14Z</dcterms:created>
  <dcterms:modified xsi:type="dcterms:W3CDTF">2019-01-29T21:14:09Z</dcterms:modified>
</cp:coreProperties>
</file>