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drawings/drawing1.xml" ContentType="application/vnd.openxmlformats-officedocument.drawingml.chartshapes+xml"/>
  <Override PartName="/ppt/charts/chart10.xml" ContentType="application/vnd.openxmlformats-officedocument.drawingml.chart+xml"/>
  <Override PartName="/ppt/drawings/drawing2.xml" ContentType="application/vnd.openxmlformats-officedocument.drawingml.chartshapes+xml"/>
  <Override PartName="/ppt/charts/chart11.xml" ContentType="application/vnd.openxmlformats-officedocument.drawingml.chart+xml"/>
  <Override PartName="/ppt/drawings/drawing3.xml" ContentType="application/vnd.openxmlformats-officedocument.drawingml.chartshape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5.xml" ContentType="application/vnd.ms-office.chartstyle+xml"/>
  <Override PartName="/ppt/charts/colors5.xml" ContentType="application/vnd.ms-office.chartcolorstyle+xml"/>
  <Override PartName="/ppt/charts/style7.xml" ContentType="application/vnd.ms-office.chartstyle+xml"/>
  <Override PartName="/ppt/charts/colors7.xml" ContentType="application/vnd.ms-office.chartcolorstyle+xml"/>
  <Override PartName="/ppt/charts/style9.xml" ContentType="application/vnd.ms-office.chartstyle+xml"/>
  <Override PartName="/ppt/charts/colors9.xml" ContentType="application/vnd.ms-office.chartcolorstyle+xml"/>
  <Override PartName="/ppt/charts/colors17.xml" ContentType="application/vnd.ms-office.chartcolorstyle+xml"/>
  <Override PartName="/ppt/charts/style17.xml" ContentType="application/vnd.ms-office.chartstyle+xml"/>
  <Override PartName="/ppt/charts/colors18.xml" ContentType="application/vnd.ms-office.chartcolorstyle+xml"/>
  <Override PartName="/ppt/charts/style18.xml" ContentType="application/vnd.ms-office.chartstyle+xml"/>
  <Override PartName="/ppt/charts/colors19.xml" ContentType="application/vnd.ms-office.chartcolorstyle+xml"/>
  <Override PartName="/ppt/charts/style19.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7"/>
  </p:sldMasterIdLst>
  <p:notesMasterIdLst>
    <p:notesMasterId r:id="rId35"/>
  </p:notesMasterIdLst>
  <p:handoutMasterIdLst>
    <p:handoutMasterId r:id="rId36"/>
  </p:handoutMasterIdLst>
  <p:sldIdLst>
    <p:sldId id="257" r:id="rId18"/>
    <p:sldId id="335" r:id="rId19"/>
    <p:sldId id="336" r:id="rId20"/>
    <p:sldId id="408" r:id="rId21"/>
    <p:sldId id="453" r:id="rId22"/>
    <p:sldId id="466" r:id="rId23"/>
    <p:sldId id="469" r:id="rId24"/>
    <p:sldId id="467" r:id="rId25"/>
    <p:sldId id="470" r:id="rId26"/>
    <p:sldId id="468" r:id="rId27"/>
    <p:sldId id="454" r:id="rId28"/>
    <p:sldId id="433" r:id="rId29"/>
    <p:sldId id="434" r:id="rId30"/>
    <p:sldId id="463" r:id="rId31"/>
    <p:sldId id="464" r:id="rId32"/>
    <p:sldId id="465" r:id="rId33"/>
    <p:sldId id="293" r:id="rId34"/>
  </p:sldIdLst>
  <p:sldSz cx="12192000" cy="6858000"/>
  <p:notesSz cx="7102475" cy="102346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884" userDrawn="1">
          <p15:clr>
            <a:srgbClr val="A4A3A4"/>
          </p15:clr>
        </p15:guide>
        <p15:guide id="2" pos="734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A84"/>
    <a:srgbClr val="F6E984"/>
    <a:srgbClr val="F0E784"/>
    <a:srgbClr val="BFD981"/>
    <a:srgbClr val="FBA276"/>
    <a:srgbClr val="FED880"/>
    <a:srgbClr val="FCBC7B"/>
    <a:srgbClr val="FEE983"/>
    <a:srgbClr val="FEDF81"/>
    <a:srgbClr val="F4E8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78" autoAdjust="0"/>
    <p:restoredTop sz="95501" autoAdjust="0"/>
  </p:normalViewPr>
  <p:slideViewPr>
    <p:cSldViewPr>
      <p:cViewPr>
        <p:scale>
          <a:sx n="55" d="100"/>
          <a:sy n="55" d="100"/>
        </p:scale>
        <p:origin x="-1152" y="-336"/>
      </p:cViewPr>
      <p:guideLst>
        <p:guide orient="horz" pos="3884"/>
        <p:guide pos="7348"/>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4.xml"/><Relationship Id="rId34" Type="http://schemas.openxmlformats.org/officeDocument/2006/relationships/slide" Target="slides/slide17.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Master" Target="slideMasters/slideMaster1.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slide" Target="slides/slide3.xml"/><Relationship Id="rId29"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handoutMaster" Target="handoutMasters/handoutMaster1.xml"/><Relationship Id="rId10" Type="http://schemas.openxmlformats.org/officeDocument/2006/relationships/customXml" Target="../customXml/item10.xml"/><Relationship Id="rId19" Type="http://schemas.openxmlformats.org/officeDocument/2006/relationships/slide" Target="slides/slide2.xml"/><Relationship Id="rId31"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microsoft.com/office/2011/relationships/chartColorStyle" Target="colors18.xml"/><Relationship Id="rId2" Type="http://schemas.openxmlformats.org/officeDocument/2006/relationships/chartUserShapes" Target="../drawings/drawing2.xml"/><Relationship Id="rId1" Type="http://schemas.openxmlformats.org/officeDocument/2006/relationships/package" Target="../embeddings/Microsoft_Excel_Worksheet10.xlsx"/><Relationship Id="rId4" Type="http://schemas.microsoft.com/office/2011/relationships/chartStyle" Target="style18.xml"/></Relationships>
</file>

<file path=ppt/charts/_rels/chart11.xml.rels><?xml version="1.0" encoding="UTF-8" standalone="yes"?>
<Relationships xmlns="http://schemas.openxmlformats.org/package/2006/relationships"><Relationship Id="rId3" Type="http://schemas.microsoft.com/office/2011/relationships/chartColorStyle" Target="colors19.xml"/><Relationship Id="rId2" Type="http://schemas.openxmlformats.org/officeDocument/2006/relationships/chartUserShapes" Target="../drawings/drawing3.xml"/><Relationship Id="rId1" Type="http://schemas.openxmlformats.org/officeDocument/2006/relationships/package" Target="../embeddings/Microsoft_Excel_Worksheet11.xlsx"/><Relationship Id="rId4"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3" Type="http://schemas.microsoft.com/office/2011/relationships/chartColorStyle" Target="colors17.xml"/><Relationship Id="rId2" Type="http://schemas.openxmlformats.org/officeDocument/2006/relationships/chartUserShapes" Target="../drawings/drawing1.xml"/><Relationship Id="rId1" Type="http://schemas.openxmlformats.org/officeDocument/2006/relationships/package" Target="../embeddings/Microsoft_Excel_Worksheet9.xlsx"/><Relationship Id="rId4" Type="http://schemas.microsoft.com/office/2011/relationships/chartStyle" Target="style1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208981409473022E-2"/>
          <c:y val="0.10458396779442806"/>
          <c:w val="0.95958203718105395"/>
          <c:h val="0.79321653543307091"/>
        </c:manualLayout>
      </c:layout>
      <c:barChart>
        <c:barDir val="col"/>
        <c:grouping val="stacked"/>
        <c:varyColors val="0"/>
        <c:ser>
          <c:idx val="0"/>
          <c:order val="0"/>
          <c:tx>
            <c:strRef>
              <c:f>Sheet1!$B$1</c:f>
              <c:strCache>
                <c:ptCount val="1"/>
                <c:pt idx="0">
                  <c:v>İçsatış+İhracat</c:v>
                </c:pt>
              </c:strCache>
            </c:strRef>
          </c:tx>
          <c:spPr>
            <a:solidFill>
              <a:schemeClr val="accent1"/>
            </a:solidFill>
            <a:ln>
              <a:noFill/>
            </a:ln>
            <a:effectLst/>
          </c:spPr>
          <c:invertIfNegative val="0"/>
          <c:dPt>
            <c:idx val="0"/>
            <c:invertIfNegative val="0"/>
            <c:bubble3D val="0"/>
            <c:spPr>
              <a:solidFill>
                <a:srgbClr val="8A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E1F3-4884-9E0B-42FA2CF6FCC3}"/>
              </c:ext>
            </c:extLst>
          </c:dPt>
          <c:dPt>
            <c:idx val="1"/>
            <c:invertIfNegative val="0"/>
            <c:bubble3D val="0"/>
            <c:spPr>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E1F3-4884-9E0B-42FA2CF6FCC3}"/>
              </c:ext>
            </c:extLst>
          </c:dPt>
          <c:cat>
            <c:numRef>
              <c:f>Sheet1!$A$2:$A$3</c:f>
              <c:numCache>
                <c:formatCode>General</c:formatCode>
                <c:ptCount val="2"/>
                <c:pt idx="0">
                  <c:v>2017</c:v>
                </c:pt>
                <c:pt idx="1">
                  <c:v>2018</c:v>
                </c:pt>
              </c:numCache>
            </c:numRef>
          </c:cat>
          <c:val>
            <c:numRef>
              <c:f>Sheet1!$B$2:$B$3</c:f>
              <c:numCache>
                <c:formatCode>0.0</c:formatCode>
                <c:ptCount val="2"/>
                <c:pt idx="0">
                  <c:v>25.695335</c:v>
                </c:pt>
                <c:pt idx="1">
                  <c:v>25.447669999999999</c:v>
                </c:pt>
              </c:numCache>
            </c:numRef>
          </c:val>
          <c:extLst xmlns:c16r2="http://schemas.microsoft.com/office/drawing/2015/06/chart">
            <c:ext xmlns:c16="http://schemas.microsoft.com/office/drawing/2014/chart" uri="{C3380CC4-5D6E-409C-BE32-E72D297353CC}">
              <c16:uniqueId val="{00000004-E1F3-4884-9E0B-42FA2CF6FCC3}"/>
            </c:ext>
          </c:extLst>
        </c:ser>
        <c:dLbls>
          <c:showLegendKey val="0"/>
          <c:showVal val="0"/>
          <c:showCatName val="0"/>
          <c:showSerName val="0"/>
          <c:showPercent val="0"/>
          <c:showBubbleSize val="0"/>
        </c:dLbls>
        <c:gapWidth val="150"/>
        <c:overlap val="100"/>
        <c:axId val="5300992"/>
        <c:axId val="5302528"/>
      </c:barChart>
      <c:catAx>
        <c:axId val="530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302528"/>
        <c:crosses val="autoZero"/>
        <c:auto val="1"/>
        <c:lblAlgn val="ctr"/>
        <c:lblOffset val="100"/>
        <c:noMultiLvlLbl val="0"/>
      </c:catAx>
      <c:valAx>
        <c:axId val="5302528"/>
        <c:scaling>
          <c:orientation val="minMax"/>
          <c:max val="25"/>
          <c:min val="0"/>
        </c:scaling>
        <c:delete val="1"/>
        <c:axPos val="l"/>
        <c:numFmt formatCode="0.0" sourceLinked="1"/>
        <c:majorTickMark val="out"/>
        <c:minorTickMark val="none"/>
        <c:tickLblPos val="nextTo"/>
        <c:crossAx val="530099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EU 27</c:v>
                </c:pt>
              </c:strCache>
            </c:strRef>
          </c:tx>
          <c:spPr>
            <a:solidFill>
              <a:schemeClr val="accent1"/>
            </a:solidFill>
            <a:ln w="19050">
              <a:noFill/>
            </a:ln>
            <a:effectLst/>
          </c:spPr>
          <c:invertIfNegative val="0"/>
          <c:dPt>
            <c:idx val="0"/>
            <c:invertIfNegative val="0"/>
            <c:bubble3D val="0"/>
            <c:spPr>
              <a:solidFill>
                <a:schemeClr val="tx2"/>
              </a:solidFill>
              <a:ln w="19050">
                <a:noFill/>
              </a:ln>
              <a:effectLst/>
            </c:spPr>
          </c:dPt>
          <c:dPt>
            <c:idx val="1"/>
            <c:invertIfNegative val="0"/>
            <c:bubble3D val="0"/>
            <c:spPr>
              <a:solidFill>
                <a:schemeClr val="accent6">
                  <a:lumMod val="50000"/>
                </a:schemeClr>
              </a:solidFill>
              <a:ln w="19050">
                <a:noFill/>
              </a:ln>
              <a:effectLst/>
            </c:spPr>
          </c:dPt>
          <c:dPt>
            <c:idx val="2"/>
            <c:invertIfNegative val="0"/>
            <c:bubble3D val="0"/>
            <c:spPr>
              <a:solidFill>
                <a:schemeClr val="accent4">
                  <a:lumMod val="50000"/>
                </a:schemeClr>
              </a:solidFill>
              <a:ln w="19050">
                <a:noFill/>
              </a:ln>
              <a:effectLst/>
            </c:spPr>
          </c:dPt>
          <c:dPt>
            <c:idx val="3"/>
            <c:invertIfNegative val="0"/>
            <c:bubble3D val="0"/>
            <c:spPr>
              <a:solidFill>
                <a:srgbClr val="960000"/>
              </a:solidFill>
              <a:ln w="19050">
                <a:noFill/>
              </a:ln>
              <a:effectLst/>
            </c:spPr>
          </c:dPt>
          <c:dPt>
            <c:idx val="4"/>
            <c:invertIfNegative val="0"/>
            <c:bubble3D val="0"/>
            <c:spPr>
              <a:solidFill>
                <a:srgbClr val="005C2A"/>
              </a:solidFill>
              <a:ln w="19050">
                <a:noFill/>
              </a:ln>
              <a:effectLst/>
            </c:spPr>
          </c:dPt>
          <c:dPt>
            <c:idx val="5"/>
            <c:invertIfNegative val="0"/>
            <c:bubble3D val="0"/>
            <c:spPr>
              <a:solidFill>
                <a:srgbClr val="660066"/>
              </a:solidFill>
              <a:ln w="19050">
                <a:noFill/>
              </a:ln>
              <a:effectLst/>
            </c:spPr>
          </c:dPt>
          <c:dPt>
            <c:idx val="6"/>
            <c:invertIfNegative val="0"/>
            <c:bubble3D val="0"/>
            <c:spPr>
              <a:solidFill>
                <a:srgbClr val="990000"/>
              </a:solidFill>
              <a:ln w="19050">
                <a:noFill/>
              </a:ln>
              <a:effectLst/>
            </c:spPr>
          </c:dPt>
          <c:dPt>
            <c:idx val="7"/>
            <c:invertIfNegative val="0"/>
            <c:bubble3D val="0"/>
            <c:spPr>
              <a:solidFill>
                <a:srgbClr val="CC0000"/>
              </a:solidFill>
              <a:ln w="19050">
                <a:noFill/>
              </a:ln>
              <a:effectLst/>
            </c:spPr>
          </c:dPt>
          <c:dPt>
            <c:idx val="8"/>
            <c:invertIfNegative val="0"/>
            <c:bubble3D val="0"/>
            <c:spPr>
              <a:solidFill>
                <a:srgbClr val="008080"/>
              </a:solidFill>
              <a:ln w="19050">
                <a:noFill/>
              </a:ln>
              <a:effectLst/>
            </c:spPr>
          </c:dPt>
          <c:dPt>
            <c:idx val="9"/>
            <c:invertIfNegative val="0"/>
            <c:bubble3D val="0"/>
            <c:spPr>
              <a:solidFill>
                <a:schemeClr val="bg1">
                  <a:lumMod val="50000"/>
                </a:schemeClr>
              </a:solidFill>
              <a:ln w="19050">
                <a:noFill/>
              </a:ln>
              <a:effectLst/>
            </c:spPr>
          </c:dPt>
          <c:dPt>
            <c:idx val="10"/>
            <c:invertIfNegative val="0"/>
            <c:bubble3D val="0"/>
            <c:spPr>
              <a:solidFill>
                <a:schemeClr val="bg1"/>
              </a:solidFill>
              <a:ln w="19050">
                <a:noFill/>
              </a:ln>
              <a:effectLst/>
            </c:spPr>
          </c:dPt>
          <c:dPt>
            <c:idx val="11"/>
            <c:invertIfNegative val="0"/>
            <c:bubble3D val="0"/>
            <c:explosion val="1"/>
            <c:spPr>
              <a:noFill/>
              <a:ln w="19050">
                <a:noFill/>
              </a:ln>
              <a:effectLst/>
            </c:spPr>
          </c:dPt>
          <c:dPt>
            <c:idx val="12"/>
            <c:invertIfNegative val="0"/>
            <c:bubble3D val="0"/>
            <c:spPr>
              <a:noFill/>
              <a:ln w="19050">
                <a:noFill/>
              </a:ln>
              <a:effectLst/>
            </c:spPr>
          </c:dPt>
          <c:dPt>
            <c:idx val="13"/>
            <c:invertIfNegative val="0"/>
            <c:bubble3D val="0"/>
            <c:spPr>
              <a:noFill/>
              <a:ln w="19050">
                <a:noFill/>
              </a:ln>
              <a:effectLst/>
            </c:spPr>
          </c:dPt>
          <c:dPt>
            <c:idx val="14"/>
            <c:invertIfNegative val="0"/>
            <c:bubble3D val="0"/>
            <c:spPr>
              <a:noFill/>
              <a:ln w="19050">
                <a:noFill/>
              </a:ln>
              <a:effectLst/>
            </c:spPr>
          </c:dPt>
          <c:dPt>
            <c:idx val="15"/>
            <c:invertIfNegative val="0"/>
            <c:bubble3D val="0"/>
            <c:spPr>
              <a:noFill/>
              <a:ln w="19050">
                <a:noFill/>
              </a:ln>
              <a:effectLst/>
            </c:spPr>
          </c:dPt>
          <c:dPt>
            <c:idx val="16"/>
            <c:invertIfNegative val="0"/>
            <c:bubble3D val="0"/>
            <c:spPr>
              <a:noFill/>
              <a:ln w="19050">
                <a:noFill/>
              </a:ln>
              <a:effectLst/>
            </c:spPr>
          </c:dPt>
          <c:dLbls>
            <c:dLbl>
              <c:idx val="0"/>
              <c:layout>
                <c:manualLayout>
                  <c:x val="-2.0423949734569062E-2"/>
                  <c:y val="-1.1140116920898776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r>
                      <a:rPr lang="en-US" sz="1000" baseline="0" dirty="0"/>
                      <a:t>GÜMRÜK BİRLİĞİ</a:t>
                    </a:r>
                  </a:p>
                  <a:p>
                    <a:pPr>
                      <a:defRPr sz="1000" b="1" i="0" u="none" strike="noStrike" kern="1200" baseline="0">
                        <a:solidFill>
                          <a:schemeClr val="bg1"/>
                        </a:solidFill>
                        <a:latin typeface="+mn-lt"/>
                        <a:ea typeface="+mn-ea"/>
                        <a:cs typeface="+mn-cs"/>
                      </a:defRPr>
                    </a:pPr>
                    <a:r>
                      <a:rPr lang="en-US" sz="1000" baseline="0" dirty="0"/>
                      <a:t> </a:t>
                    </a:r>
                    <a:fld id="{8C446543-512F-40F1-AA50-5C6B5BDD8C30}" type="VALUE">
                      <a:rPr lang="en-US" sz="1000" baseline="0" dirty="0"/>
                      <a:pPr>
                        <a:defRPr sz="1000" b="1" i="0" u="none" strike="noStrike" kern="1200" baseline="0">
                          <a:solidFill>
                            <a:schemeClr val="bg1"/>
                          </a:solidFill>
                          <a:latin typeface="+mn-lt"/>
                          <a:ea typeface="+mn-ea"/>
                          <a:cs typeface="+mn-cs"/>
                        </a:defRPr>
                      </a:pPr>
                      <a:t>[VALUE]</a:t>
                    </a:fld>
                    <a:endParaRPr lang="en-US" sz="1000" baseline="0" dirty="0"/>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manualLayout>
                  <c:x val="6.3128571906849826E-2"/>
                  <c:y val="0"/>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
              <c:layout>
                <c:manualLayout>
                  <c:x val="3.8991176765995485E-2"/>
                  <c:y val="1.0211856899042222E-16"/>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4C216D"/>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
              <c:layout>
                <c:manualLayout>
                  <c:x val="4.4561344875423375E-2"/>
                  <c:y val="-2.7850840547139631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4"/>
              <c:layout>
                <c:manualLayout>
                  <c:x val="4.0847899469138124E-2"/>
                  <c:y val="-1.392542027356961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5C2A"/>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Sheet1!$B$2:$B$6</c:f>
              <c:numCache>
                <c:formatCode>0%</c:formatCode>
                <c:ptCount val="5"/>
                <c:pt idx="0">
                  <c:v>0.53309647082402911</c:v>
                </c:pt>
                <c:pt idx="1">
                  <c:v>0.14347925611658754</c:v>
                </c:pt>
                <c:pt idx="2">
                  <c:v>6.8322171450048652E-2</c:v>
                </c:pt>
                <c:pt idx="3">
                  <c:v>4.5023902959855637E-2</c:v>
                </c:pt>
                <c:pt idx="4">
                  <c:v>2.0600510382994899E-2</c:v>
                </c:pt>
              </c:numCache>
            </c:numRef>
          </c:val>
          <c:extLst xmlns:c16r2="http://schemas.microsoft.com/office/drawing/2015/06/chart">
            <c:ext xmlns:c16="http://schemas.microsoft.com/office/drawing/2014/chart" uri="{C3380CC4-5D6E-409C-BE32-E72D297353CC}">
              <c16:uniqueId val="{00000000-BC72-4041-958E-784A14C97B8F}"/>
            </c:ext>
          </c:extLst>
        </c:ser>
        <c:ser>
          <c:idx val="1"/>
          <c:order val="1"/>
          <c:tx>
            <c:strRef>
              <c:f>Sheet1!$C$1</c:f>
              <c:strCache>
                <c:ptCount val="1"/>
                <c:pt idx="0">
                  <c:v>İNGİLTERE</c:v>
                </c:pt>
              </c:strCache>
            </c:strRef>
          </c:tx>
          <c:spPr>
            <a:solidFill>
              <a:srgbClr val="376092"/>
            </a:solidFill>
            <a:ln w="19050">
              <a:noFill/>
            </a:ln>
            <a:effectLst/>
          </c:spPr>
          <c:invertIfNegative val="0"/>
          <c:dLbls>
            <c:dLbl>
              <c:idx val="0"/>
              <c:layout>
                <c:manualLayout>
                  <c:x val="-3.7134454062852842E-3"/>
                  <c:y val="8.3559100580130937E-3"/>
                </c:manualLayout>
              </c:layout>
              <c:tx>
                <c:rich>
                  <a:bodyPr/>
                  <a:lstStyle/>
                  <a:p>
                    <a:r>
                      <a:rPr lang="en-US" baseline="0" dirty="0">
                        <a:solidFill>
                          <a:schemeClr val="bg1"/>
                        </a:solidFill>
                      </a:rPr>
                      <a:t>İNGİLTERE</a:t>
                    </a:r>
                  </a:p>
                  <a:p>
                    <a:r>
                      <a:rPr lang="en-US" baseline="0" dirty="0">
                        <a:solidFill>
                          <a:schemeClr val="bg1"/>
                        </a:solidFill>
                      </a:rPr>
                      <a:t> </a:t>
                    </a:r>
                    <a:fld id="{CAF3001D-32B6-4362-B97E-D49C3CB9C185}" type="VALUE">
                      <a:rPr lang="en-US" baseline="0">
                        <a:solidFill>
                          <a:schemeClr val="bg1"/>
                        </a:solidFill>
                      </a:rPr>
                      <a:pPr/>
                      <a:t>[VALUE]</a:t>
                    </a:fld>
                    <a:endParaRPr lang="en-US" baseline="0" dirty="0">
                      <a:solidFill>
                        <a:schemeClr val="bg1"/>
                      </a:solidFill>
                    </a:endParaRPr>
                  </a:p>
                </c:rich>
              </c:tx>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Sheet1!$C$2:$C$6</c:f>
              <c:numCache>
                <c:formatCode>General</c:formatCode>
                <c:ptCount val="5"/>
                <c:pt idx="0" formatCode="0%">
                  <c:v>0.15916200015976509</c:v>
                </c:pt>
              </c:numCache>
            </c:numRef>
          </c:val>
          <c:extLst xmlns:c16r2="http://schemas.microsoft.com/office/drawing/2015/06/chart">
            <c:ext xmlns:c16="http://schemas.microsoft.com/office/drawing/2014/chart" uri="{C3380CC4-5D6E-409C-BE32-E72D297353CC}">
              <c16:uniqueId val="{00000001-BC72-4041-958E-784A14C97B8F}"/>
            </c:ext>
          </c:extLst>
        </c:ser>
        <c:ser>
          <c:idx val="2"/>
          <c:order val="2"/>
          <c:tx>
            <c:strRef>
              <c:f>Sheet1!$D$1</c:f>
              <c:strCache>
                <c:ptCount val="1"/>
                <c:pt idx="0">
                  <c:v>AVRUPA</c:v>
                </c:pt>
              </c:strCache>
            </c:strRef>
          </c:tx>
          <c:spPr>
            <a:solidFill>
              <a:srgbClr val="17375E"/>
            </a:solidFill>
            <a:ln w="19050">
              <a:noFill/>
            </a:ln>
            <a:effectLst/>
          </c:spPr>
          <c:invertIfNegative val="0"/>
          <c:dLbls>
            <c:dLbl>
              <c:idx val="0"/>
              <c:layout>
                <c:manualLayout>
                  <c:x val="-1.8567227031427102E-3"/>
                  <c:y val="-6.5144651125459176E-3"/>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fld id="{E4148D62-1B62-4B81-9609-45255444B7C5}" type="VALUE">
                      <a:rPr lang="en-US" baseline="0" smtClean="0">
                        <a:solidFill>
                          <a:schemeClr val="bg1"/>
                        </a:solidFill>
                      </a:rPr>
                      <a:pPr>
                        <a:defRPr sz="1000" b="1" i="0" u="none" strike="noStrike" kern="1200" baseline="0">
                          <a:solidFill>
                            <a:schemeClr val="bg1"/>
                          </a:solidFill>
                          <a:latin typeface="+mn-lt"/>
                          <a:ea typeface="+mn-ea"/>
                          <a:cs typeface="+mn-cs"/>
                        </a:defRPr>
                      </a:pPr>
                      <a:t>[VALUE]</a:t>
                    </a:fld>
                    <a:endParaRPr lang="en-US"/>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2">
                        <a:lumMod val="50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Sheet1!$D$2:$D$6</c:f>
              <c:numCache>
                <c:formatCode>General</c:formatCode>
                <c:ptCount val="5"/>
                <c:pt idx="0" formatCode="0%">
                  <c:v>3.0315688106719106E-2</c:v>
                </c:pt>
              </c:numCache>
            </c:numRef>
          </c:val>
          <c:extLst xmlns:c16r2="http://schemas.microsoft.com/office/drawing/2015/06/chart">
            <c:ext xmlns:c16="http://schemas.microsoft.com/office/drawing/2014/chart" uri="{C3380CC4-5D6E-409C-BE32-E72D297353CC}">
              <c16:uniqueId val="{00000002-BC72-4041-958E-784A14C97B8F}"/>
            </c:ext>
          </c:extLst>
        </c:ser>
        <c:dLbls>
          <c:showLegendKey val="0"/>
          <c:showVal val="0"/>
          <c:showCatName val="0"/>
          <c:showSerName val="0"/>
          <c:showPercent val="0"/>
          <c:showBubbleSize val="0"/>
        </c:dLbls>
        <c:gapWidth val="30"/>
        <c:overlap val="100"/>
        <c:axId val="226569216"/>
        <c:axId val="226567680"/>
      </c:barChart>
      <c:valAx>
        <c:axId val="226567680"/>
        <c:scaling>
          <c:orientation val="minMax"/>
          <c:max val="1.5"/>
        </c:scaling>
        <c:delete val="1"/>
        <c:axPos val="t"/>
        <c:numFmt formatCode="0%" sourceLinked="1"/>
        <c:majorTickMark val="out"/>
        <c:minorTickMark val="none"/>
        <c:tickLblPos val="nextTo"/>
        <c:crossAx val="226569216"/>
        <c:crosses val="autoZero"/>
        <c:crossBetween val="between"/>
      </c:valAx>
      <c:catAx>
        <c:axId val="226569216"/>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26567680"/>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EU 27</c:v>
                </c:pt>
              </c:strCache>
            </c:strRef>
          </c:tx>
          <c:spPr>
            <a:solidFill>
              <a:schemeClr val="accent1"/>
            </a:solidFill>
            <a:ln w="19050">
              <a:noFill/>
            </a:ln>
            <a:effectLst/>
          </c:spPr>
          <c:invertIfNegative val="0"/>
          <c:dPt>
            <c:idx val="0"/>
            <c:invertIfNegative val="0"/>
            <c:bubble3D val="0"/>
            <c:spPr>
              <a:solidFill>
                <a:schemeClr val="tx2"/>
              </a:solidFill>
              <a:ln w="19050">
                <a:noFill/>
              </a:ln>
              <a:effectLst/>
            </c:spPr>
          </c:dPt>
          <c:dPt>
            <c:idx val="1"/>
            <c:invertIfNegative val="0"/>
            <c:bubble3D val="0"/>
            <c:spPr>
              <a:solidFill>
                <a:schemeClr val="accent6">
                  <a:lumMod val="50000"/>
                </a:schemeClr>
              </a:solidFill>
              <a:ln w="19050">
                <a:noFill/>
              </a:ln>
              <a:effectLst/>
            </c:spPr>
          </c:dPt>
          <c:dPt>
            <c:idx val="2"/>
            <c:invertIfNegative val="0"/>
            <c:bubble3D val="0"/>
            <c:spPr>
              <a:solidFill>
                <a:schemeClr val="accent4">
                  <a:lumMod val="50000"/>
                </a:schemeClr>
              </a:solidFill>
              <a:ln w="19050">
                <a:noFill/>
              </a:ln>
              <a:effectLst/>
            </c:spPr>
          </c:dPt>
          <c:dPt>
            <c:idx val="3"/>
            <c:invertIfNegative val="0"/>
            <c:bubble3D val="0"/>
            <c:spPr>
              <a:solidFill>
                <a:srgbClr val="960000"/>
              </a:solidFill>
              <a:ln w="19050">
                <a:noFill/>
              </a:ln>
              <a:effectLst/>
            </c:spPr>
          </c:dPt>
          <c:dPt>
            <c:idx val="4"/>
            <c:invertIfNegative val="0"/>
            <c:bubble3D val="0"/>
            <c:spPr>
              <a:solidFill>
                <a:srgbClr val="005C2A"/>
              </a:solidFill>
              <a:ln w="19050">
                <a:noFill/>
              </a:ln>
              <a:effectLst/>
            </c:spPr>
          </c:dPt>
          <c:dPt>
            <c:idx val="5"/>
            <c:invertIfNegative val="0"/>
            <c:bubble3D val="0"/>
            <c:spPr>
              <a:solidFill>
                <a:srgbClr val="660066"/>
              </a:solidFill>
              <a:ln w="19050">
                <a:noFill/>
              </a:ln>
              <a:effectLst/>
            </c:spPr>
          </c:dPt>
          <c:dPt>
            <c:idx val="6"/>
            <c:invertIfNegative val="0"/>
            <c:bubble3D val="0"/>
            <c:spPr>
              <a:solidFill>
                <a:srgbClr val="990000"/>
              </a:solidFill>
              <a:ln w="19050">
                <a:noFill/>
              </a:ln>
              <a:effectLst/>
            </c:spPr>
          </c:dPt>
          <c:dPt>
            <c:idx val="7"/>
            <c:invertIfNegative val="0"/>
            <c:bubble3D val="0"/>
            <c:spPr>
              <a:solidFill>
                <a:srgbClr val="CC0000"/>
              </a:solidFill>
              <a:ln w="19050">
                <a:noFill/>
              </a:ln>
              <a:effectLst/>
            </c:spPr>
          </c:dPt>
          <c:dPt>
            <c:idx val="8"/>
            <c:invertIfNegative val="0"/>
            <c:bubble3D val="0"/>
            <c:spPr>
              <a:solidFill>
                <a:srgbClr val="008080"/>
              </a:solidFill>
              <a:ln w="19050">
                <a:noFill/>
              </a:ln>
              <a:effectLst/>
            </c:spPr>
          </c:dPt>
          <c:dPt>
            <c:idx val="9"/>
            <c:invertIfNegative val="0"/>
            <c:bubble3D val="0"/>
            <c:spPr>
              <a:solidFill>
                <a:schemeClr val="bg1">
                  <a:lumMod val="50000"/>
                </a:schemeClr>
              </a:solidFill>
              <a:ln w="19050">
                <a:noFill/>
              </a:ln>
              <a:effectLst/>
            </c:spPr>
          </c:dPt>
          <c:dPt>
            <c:idx val="10"/>
            <c:invertIfNegative val="0"/>
            <c:bubble3D val="0"/>
            <c:spPr>
              <a:solidFill>
                <a:schemeClr val="bg1"/>
              </a:solidFill>
              <a:ln w="19050">
                <a:noFill/>
              </a:ln>
              <a:effectLst/>
            </c:spPr>
          </c:dPt>
          <c:dPt>
            <c:idx val="11"/>
            <c:invertIfNegative val="0"/>
            <c:bubble3D val="0"/>
            <c:explosion val="1"/>
            <c:spPr>
              <a:noFill/>
              <a:ln w="19050">
                <a:noFill/>
              </a:ln>
              <a:effectLst/>
            </c:spPr>
          </c:dPt>
          <c:dPt>
            <c:idx val="12"/>
            <c:invertIfNegative val="0"/>
            <c:bubble3D val="0"/>
            <c:spPr>
              <a:noFill/>
              <a:ln w="19050">
                <a:noFill/>
              </a:ln>
              <a:effectLst/>
            </c:spPr>
          </c:dPt>
          <c:dPt>
            <c:idx val="13"/>
            <c:invertIfNegative val="0"/>
            <c:bubble3D val="0"/>
            <c:spPr>
              <a:noFill/>
              <a:ln w="19050">
                <a:noFill/>
              </a:ln>
              <a:effectLst/>
            </c:spPr>
          </c:dPt>
          <c:dPt>
            <c:idx val="14"/>
            <c:invertIfNegative val="0"/>
            <c:bubble3D val="0"/>
            <c:spPr>
              <a:noFill/>
              <a:ln w="19050">
                <a:noFill/>
              </a:ln>
              <a:effectLst/>
            </c:spPr>
          </c:dPt>
          <c:dPt>
            <c:idx val="15"/>
            <c:invertIfNegative val="0"/>
            <c:bubble3D val="0"/>
            <c:spPr>
              <a:noFill/>
              <a:ln w="19050">
                <a:noFill/>
              </a:ln>
              <a:effectLst/>
            </c:spPr>
          </c:dPt>
          <c:dPt>
            <c:idx val="16"/>
            <c:invertIfNegative val="0"/>
            <c:bubble3D val="0"/>
            <c:spPr>
              <a:noFill/>
              <a:ln w="19050">
                <a:noFill/>
              </a:ln>
              <a:effectLst/>
            </c:spPr>
          </c:dPt>
          <c:dLbls>
            <c:dLbl>
              <c:idx val="0"/>
              <c:layout>
                <c:manualLayout>
                  <c:x val="-2.0423949734569062E-2"/>
                  <c:y val="-1.1140116920898776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r>
                      <a:rPr lang="en-US" sz="1000" baseline="0" dirty="0"/>
                      <a:t>GÜMRÜK BİRLİĞİ</a:t>
                    </a:r>
                  </a:p>
                  <a:p>
                    <a:pPr>
                      <a:defRPr sz="1000" b="1" i="0" u="none" strike="noStrike" kern="1200" baseline="0">
                        <a:solidFill>
                          <a:schemeClr val="bg1"/>
                        </a:solidFill>
                        <a:latin typeface="+mn-lt"/>
                        <a:ea typeface="+mn-ea"/>
                        <a:cs typeface="+mn-cs"/>
                      </a:defRPr>
                    </a:pPr>
                    <a:r>
                      <a:rPr lang="en-US" sz="1000" baseline="0" dirty="0"/>
                      <a:t> </a:t>
                    </a:r>
                    <a:fld id="{8C446543-512F-40F1-AA50-5C6B5BDD8C30}" type="VALUE">
                      <a:rPr lang="en-US" sz="1000" baseline="0" dirty="0"/>
                      <a:pPr>
                        <a:defRPr sz="1000" b="1" i="0" u="none" strike="noStrike" kern="1200" baseline="0">
                          <a:solidFill>
                            <a:schemeClr val="bg1"/>
                          </a:solidFill>
                          <a:latin typeface="+mn-lt"/>
                          <a:ea typeface="+mn-ea"/>
                          <a:cs typeface="+mn-cs"/>
                        </a:defRPr>
                      </a:pPr>
                      <a:t>[VALUE]</a:t>
                    </a:fld>
                    <a:endParaRPr lang="en-US" sz="1000" baseline="0" dirty="0"/>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manualLayout>
                  <c:x val="6.3128571906849826E-2"/>
                  <c:y val="0"/>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
              <c:layout>
                <c:manualLayout>
                  <c:x val="3.8991176765995485E-2"/>
                  <c:y val="1.0211856899042222E-16"/>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4C216D"/>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
              <c:layout>
                <c:manualLayout>
                  <c:x val="4.4561344875423375E-2"/>
                  <c:y val="-2.7850840547139631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4"/>
              <c:layout>
                <c:manualLayout>
                  <c:x val="4.0847899469138124E-2"/>
                  <c:y val="-1.392542027356961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5C2A"/>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Sheet1!$B$2:$B$6</c:f>
              <c:numCache>
                <c:formatCode>0%</c:formatCode>
                <c:ptCount val="5"/>
                <c:pt idx="0">
                  <c:v>0.53380472321561334</c:v>
                </c:pt>
                <c:pt idx="1">
                  <c:v>0.13285048889171744</c:v>
                </c:pt>
                <c:pt idx="2">
                  <c:v>7.3853087626957151E-2</c:v>
                </c:pt>
                <c:pt idx="3">
                  <c:v>4.9005777493110039E-2</c:v>
                </c:pt>
                <c:pt idx="4">
                  <c:v>1.8472298547689236E-2</c:v>
                </c:pt>
              </c:numCache>
            </c:numRef>
          </c:val>
          <c:extLst xmlns:c16r2="http://schemas.microsoft.com/office/drawing/2015/06/chart">
            <c:ext xmlns:c16="http://schemas.microsoft.com/office/drawing/2014/chart" uri="{C3380CC4-5D6E-409C-BE32-E72D297353CC}">
              <c16:uniqueId val="{00000000-1E19-224A-AA1E-BA50008FACE2}"/>
            </c:ext>
          </c:extLst>
        </c:ser>
        <c:ser>
          <c:idx val="1"/>
          <c:order val="1"/>
          <c:tx>
            <c:strRef>
              <c:f>Sheet1!$C$1</c:f>
              <c:strCache>
                <c:ptCount val="1"/>
                <c:pt idx="0">
                  <c:v>İNGİLTERE</c:v>
                </c:pt>
              </c:strCache>
            </c:strRef>
          </c:tx>
          <c:spPr>
            <a:solidFill>
              <a:srgbClr val="376092"/>
            </a:solidFill>
            <a:ln w="19050">
              <a:noFill/>
            </a:ln>
            <a:effectLst/>
          </c:spPr>
          <c:invertIfNegative val="0"/>
          <c:dLbls>
            <c:dLbl>
              <c:idx val="0"/>
              <c:layout>
                <c:manualLayout>
                  <c:x val="-1.8541155866900177E-2"/>
                  <c:y val="8.3561293559701461E-3"/>
                </c:manualLayout>
              </c:layout>
              <c:tx>
                <c:rich>
                  <a:bodyPr/>
                  <a:lstStyle/>
                  <a:p>
                    <a:r>
                      <a:rPr lang="en-US" baseline="0" dirty="0">
                        <a:solidFill>
                          <a:schemeClr val="bg1"/>
                        </a:solidFill>
                      </a:rPr>
                      <a:t>İNGİLTERE</a:t>
                    </a:r>
                  </a:p>
                  <a:p>
                    <a:r>
                      <a:rPr lang="en-US" baseline="0" dirty="0">
                        <a:solidFill>
                          <a:schemeClr val="bg1"/>
                        </a:solidFill>
                      </a:rPr>
                      <a:t> </a:t>
                    </a:r>
                    <a:fld id="{CAF3001D-32B6-4362-B97E-D49C3CB9C185}" type="VALUE">
                      <a:rPr lang="en-US" baseline="0">
                        <a:solidFill>
                          <a:schemeClr val="bg1"/>
                        </a:solidFill>
                      </a:rPr>
                      <a:pPr/>
                      <a:t>[VALUE]</a:t>
                    </a:fld>
                    <a:endParaRPr lang="en-US" baseline="0" dirty="0">
                      <a:solidFill>
                        <a:schemeClr val="bg1"/>
                      </a:solidFill>
                    </a:endParaRPr>
                  </a:p>
                </c:rich>
              </c:tx>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Sheet1!$C$2:$C$6</c:f>
              <c:numCache>
                <c:formatCode>General</c:formatCode>
                <c:ptCount val="5"/>
                <c:pt idx="0" formatCode="0%">
                  <c:v>0.16769598487284634</c:v>
                </c:pt>
              </c:numCache>
            </c:numRef>
          </c:val>
          <c:extLst xmlns:c16r2="http://schemas.microsoft.com/office/drawing/2015/06/chart">
            <c:ext xmlns:c16="http://schemas.microsoft.com/office/drawing/2014/chart" uri="{C3380CC4-5D6E-409C-BE32-E72D297353CC}">
              <c16:uniqueId val="{00000001-1E19-224A-AA1E-BA50008FACE2}"/>
            </c:ext>
          </c:extLst>
        </c:ser>
        <c:ser>
          <c:idx val="2"/>
          <c:order val="2"/>
          <c:tx>
            <c:strRef>
              <c:f>Sheet1!$D$1</c:f>
              <c:strCache>
                <c:ptCount val="1"/>
                <c:pt idx="0">
                  <c:v>AVRUPA</c:v>
                </c:pt>
              </c:strCache>
            </c:strRef>
          </c:tx>
          <c:spPr>
            <a:solidFill>
              <a:srgbClr val="17375E"/>
            </a:solidFill>
            <a:ln w="19050">
              <a:noFill/>
            </a:ln>
            <a:effectLst/>
          </c:spPr>
          <c:invertIfNegative val="0"/>
          <c:dLbls>
            <c:dLbl>
              <c:idx val="0"/>
              <c:layout>
                <c:manualLayout>
                  <c:x val="-4.3280793928779917E-3"/>
                  <c:y val="-6.5142458145888279E-3"/>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fld id="{E4148D62-1B62-4B81-9609-45255444B7C5}" type="VALUE">
                      <a:rPr lang="en-US" baseline="0" smtClean="0">
                        <a:solidFill>
                          <a:schemeClr val="bg1"/>
                        </a:solidFill>
                      </a:rPr>
                      <a:pPr>
                        <a:defRPr sz="1000" b="1" i="0" u="none" strike="noStrike" kern="1200" baseline="0">
                          <a:solidFill>
                            <a:schemeClr val="bg1"/>
                          </a:solidFill>
                          <a:latin typeface="+mn-lt"/>
                          <a:ea typeface="+mn-ea"/>
                          <a:cs typeface="+mn-cs"/>
                        </a:defRPr>
                      </a:pPr>
                      <a:t>[VALUE]</a:t>
                    </a:fld>
                    <a:endParaRPr lang="en-US"/>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2">
                        <a:lumMod val="50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Sheet1!$D$2:$D$6</c:f>
              <c:numCache>
                <c:formatCode>General</c:formatCode>
                <c:ptCount val="5"/>
                <c:pt idx="0" formatCode="0%">
                  <c:v>3.4829288451004456E-2</c:v>
                </c:pt>
              </c:numCache>
            </c:numRef>
          </c:val>
          <c:extLst xmlns:c16r2="http://schemas.microsoft.com/office/drawing/2015/06/chart">
            <c:ext xmlns:c16="http://schemas.microsoft.com/office/drawing/2014/chart" uri="{C3380CC4-5D6E-409C-BE32-E72D297353CC}">
              <c16:uniqueId val="{00000002-1E19-224A-AA1E-BA50008FACE2}"/>
            </c:ext>
          </c:extLst>
        </c:ser>
        <c:dLbls>
          <c:showLegendKey val="0"/>
          <c:showVal val="0"/>
          <c:showCatName val="0"/>
          <c:showSerName val="0"/>
          <c:showPercent val="0"/>
          <c:showBubbleSize val="0"/>
        </c:dLbls>
        <c:gapWidth val="30"/>
        <c:overlap val="100"/>
        <c:axId val="226997760"/>
        <c:axId val="226996224"/>
      </c:barChart>
      <c:valAx>
        <c:axId val="226996224"/>
        <c:scaling>
          <c:orientation val="minMax"/>
          <c:max val="1.5"/>
        </c:scaling>
        <c:delete val="1"/>
        <c:axPos val="t"/>
        <c:numFmt formatCode="0%" sourceLinked="1"/>
        <c:majorTickMark val="out"/>
        <c:minorTickMark val="none"/>
        <c:tickLblPos val="nextTo"/>
        <c:crossAx val="226997760"/>
        <c:crosses val="autoZero"/>
        <c:crossBetween val="between"/>
      </c:valAx>
      <c:catAx>
        <c:axId val="22699776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2699622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208981409473022E-2"/>
          <c:y val="0.10458396779442806"/>
          <c:w val="0.95958203718105395"/>
          <c:h val="0.79321653543307091"/>
        </c:manualLayout>
      </c:layout>
      <c:barChart>
        <c:barDir val="col"/>
        <c:grouping val="stacked"/>
        <c:varyColors val="0"/>
        <c:ser>
          <c:idx val="0"/>
          <c:order val="0"/>
          <c:tx>
            <c:strRef>
              <c:f>Sheet1!$B$1</c:f>
              <c:strCache>
                <c:ptCount val="1"/>
                <c:pt idx="0">
                  <c:v>İçsatış+İhracat</c:v>
                </c:pt>
              </c:strCache>
            </c:strRef>
          </c:tx>
          <c:spPr>
            <a:solidFill>
              <a:schemeClr val="accent1"/>
            </a:solidFill>
            <a:ln>
              <a:noFill/>
            </a:ln>
            <a:effectLst/>
          </c:spPr>
          <c:invertIfNegative val="0"/>
          <c:dPt>
            <c:idx val="0"/>
            <c:invertIfNegative val="0"/>
            <c:bubble3D val="0"/>
            <c:spPr>
              <a:solidFill>
                <a:srgbClr val="8A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E1F3-4884-9E0B-42FA2CF6FCC3}"/>
              </c:ext>
            </c:extLst>
          </c:dPt>
          <c:dPt>
            <c:idx val="1"/>
            <c:invertIfNegative val="0"/>
            <c:bubble3D val="0"/>
            <c:spPr>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E1F3-4884-9E0B-42FA2CF6FCC3}"/>
              </c:ext>
            </c:extLst>
          </c:dPt>
          <c:cat>
            <c:strRef>
              <c:f>Sheet1!$A$2:$A$3</c:f>
              <c:strCache>
                <c:ptCount val="2"/>
                <c:pt idx="0">
                  <c:v>2017 Ağustos-Aralık</c:v>
                </c:pt>
                <c:pt idx="1">
                  <c:v>2018 Ağustos-Aralık</c:v>
                </c:pt>
              </c:strCache>
            </c:strRef>
          </c:cat>
          <c:val>
            <c:numRef>
              <c:f>Sheet1!$B$2:$B$3</c:f>
              <c:numCache>
                <c:formatCode>0.0</c:formatCode>
                <c:ptCount val="2"/>
                <c:pt idx="0">
                  <c:v>11.327735000000001</c:v>
                </c:pt>
                <c:pt idx="1">
                  <c:v>11.136953999999999</c:v>
                </c:pt>
              </c:numCache>
            </c:numRef>
          </c:val>
          <c:extLst xmlns:c16r2="http://schemas.microsoft.com/office/drawing/2015/06/chart">
            <c:ext xmlns:c16="http://schemas.microsoft.com/office/drawing/2014/chart" uri="{C3380CC4-5D6E-409C-BE32-E72D297353CC}">
              <c16:uniqueId val="{00000004-E1F3-4884-9E0B-42FA2CF6FCC3}"/>
            </c:ext>
          </c:extLst>
        </c:ser>
        <c:dLbls>
          <c:showLegendKey val="0"/>
          <c:showVal val="0"/>
          <c:showCatName val="0"/>
          <c:showSerName val="0"/>
          <c:showPercent val="0"/>
          <c:showBubbleSize val="0"/>
        </c:dLbls>
        <c:gapWidth val="150"/>
        <c:overlap val="100"/>
        <c:axId val="105743872"/>
        <c:axId val="105745408"/>
      </c:barChart>
      <c:catAx>
        <c:axId val="105743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5745408"/>
        <c:crosses val="autoZero"/>
        <c:auto val="1"/>
        <c:lblAlgn val="ctr"/>
        <c:lblOffset val="100"/>
        <c:noMultiLvlLbl val="0"/>
      </c:catAx>
      <c:valAx>
        <c:axId val="105745408"/>
        <c:scaling>
          <c:orientation val="minMax"/>
          <c:max val="25"/>
          <c:min val="0"/>
        </c:scaling>
        <c:delete val="1"/>
        <c:axPos val="l"/>
        <c:numFmt formatCode="0.0" sourceLinked="1"/>
        <c:majorTickMark val="out"/>
        <c:minorTickMark val="none"/>
        <c:tickLblPos val="nextTo"/>
        <c:crossAx val="10574387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0997471121173E-2"/>
          <c:y val="3.2045345864334794E-2"/>
          <c:w val="0.87799721562235411"/>
          <c:h val="0.77975791588163346"/>
        </c:manualLayout>
      </c:layout>
      <c:barChart>
        <c:barDir val="col"/>
        <c:grouping val="clustered"/>
        <c:varyColors val="0"/>
        <c:ser>
          <c:idx val="1"/>
          <c:order val="1"/>
          <c:tx>
            <c:strRef>
              <c:f>Sheet1!$C$1</c:f>
              <c:strCache>
                <c:ptCount val="1"/>
                <c:pt idx="0">
                  <c:v>Büyüme Ay/Ay</c:v>
                </c:pt>
              </c:strCache>
            </c:strRef>
          </c:tx>
          <c:spPr>
            <a:solidFill>
              <a:schemeClr val="accent2"/>
            </a:solidFill>
            <a:ln>
              <a:noFill/>
            </a:ln>
            <a:effectLst/>
          </c:spPr>
          <c:invertIfNegative val="0"/>
          <c:dPt>
            <c:idx val="24"/>
            <c:invertIfNegative val="0"/>
            <c:bubble3D val="0"/>
            <c:spPr>
              <a:solidFill>
                <a:srgbClr val="FDD680"/>
              </a:solidFill>
              <a:ln>
                <a:noFill/>
              </a:ln>
              <a:effectLst/>
            </c:spPr>
          </c:dPt>
          <c:dPt>
            <c:idx val="25"/>
            <c:invertIfNegative val="0"/>
            <c:bubble3D val="0"/>
            <c:spPr>
              <a:solidFill>
                <a:srgbClr val="FEE783"/>
              </a:solidFill>
              <a:ln>
                <a:noFill/>
              </a:ln>
              <a:effectLst/>
            </c:spPr>
          </c:dPt>
          <c:dPt>
            <c:idx val="26"/>
            <c:invertIfNegative val="0"/>
            <c:bubble3D val="0"/>
            <c:spPr>
              <a:solidFill>
                <a:srgbClr val="FDCE7E"/>
              </a:solidFill>
              <a:ln>
                <a:noFill/>
              </a:ln>
              <a:effectLst/>
            </c:spPr>
          </c:dPt>
          <c:dPt>
            <c:idx val="27"/>
            <c:invertIfNegative val="0"/>
            <c:bubble3D val="0"/>
            <c:spPr>
              <a:solidFill>
                <a:srgbClr val="FCBD7B"/>
              </a:solidFill>
              <a:ln>
                <a:noFill/>
              </a:ln>
              <a:effectLst/>
            </c:spPr>
          </c:dPt>
          <c:dPt>
            <c:idx val="28"/>
            <c:invertIfNegative val="0"/>
            <c:bubble3D val="0"/>
            <c:spPr>
              <a:solidFill>
                <a:srgbClr val="F7E984"/>
              </a:solidFill>
              <a:ln>
                <a:noFill/>
              </a:ln>
              <a:effectLst/>
            </c:spPr>
          </c:dPt>
          <c:dPt>
            <c:idx val="29"/>
            <c:invertIfNegative val="0"/>
            <c:bubble3D val="0"/>
            <c:spPr>
              <a:solidFill>
                <a:srgbClr val="FCB479"/>
              </a:solidFill>
              <a:ln>
                <a:noFill/>
              </a:ln>
              <a:effectLst/>
            </c:spPr>
          </c:dPt>
          <c:dPt>
            <c:idx val="30"/>
            <c:invertIfNegative val="0"/>
            <c:bubble3D val="0"/>
            <c:spPr>
              <a:solidFill>
                <a:srgbClr val="FEE081"/>
              </a:solidFill>
              <a:ln>
                <a:noFill/>
              </a:ln>
              <a:effectLst/>
            </c:spPr>
          </c:dPt>
          <c:dPt>
            <c:idx val="31"/>
            <c:invertIfNegative val="0"/>
            <c:bubble3D val="0"/>
            <c:spPr>
              <a:solidFill>
                <a:srgbClr val="FA9E75"/>
              </a:solidFill>
              <a:ln>
                <a:noFill/>
              </a:ln>
              <a:effectLst/>
            </c:spPr>
          </c:dPt>
          <c:dPt>
            <c:idx val="32"/>
            <c:invertIfNegative val="0"/>
            <c:bubble3D val="0"/>
            <c:spPr>
              <a:solidFill>
                <a:srgbClr val="FEDC81"/>
              </a:solidFill>
              <a:ln>
                <a:noFill/>
              </a:ln>
              <a:effectLst/>
            </c:spPr>
          </c:dPt>
          <c:dPt>
            <c:idx val="33"/>
            <c:invertIfNegative val="0"/>
            <c:bubble3D val="0"/>
            <c:spPr>
              <a:solidFill>
                <a:srgbClr val="FED980"/>
              </a:solidFill>
              <a:ln>
                <a:noFill/>
              </a:ln>
              <a:effectLst/>
            </c:spPr>
          </c:dPt>
          <c:dPt>
            <c:idx val="34"/>
            <c:invertIfNegative val="0"/>
            <c:bubble3D val="0"/>
            <c:spPr>
              <a:solidFill>
                <a:srgbClr val="FEDE81"/>
              </a:solidFill>
              <a:ln>
                <a:noFill/>
              </a:ln>
              <a:effectLst/>
            </c:spPr>
          </c:dPt>
          <c:dPt>
            <c:idx val="35"/>
            <c:invertIfNegative val="0"/>
            <c:bubble3D val="0"/>
            <c:spPr>
              <a:solidFill>
                <a:srgbClr val="FEDF8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Sheet1!$C$2:$C$37</c:f>
              <c:numCache>
                <c:formatCode>General</c:formatCode>
                <c:ptCount val="36"/>
                <c:pt idx="24" formatCode="0%">
                  <c:v>1.8051922776813889E-3</c:v>
                </c:pt>
                <c:pt idx="25" formatCode="0%">
                  <c:v>4.5543274363154973E-2</c:v>
                </c:pt>
                <c:pt idx="26" formatCode="0%">
                  <c:v>-1.9684630316445295E-2</c:v>
                </c:pt>
                <c:pt idx="27" formatCode="0%">
                  <c:v>-6.3303475634666984E-2</c:v>
                </c:pt>
                <c:pt idx="28" formatCode="0%">
                  <c:v>7.27381055931553E-2</c:v>
                </c:pt>
                <c:pt idx="29" formatCode="0%">
                  <c:v>-8.7396623255933559E-2</c:v>
                </c:pt>
                <c:pt idx="30" formatCode="0%">
                  <c:v>2.73853517213416E-2</c:v>
                </c:pt>
                <c:pt idx="31" formatCode="0%">
                  <c:v>-0.14329149362319249</c:v>
                </c:pt>
                <c:pt idx="32" formatCode="0%">
                  <c:v>1.6611576895396274E-2</c:v>
                </c:pt>
                <c:pt idx="33" formatCode="0%">
                  <c:v>1.0237296463200263E-2</c:v>
                </c:pt>
                <c:pt idx="34" formatCode="0%">
                  <c:v>2.3316402813529757E-2</c:v>
                </c:pt>
                <c:pt idx="35" formatCode="0%">
                  <c:v>2.5763464336181041E-2</c:v>
                </c:pt>
              </c:numCache>
            </c:numRef>
          </c:val>
        </c:ser>
        <c:dLbls>
          <c:showLegendKey val="0"/>
          <c:showVal val="0"/>
          <c:showCatName val="0"/>
          <c:showSerName val="0"/>
          <c:showPercent val="0"/>
          <c:showBubbleSize val="0"/>
        </c:dLbls>
        <c:gapWidth val="50"/>
        <c:axId val="110794240"/>
        <c:axId val="110792704"/>
      </c:barChart>
      <c:lineChart>
        <c:grouping val="standard"/>
        <c:varyColors val="0"/>
        <c:ser>
          <c:idx val="0"/>
          <c:order val="0"/>
          <c:tx>
            <c:strRef>
              <c:f>Sheet1!$B$1</c:f>
              <c:strCache>
                <c:ptCount val="1"/>
                <c:pt idx="0">
                  <c:v>İhracat+İç Satış</c:v>
                </c:pt>
              </c:strCache>
            </c:strRef>
          </c:tx>
          <c:spPr>
            <a:ln w="28575" cap="rnd">
              <a:solidFill>
                <a:schemeClr val="accent6">
                  <a:lumMod val="75000"/>
                </a:schemeClr>
              </a:solidFill>
              <a:round/>
            </a:ln>
            <a:effectLst/>
          </c:spPr>
          <c:marker>
            <c:symbol val="circle"/>
            <c:size val="5"/>
            <c:spPr>
              <a:solidFill>
                <a:schemeClr val="accent6">
                  <a:lumMod val="50000"/>
                </a:schemeClr>
              </a:solidFill>
              <a:ln w="9525">
                <a:solidFill>
                  <a:srgbClr val="FF0000"/>
                </a:solidFill>
              </a:ln>
              <a:effectLst/>
            </c:spPr>
          </c:marker>
          <c:dLbls>
            <c:dLbl>
              <c:idx val="0"/>
              <c:layout>
                <c:manualLayout>
                  <c:x val="-6.3156018518518514E-2"/>
                  <c:y val="3.1863048665354742E-2"/>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fld id="{60CAA807-7E98-4616-9691-D36368BF25BD}" type="VALUE">
                      <a:rPr lang="en-US" sz="1200" b="0"/>
                      <a:pPr>
                        <a:defRPr sz="1600" b="1" i="0" u="none" strike="noStrike" kern="1200" baseline="0">
                          <a:solidFill>
                            <a:schemeClr val="tx1">
                              <a:lumMod val="75000"/>
                              <a:lumOff val="25000"/>
                            </a:schemeClr>
                          </a:solidFill>
                          <a:latin typeface="+mn-lt"/>
                          <a:ea typeface="+mn-ea"/>
                          <a:cs typeface="+mn-cs"/>
                        </a:defRPr>
                      </a:pPr>
                      <a:t>[VALUE]</a:t>
                    </a:fld>
                    <a:endParaRPr lang="en-US"/>
                  </a:p>
                </c:rich>
              </c:tx>
              <c:spPr>
                <a:noFill/>
                <a:ln>
                  <a:noFill/>
                </a:ln>
                <a:effectLst/>
              </c:sp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manualLayout>
                  <c:x val="-3.4681018518518521E-2"/>
                  <c:y val="-6.3296089202182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5894325233704241E-2"/>
                  <c:y val="2.524826458808215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8"/>
              <c:layout>
                <c:manualLayout>
                  <c:x val="-2.5816079959369641E-2"/>
                  <c:y val="2.264401888836849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9"/>
              <c:layout>
                <c:manualLayout>
                  <c:x val="-3.5894325233704241E-2"/>
                  <c:y val="-6.06918435024685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1"/>
              <c:layout>
                <c:manualLayout>
                  <c:x val="-2.0569907407407408E-2"/>
                  <c:y val="-4.246212360447295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5941666666666662E-2"/>
                  <c:y val="-1.4440439875553919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3"/>
              <c:layout>
                <c:manualLayout>
                  <c:x val="-4.2500925925925928E-2"/>
                  <c:y val="-4.308714257240418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ext>
              </c:extLst>
            </c:dLbl>
            <c:dLbl>
              <c:idx val="1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1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16"/>
              <c:layout>
                <c:manualLayout>
                  <c:x val="-2.0336034091450156E-2"/>
                  <c:y val="-5.089987967154515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7"/>
              <c:layout>
                <c:manualLayout>
                  <c:x val="-2.4115376069325629E-2"/>
                  <c:y val="-3.527440547326321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8"/>
              <c:layout>
                <c:manualLayout>
                  <c:x val="3.599798435094421E-3"/>
                  <c:y val="1.681050852100990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9"/>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1"/>
              <c:layout>
                <c:manualLayout>
                  <c:x val="-5.0895138635389716E-3"/>
                  <c:y val="-4.308714257240418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2"/>
              <c:layout>
                <c:manualLayout>
                  <c:x val="-1.0698712047867882E-2"/>
                  <c:y val="-3.3984381087680646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3"/>
              <c:layout>
                <c:manualLayout>
                  <c:x val="-1.8257396003618646E-2"/>
                  <c:y val="-3.464938650533196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4"/>
              <c:layout>
                <c:manualLayout>
                  <c:x val="-3.9232743980827711E-2"/>
                  <c:y val="2.72274913198645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5"/>
              <c:layout>
                <c:manualLayout>
                  <c:x val="-4.0492524640119446E-2"/>
                  <c:y val="-5.871261677068612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7"/>
              <c:layout>
                <c:manualLayout>
                  <c:x val="-3.0414279365784756E-2"/>
                  <c:y val="3.504022841900544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9"/>
              <c:layout>
                <c:manualLayout>
                  <c:x val="-2.2855595410033805E-2"/>
                  <c:y val="5.32699483170010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0"/>
              <c:layout>
                <c:manualLayout>
                  <c:x val="-4.0933447870871678E-2"/>
                  <c:y val="-5.548335210304118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1"/>
              <c:layout>
                <c:manualLayout>
                  <c:x val="-2.4556299300077768E-2"/>
                  <c:y val="2.785251028779580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33"/>
              <c:layout>
                <c:manualLayout>
                  <c:x val="-1.5296911454282858E-2"/>
                  <c:y val="-6.1316862470399774E-2"/>
                </c:manualLayout>
              </c:layout>
              <c:tx>
                <c:rich>
                  <a:bodyPr/>
                  <a:lstStyle/>
                  <a:p>
                    <a:fld id="{198E1040-5373-41A5-88ED-9B55D90D057D}" type="VALUE">
                      <a:rPr lang="en-US" sz="1400" b="1"/>
                      <a:pPr/>
                      <a:t>[VALUE]</a:t>
                    </a:fld>
                    <a:endParaRPr lang="en-US"/>
                  </a:p>
                </c:rich>
              </c:tx>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dLbl>
              <c:idx val="34"/>
              <c:layout>
                <c:manualLayout>
                  <c:x val="-2.5375156728617454E-2"/>
                  <c:y val="2.983173701957818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5"/>
              <c:layout>
                <c:manualLayout>
                  <c:x val="1.7726851851851851E-3"/>
                  <c:y val="-2.4232403706477359E-2"/>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Sheet1!$B$2:$B$37</c:f>
              <c:numCache>
                <c:formatCode>_-* #,##0\ _₺_-;\-* #,##0\ _₺_-;_-* "-"??\ _₺_-;_-@_-</c:formatCode>
                <c:ptCount val="36"/>
                <c:pt idx="0">
                  <c:v>1516.626</c:v>
                </c:pt>
                <c:pt idx="1">
                  <c:v>1717.769</c:v>
                </c:pt>
                <c:pt idx="2">
                  <c:v>1995.4280000000001</c:v>
                </c:pt>
                <c:pt idx="3">
                  <c:v>1929.3240000000001</c:v>
                </c:pt>
                <c:pt idx="4">
                  <c:v>1999.1220000000001</c:v>
                </c:pt>
                <c:pt idx="5">
                  <c:v>2239.16</c:v>
                </c:pt>
                <c:pt idx="6">
                  <c:v>1749.6289999999999</c:v>
                </c:pt>
                <c:pt idx="7">
                  <c:v>2284.7020000000002</c:v>
                </c:pt>
                <c:pt idx="8">
                  <c:v>1961.9849999999999</c:v>
                </c:pt>
                <c:pt idx="9">
                  <c:v>2283.9560000000001</c:v>
                </c:pt>
                <c:pt idx="10">
                  <c:v>2275.2109999999998</c:v>
                </c:pt>
                <c:pt idx="11">
                  <c:v>1992.2360000000001</c:v>
                </c:pt>
                <c:pt idx="12">
                  <c:v>1659.6569999999999</c:v>
                </c:pt>
                <c:pt idx="13">
                  <c:v>1890.3340000000001</c:v>
                </c:pt>
                <c:pt idx="14">
                  <c:v>2184.8009999999999</c:v>
                </c:pt>
                <c:pt idx="15">
                  <c:v>2095.2719999999999</c:v>
                </c:pt>
                <c:pt idx="16">
                  <c:v>2218.837</c:v>
                </c:pt>
                <c:pt idx="17">
                  <c:v>2177.9560000000001</c:v>
                </c:pt>
                <c:pt idx="18">
                  <c:v>2140.7429999999999</c:v>
                </c:pt>
                <c:pt idx="19">
                  <c:v>2478.9050000000002</c:v>
                </c:pt>
                <c:pt idx="20">
                  <c:v>2374.6089999999999</c:v>
                </c:pt>
                <c:pt idx="21">
                  <c:v>2344.6619999999998</c:v>
                </c:pt>
                <c:pt idx="22">
                  <c:v>2213.163</c:v>
                </c:pt>
                <c:pt idx="23">
                  <c:v>1916.396</c:v>
                </c:pt>
                <c:pt idx="24">
                  <c:v>1662.653</c:v>
                </c:pt>
                <c:pt idx="25">
                  <c:v>1976.386</c:v>
                </c:pt>
                <c:pt idx="26">
                  <c:v>2141.7939999999999</c:v>
                </c:pt>
                <c:pt idx="27">
                  <c:v>1962.634</c:v>
                </c:pt>
                <c:pt idx="28">
                  <c:v>2380.2310000000002</c:v>
                </c:pt>
                <c:pt idx="29">
                  <c:v>1987.61</c:v>
                </c:pt>
                <c:pt idx="30">
                  <c:v>2199.3679999999999</c:v>
                </c:pt>
                <c:pt idx="31">
                  <c:v>2123.6990000000001</c:v>
                </c:pt>
                <c:pt idx="32">
                  <c:v>2414.0549999999998</c:v>
                </c:pt>
                <c:pt idx="33">
                  <c:v>2368.665</c:v>
                </c:pt>
                <c:pt idx="34">
                  <c:v>2264.7660000000001</c:v>
                </c:pt>
                <c:pt idx="35">
                  <c:v>1965.769</c:v>
                </c:pt>
              </c:numCache>
            </c:numRef>
          </c:val>
          <c:smooth val="0"/>
          <c:extLst xmlns:c16r2="http://schemas.microsoft.com/office/drawing/2015/06/chart">
            <c:ext xmlns:c16="http://schemas.microsoft.com/office/drawing/2014/chart" uri="{C3380CC4-5D6E-409C-BE32-E72D297353CC}">
              <c16:uniqueId val="{00000000-AC79-5E46-BD61-A67F54628181}"/>
            </c:ext>
          </c:extLst>
        </c:ser>
        <c:dLbls>
          <c:showLegendKey val="0"/>
          <c:showVal val="0"/>
          <c:showCatName val="0"/>
          <c:showSerName val="0"/>
          <c:showPercent val="0"/>
          <c:showBubbleSize val="0"/>
        </c:dLbls>
        <c:marker val="1"/>
        <c:smooth val="0"/>
        <c:axId val="110781184"/>
        <c:axId val="110782720"/>
      </c:lineChart>
      <c:dateAx>
        <c:axId val="11078118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50" b="0" i="0" u="none" strike="noStrike" kern="1200" baseline="0">
                <a:solidFill>
                  <a:schemeClr val="tx1">
                    <a:lumMod val="65000"/>
                    <a:lumOff val="35000"/>
                  </a:schemeClr>
                </a:solidFill>
                <a:latin typeface="+mn-lt"/>
                <a:ea typeface="+mn-ea"/>
                <a:cs typeface="+mn-cs"/>
              </a:defRPr>
            </a:pPr>
            <a:endParaRPr lang="en-US"/>
          </a:p>
        </c:txPr>
        <c:crossAx val="110782720"/>
        <c:crosses val="autoZero"/>
        <c:auto val="1"/>
        <c:lblOffset val="100"/>
        <c:baseTimeUnit val="months"/>
      </c:dateAx>
      <c:valAx>
        <c:axId val="110782720"/>
        <c:scaling>
          <c:orientation val="minMax"/>
          <c:max val="3000"/>
          <c:min val="500"/>
        </c:scaling>
        <c:delete val="0"/>
        <c:axPos val="l"/>
        <c:numFmt formatCode="_-* #,##0\ _₺_-;\-* #,##0\ _₺_-;_-* &quot;-&quot;??\ _₺_-;_-@_-" sourceLinked="1"/>
        <c:majorTickMark val="none"/>
        <c:minorTickMark val="none"/>
        <c:tickLblPos val="nextTo"/>
        <c:spPr>
          <a:noFill/>
          <a:ln>
            <a:solidFill>
              <a:schemeClr val="accent1">
                <a:alpha val="95000"/>
              </a:schemeClr>
            </a:solid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0781184"/>
        <c:crosses val="autoZero"/>
        <c:crossBetween val="between"/>
        <c:majorUnit val="200"/>
        <c:minorUnit val="40"/>
      </c:valAx>
      <c:valAx>
        <c:axId val="110792704"/>
        <c:scaling>
          <c:orientation val="minMax"/>
          <c:max val="0.8"/>
          <c:min val="-0.25"/>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0794240"/>
        <c:crosses val="max"/>
        <c:crossBetween val="between"/>
      </c:valAx>
      <c:dateAx>
        <c:axId val="110794240"/>
        <c:scaling>
          <c:orientation val="minMax"/>
        </c:scaling>
        <c:delete val="1"/>
        <c:axPos val="b"/>
        <c:numFmt formatCode="mmm\-yy" sourceLinked="1"/>
        <c:majorTickMark val="out"/>
        <c:minorTickMark val="none"/>
        <c:tickLblPos val="nextTo"/>
        <c:crossAx val="110792704"/>
        <c:crosses val="autoZero"/>
        <c:auto val="1"/>
        <c:lblOffset val="100"/>
        <c:baseTimeUnit val="month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Toplam</c:v>
                </c:pt>
              </c:strCache>
            </c:strRef>
          </c:tx>
          <c:spPr>
            <a:solidFill>
              <a:schemeClr val="accent6">
                <a:lumMod val="50000"/>
              </a:schemeClr>
            </a:solidFill>
            <a:ln>
              <a:noFill/>
            </a:ln>
            <a:effectLst/>
          </c:spPr>
          <c:invertIfNegative val="0"/>
          <c:dPt>
            <c:idx val="3"/>
            <c:invertIfNegative val="0"/>
            <c:bubble3D val="0"/>
            <c:spPr>
              <a:solidFill>
                <a:schemeClr val="accent6">
                  <a:lumMod val="50000"/>
                </a:schemeClr>
              </a:solidFill>
              <a:ln>
                <a:noFill/>
              </a:ln>
              <a:effectLst/>
            </c:spPr>
            <c:extLst xmlns:c16r2="http://schemas.microsoft.com/office/drawing/2015/06/chart">
              <c:ext xmlns:c16="http://schemas.microsoft.com/office/drawing/2014/chart" uri="{C3380CC4-5D6E-409C-BE32-E72D297353CC}">
                <c16:uniqueId val="{00000001-DB4B-4DF7-84A8-447666FFB372}"/>
              </c:ext>
            </c:extLst>
          </c:dPt>
          <c:dPt>
            <c:idx val="4"/>
            <c:invertIfNegative val="0"/>
            <c:bubble3D val="0"/>
            <c:spPr>
              <a:solidFill>
                <a:schemeClr val="accent6">
                  <a:lumMod val="50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6">
                        <a:lumMod val="5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Sheet1!$A$2:$A$22</c:f>
              <c:numCache>
                <c:formatCode>General</c:formatCode>
                <c:ptCount val="21"/>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pt idx="20">
                  <c:v>2018</c:v>
                </c:pt>
              </c:numCache>
            </c:numRef>
          </c:cat>
          <c:val>
            <c:numRef>
              <c:f>Sheet1!$B$2:$B$22</c:f>
              <c:numCache>
                <c:formatCode>0.0</c:formatCode>
                <c:ptCount val="21"/>
                <c:pt idx="0">
                  <c:v>5.5601349999999998</c:v>
                </c:pt>
                <c:pt idx="1">
                  <c:v>5.2953919999999997</c:v>
                </c:pt>
                <c:pt idx="2">
                  <c:v>6.1994239999999996</c:v>
                </c:pt>
                <c:pt idx="3">
                  <c:v>5.4100820000000001</c:v>
                </c:pt>
                <c:pt idx="4">
                  <c:v>7.0761459999999996</c:v>
                </c:pt>
                <c:pt idx="5">
                  <c:v>9.3803009999999993</c:v>
                </c:pt>
                <c:pt idx="6">
                  <c:v>12.538945</c:v>
                </c:pt>
                <c:pt idx="7">
                  <c:v>13.657241000000001</c:v>
                </c:pt>
                <c:pt idx="8">
                  <c:v>16.484590000000001</c:v>
                </c:pt>
                <c:pt idx="9">
                  <c:v>17.390567000000001</c:v>
                </c:pt>
                <c:pt idx="10">
                  <c:v>17.325337000000001</c:v>
                </c:pt>
                <c:pt idx="11">
                  <c:v>16.892046000000001</c:v>
                </c:pt>
                <c:pt idx="12">
                  <c:v>18.296779000000001</c:v>
                </c:pt>
                <c:pt idx="13">
                  <c:v>19.957878000000001</c:v>
                </c:pt>
                <c:pt idx="14">
                  <c:v>21.288374000000001</c:v>
                </c:pt>
                <c:pt idx="15">
                  <c:v>20.518765999999999</c:v>
                </c:pt>
                <c:pt idx="16">
                  <c:v>21.253952999999999</c:v>
                </c:pt>
                <c:pt idx="17">
                  <c:v>22.489528</c:v>
                </c:pt>
                <c:pt idx="18">
                  <c:v>23.945148</c:v>
                </c:pt>
                <c:pt idx="19">
                  <c:v>25.695335</c:v>
                </c:pt>
                <c:pt idx="20">
                  <c:v>25.447669999999999</c:v>
                </c:pt>
              </c:numCache>
            </c:numRef>
          </c:val>
          <c:extLst xmlns:c16r2="http://schemas.microsoft.com/office/drawing/2015/06/chart">
            <c:ext xmlns:c16="http://schemas.microsoft.com/office/drawing/2014/chart" uri="{C3380CC4-5D6E-409C-BE32-E72D297353CC}">
              <c16:uniqueId val="{00000002-DB4B-4DF7-84A8-447666FFB372}"/>
            </c:ext>
          </c:extLst>
        </c:ser>
        <c:dLbls>
          <c:showLegendKey val="0"/>
          <c:showVal val="0"/>
          <c:showCatName val="0"/>
          <c:showSerName val="0"/>
          <c:showPercent val="0"/>
          <c:showBubbleSize val="0"/>
        </c:dLbls>
        <c:gapWidth val="50"/>
        <c:axId val="173297024"/>
        <c:axId val="200882432"/>
      </c:barChart>
      <c:catAx>
        <c:axId val="1732970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95000"/>
                    <a:lumOff val="5000"/>
                  </a:schemeClr>
                </a:solidFill>
                <a:latin typeface="+mn-lt"/>
                <a:ea typeface="+mn-ea"/>
                <a:cs typeface="+mn-cs"/>
              </a:defRPr>
            </a:pPr>
            <a:endParaRPr lang="en-US"/>
          </a:p>
        </c:txPr>
        <c:crossAx val="200882432"/>
        <c:crosses val="autoZero"/>
        <c:auto val="1"/>
        <c:lblAlgn val="ctr"/>
        <c:lblOffset val="100"/>
        <c:noMultiLvlLbl val="0"/>
      </c:catAx>
      <c:valAx>
        <c:axId val="200882432"/>
        <c:scaling>
          <c:orientation val="minMax"/>
          <c:max val="30"/>
        </c:scaling>
        <c:delete val="1"/>
        <c:axPos val="l"/>
        <c:numFmt formatCode="0.0" sourceLinked="1"/>
        <c:majorTickMark val="out"/>
        <c:minorTickMark val="none"/>
        <c:tickLblPos val="nextTo"/>
        <c:crossAx val="173297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0997471121173E-2"/>
          <c:y val="3.2045345864334794E-2"/>
          <c:w val="0.87799721562235411"/>
          <c:h val="0.77975791588163346"/>
        </c:manualLayout>
      </c:layout>
      <c:barChart>
        <c:barDir val="col"/>
        <c:grouping val="clustered"/>
        <c:varyColors val="0"/>
        <c:ser>
          <c:idx val="1"/>
          <c:order val="1"/>
          <c:tx>
            <c:strRef>
              <c:f>Sheet1!$C$1</c:f>
              <c:strCache>
                <c:ptCount val="1"/>
                <c:pt idx="0">
                  <c:v>Büyüme Ay/Ay</c:v>
                </c:pt>
              </c:strCache>
            </c:strRef>
          </c:tx>
          <c:spPr>
            <a:solidFill>
              <a:srgbClr val="FBAA77"/>
            </a:solidFill>
            <a:ln>
              <a:solidFill>
                <a:schemeClr val="tx2">
                  <a:lumMod val="75000"/>
                </a:schemeClr>
              </a:solidFill>
            </a:ln>
            <a:effectLst/>
          </c:spPr>
          <c:invertIfNegative val="0"/>
          <c:dPt>
            <c:idx val="25"/>
            <c:invertIfNegative val="0"/>
            <c:bubble3D val="0"/>
            <c:spPr>
              <a:solidFill>
                <a:srgbClr val="FBB078"/>
              </a:solidFill>
              <a:ln>
                <a:solidFill>
                  <a:schemeClr val="tx2">
                    <a:lumMod val="75000"/>
                  </a:schemeClr>
                </a:solidFill>
              </a:ln>
              <a:effectLst/>
            </c:spPr>
          </c:dPt>
          <c:dPt>
            <c:idx val="26"/>
            <c:invertIfNegative val="0"/>
            <c:bubble3D val="0"/>
            <c:spPr>
              <a:solidFill>
                <a:srgbClr val="FA9473"/>
              </a:solidFill>
              <a:ln>
                <a:solidFill>
                  <a:schemeClr val="tx2">
                    <a:lumMod val="75000"/>
                  </a:schemeClr>
                </a:solidFill>
              </a:ln>
              <a:effectLst/>
            </c:spPr>
          </c:dPt>
          <c:dPt>
            <c:idx val="27"/>
            <c:invertIfNegative val="0"/>
            <c:bubble3D val="0"/>
            <c:spPr>
              <a:solidFill>
                <a:srgbClr val="FA9172"/>
              </a:solidFill>
              <a:ln>
                <a:solidFill>
                  <a:schemeClr val="tx2">
                    <a:lumMod val="75000"/>
                  </a:schemeClr>
                </a:solidFill>
              </a:ln>
              <a:effectLst/>
            </c:spPr>
          </c:dPt>
          <c:dPt>
            <c:idx val="28"/>
            <c:invertIfNegative val="0"/>
            <c:bubble3D val="0"/>
            <c:spPr>
              <a:solidFill>
                <a:srgbClr val="E8E583"/>
              </a:solidFill>
              <a:ln>
                <a:solidFill>
                  <a:schemeClr val="tx2">
                    <a:lumMod val="75000"/>
                  </a:schemeClr>
                </a:solidFill>
              </a:ln>
              <a:effectLst/>
            </c:spPr>
          </c:dPt>
          <c:dPt>
            <c:idx val="29"/>
            <c:invertIfNegative val="0"/>
            <c:bubble3D val="0"/>
            <c:spPr>
              <a:solidFill>
                <a:srgbClr val="FBAD78"/>
              </a:solidFill>
              <a:ln>
                <a:solidFill>
                  <a:schemeClr val="tx2">
                    <a:lumMod val="75000"/>
                  </a:schemeClr>
                </a:solidFill>
              </a:ln>
              <a:effectLst/>
            </c:spPr>
          </c:dPt>
          <c:dPt>
            <c:idx val="30"/>
            <c:invertIfNegative val="0"/>
            <c:bubble3D val="0"/>
            <c:spPr>
              <a:solidFill>
                <a:srgbClr val="F8E984"/>
              </a:solidFill>
              <a:ln>
                <a:solidFill>
                  <a:schemeClr val="tx2">
                    <a:lumMod val="75000"/>
                  </a:schemeClr>
                </a:solidFill>
              </a:ln>
              <a:effectLst/>
            </c:spPr>
          </c:dPt>
          <c:dPt>
            <c:idx val="31"/>
            <c:invertIfNegative val="0"/>
            <c:bubble3D val="0"/>
            <c:spPr>
              <a:solidFill>
                <a:srgbClr val="FBA576"/>
              </a:solidFill>
              <a:ln>
                <a:solidFill>
                  <a:schemeClr val="tx2">
                    <a:lumMod val="75000"/>
                  </a:schemeClr>
                </a:solidFill>
              </a:ln>
              <a:effectLst/>
            </c:spPr>
          </c:dPt>
          <c:dPt>
            <c:idx val="32"/>
            <c:invertIfNegative val="0"/>
            <c:bubble3D val="0"/>
            <c:spPr>
              <a:solidFill>
                <a:srgbClr val="F8696B"/>
              </a:solidFill>
              <a:ln>
                <a:solidFill>
                  <a:schemeClr val="tx2">
                    <a:lumMod val="75000"/>
                  </a:schemeClr>
                </a:solidFill>
              </a:ln>
              <a:effectLst/>
            </c:spPr>
          </c:dPt>
          <c:dPt>
            <c:idx val="33"/>
            <c:invertIfNegative val="0"/>
            <c:bubble3D val="0"/>
            <c:spPr>
              <a:solidFill>
                <a:srgbClr val="F98670"/>
              </a:solidFill>
              <a:ln>
                <a:solidFill>
                  <a:schemeClr val="tx2">
                    <a:lumMod val="75000"/>
                  </a:schemeClr>
                </a:solidFill>
              </a:ln>
              <a:effectLst/>
            </c:spPr>
          </c:dPt>
          <c:dPt>
            <c:idx val="34"/>
            <c:invertIfNegative val="0"/>
            <c:bubble3D val="0"/>
            <c:spPr>
              <a:solidFill>
                <a:srgbClr val="FBA777"/>
              </a:solidFill>
              <a:ln>
                <a:solidFill>
                  <a:schemeClr val="tx2">
                    <a:lumMod val="75000"/>
                  </a:schemeClr>
                </a:solidFill>
              </a:ln>
              <a:effectLst/>
            </c:spPr>
          </c:dPt>
          <c:dPt>
            <c:idx val="35"/>
            <c:invertIfNegative val="0"/>
            <c:bubble3D val="0"/>
            <c:spPr>
              <a:solidFill>
                <a:srgbClr val="FBB179"/>
              </a:solidFill>
              <a:ln>
                <a:solidFill>
                  <a:schemeClr val="tx2">
                    <a:lumMod val="75000"/>
                  </a:schemeClr>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Sheet1!$C$2:$C$37</c:f>
              <c:numCache>
                <c:formatCode>General</c:formatCode>
                <c:ptCount val="36"/>
                <c:pt idx="24" formatCode="0%">
                  <c:v>-0.17122995697677079</c:v>
                </c:pt>
                <c:pt idx="25" formatCode="0%">
                  <c:v>-0.15340764102812143</c:v>
                </c:pt>
                <c:pt idx="26" formatCode="0%">
                  <c:v>-0.24022225429354882</c:v>
                </c:pt>
                <c:pt idx="27" formatCode="0%">
                  <c:v>-0.24984563483376276</c:v>
                </c:pt>
                <c:pt idx="28" formatCode="0%">
                  <c:v>0.10360905347826299</c:v>
                </c:pt>
                <c:pt idx="29" formatCode="0%">
                  <c:v>-0.16280781152251578</c:v>
                </c:pt>
                <c:pt idx="30" formatCode="0%">
                  <c:v>5.5229361867975557E-2</c:v>
                </c:pt>
                <c:pt idx="31" formatCode="0%">
                  <c:v>-0.18793055096640554</c:v>
                </c:pt>
                <c:pt idx="32" formatCode="0%">
                  <c:v>-0.37626934886812136</c:v>
                </c:pt>
                <c:pt idx="33" formatCode="0%">
                  <c:v>-0.28303312736854946</c:v>
                </c:pt>
                <c:pt idx="34" formatCode="0%">
                  <c:v>-0.18048610392645981</c:v>
                </c:pt>
                <c:pt idx="35" formatCode="0%">
                  <c:v>-0.14779921598445878</c:v>
                </c:pt>
              </c:numCache>
            </c:numRef>
          </c:val>
          <c:extLst xmlns:c16r2="http://schemas.microsoft.com/office/drawing/2015/06/chart">
            <c:ext xmlns:c16="http://schemas.microsoft.com/office/drawing/2014/chart" uri="{C3380CC4-5D6E-409C-BE32-E72D297353CC}">
              <c16:uniqueId val="{00000001-52C9-CC48-BD70-83DE65BD96BA}"/>
            </c:ext>
          </c:extLst>
        </c:ser>
        <c:dLbls>
          <c:showLegendKey val="0"/>
          <c:showVal val="0"/>
          <c:showCatName val="0"/>
          <c:showSerName val="0"/>
          <c:showPercent val="0"/>
          <c:showBubbleSize val="0"/>
        </c:dLbls>
        <c:gapWidth val="50"/>
        <c:axId val="111385600"/>
        <c:axId val="111384064"/>
      </c:barChart>
      <c:lineChart>
        <c:grouping val="standard"/>
        <c:varyColors val="0"/>
        <c:ser>
          <c:idx val="0"/>
          <c:order val="0"/>
          <c:tx>
            <c:strRef>
              <c:f>Sheet1!$B$1</c:f>
              <c:strCache>
                <c:ptCount val="1"/>
                <c:pt idx="0">
                  <c:v>İç Satış</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dLbls>
            <c:dLbl>
              <c:idx val="0"/>
              <c:layout>
                <c:manualLayout>
                  <c:x val="-3.3572314814814812E-2"/>
                  <c:y val="-0.10092908003277659"/>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
              <c:layout>
                <c:manualLayout>
                  <c:x val="-4.8776146667512114E-2"/>
                  <c:y val="-9.6294628465689605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
              <c:layout>
                <c:manualLayout>
                  <c:x val="-2.5357698350976874E-2"/>
                  <c:y val="-7.4333169559771789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8"/>
              <c:layout>
                <c:manualLayout>
                  <c:x val="-4.4335222843459414E-2"/>
                  <c:y val="3.6705165728398069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9"/>
              <c:layout>
                <c:manualLayout>
                  <c:x val="-1.8648150151247843E-2"/>
                  <c:y val="-7.3164229475413484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1"/>
              <c:layout>
                <c:manualLayout>
                  <c:x val="-2.9532143429950537E-2"/>
                  <c:y val="-9.918592833947412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2"/>
              <c:layout>
                <c:manualLayout>
                  <c:x val="-4.9302407407407406E-2"/>
                  <c:y val="1.308377140710471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1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1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16"/>
              <c:layout>
                <c:manualLayout>
                  <c:x val="-2.1069881124319519E-2"/>
                  <c:y val="-6.652535386982713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7"/>
              <c:layout>
                <c:manualLayout>
                  <c:x val="-2.610900376148682E-2"/>
                  <c:y val="4.024871981843276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8"/>
              <c:layout>
                <c:manualLayout>
                  <c:x val="-3.1148126398654118E-2"/>
                  <c:y val="-6.131686247039979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9"/>
              <c:layout>
                <c:manualLayout>
                  <c:x val="-3.4927468376529595E-2"/>
                  <c:y val="-4.048289687269054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1"/>
              <c:layout>
                <c:manualLayout>
                  <c:x val="-1.0049974605996343E-2"/>
                  <c:y val="-6.855666551560374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3"/>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4"/>
              <c:layout>
                <c:manualLayout>
                  <c:x val="-5.9525132128176233E-3"/>
                  <c:y val="-2.225317697469493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5"/>
              <c:layout>
                <c:manualLayout>
                  <c:x val="-5.004483628803167E-2"/>
                  <c:y val="-2.485742267440858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6"/>
              <c:layout>
                <c:manualLayout>
                  <c:x val="-5.2564397606615139E-2"/>
                  <c:y val="-4.569138827211784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7"/>
              <c:layout>
                <c:manualLayout>
                  <c:x val="-3.3667687717237764E-2"/>
                  <c:y val="-7.173384526925440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9"/>
              <c:layout>
                <c:manualLayout>
                  <c:x val="-2.3589442442903171E-2"/>
                  <c:y val="2.462324562015082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31"/>
              <c:layout>
                <c:manualLayout>
                  <c:x val="-1.9810100465027694E-2"/>
                  <c:y val="-4.048289687269052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2"/>
              <c:layout>
                <c:manualLayout>
                  <c:x val="-1.0991635849985108E-2"/>
                  <c:y val="-4.048289687269052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3"/>
              <c:layout>
                <c:manualLayout>
                  <c:x val="-2.7652185471455551E-2"/>
                  <c:y val="3.045675598750946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4"/>
              <c:layout>
                <c:manualLayout>
                  <c:x val="-1.3511197168568571E-2"/>
                  <c:y val="-4.829563397183154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5"/>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Sheet1!$B$2:$B$37</c:f>
              <c:numCache>
                <c:formatCode>_-* #,##0\ _₺_-;\-* #,##0\ _₺_-;_-* "-"??\ _₺_-;_-@_-</c:formatCode>
                <c:ptCount val="36"/>
                <c:pt idx="0">
                  <c:v>407.51100000000002</c:v>
                </c:pt>
                <c:pt idx="1">
                  <c:v>454.92500000000001</c:v>
                </c:pt>
                <c:pt idx="2">
                  <c:v>567.04300000000001</c:v>
                </c:pt>
                <c:pt idx="3">
                  <c:v>531.57399999999996</c:v>
                </c:pt>
                <c:pt idx="4">
                  <c:v>558.82600000000002</c:v>
                </c:pt>
                <c:pt idx="5">
                  <c:v>632.28800000000001</c:v>
                </c:pt>
                <c:pt idx="6">
                  <c:v>547.39800000000002</c:v>
                </c:pt>
                <c:pt idx="7">
                  <c:v>649.96900000000005</c:v>
                </c:pt>
                <c:pt idx="8">
                  <c:v>637.053</c:v>
                </c:pt>
                <c:pt idx="9">
                  <c:v>577.38400000000001</c:v>
                </c:pt>
                <c:pt idx="10">
                  <c:v>631.31899999999996</c:v>
                </c:pt>
                <c:pt idx="11">
                  <c:v>533.68700000000001</c:v>
                </c:pt>
                <c:pt idx="12">
                  <c:v>480.90300000000002</c:v>
                </c:pt>
                <c:pt idx="13">
                  <c:v>599.57899999999995</c:v>
                </c:pt>
                <c:pt idx="14">
                  <c:v>734.47400000000005</c:v>
                </c:pt>
                <c:pt idx="15">
                  <c:v>712.596</c:v>
                </c:pt>
                <c:pt idx="16">
                  <c:v>627.33900000000006</c:v>
                </c:pt>
                <c:pt idx="17">
                  <c:v>634.601</c:v>
                </c:pt>
                <c:pt idx="18">
                  <c:v>631.18600000000004</c:v>
                </c:pt>
                <c:pt idx="19">
                  <c:v>720.298</c:v>
                </c:pt>
                <c:pt idx="20">
                  <c:v>807.99300000000005</c:v>
                </c:pt>
                <c:pt idx="21">
                  <c:v>549.12300000000005</c:v>
                </c:pt>
                <c:pt idx="22">
                  <c:v>521.94600000000003</c:v>
                </c:pt>
                <c:pt idx="23">
                  <c:v>431.36900000000003</c:v>
                </c:pt>
                <c:pt idx="24">
                  <c:v>398.55799999999999</c:v>
                </c:pt>
                <c:pt idx="25">
                  <c:v>507.59899999999999</c:v>
                </c:pt>
                <c:pt idx="26">
                  <c:v>558.03700000000003</c:v>
                </c:pt>
                <c:pt idx="27">
                  <c:v>534.55700000000002</c:v>
                </c:pt>
                <c:pt idx="28">
                  <c:v>692.33699999999999</c:v>
                </c:pt>
                <c:pt idx="29">
                  <c:v>531.28300000000002</c:v>
                </c:pt>
                <c:pt idx="30">
                  <c:v>666.04600000000005</c:v>
                </c:pt>
                <c:pt idx="31">
                  <c:v>584.93200000000002</c:v>
                </c:pt>
                <c:pt idx="32">
                  <c:v>503.97</c:v>
                </c:pt>
                <c:pt idx="33">
                  <c:v>393.70299999999997</c:v>
                </c:pt>
                <c:pt idx="34">
                  <c:v>427.74200000000002</c:v>
                </c:pt>
                <c:pt idx="35">
                  <c:v>367.613</c:v>
                </c:pt>
              </c:numCache>
            </c:numRef>
          </c:val>
          <c:smooth val="0"/>
          <c:extLst xmlns:c16r2="http://schemas.microsoft.com/office/drawing/2015/06/chart">
            <c:ext xmlns:c16="http://schemas.microsoft.com/office/drawing/2014/chart" uri="{C3380CC4-5D6E-409C-BE32-E72D297353CC}">
              <c16:uniqueId val="{00000000-52C9-CC48-BD70-83DE65BD96BA}"/>
            </c:ext>
          </c:extLst>
        </c:ser>
        <c:dLbls>
          <c:showLegendKey val="0"/>
          <c:showVal val="0"/>
          <c:showCatName val="0"/>
          <c:showSerName val="0"/>
          <c:showPercent val="0"/>
          <c:showBubbleSize val="0"/>
        </c:dLbls>
        <c:marker val="1"/>
        <c:smooth val="0"/>
        <c:axId val="111372544"/>
        <c:axId val="111382528"/>
      </c:lineChart>
      <c:dateAx>
        <c:axId val="11137254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50" b="0" i="0" u="none" strike="noStrike" kern="1200" baseline="0">
                <a:solidFill>
                  <a:schemeClr val="tx1">
                    <a:lumMod val="65000"/>
                    <a:lumOff val="35000"/>
                  </a:schemeClr>
                </a:solidFill>
                <a:latin typeface="+mn-lt"/>
                <a:ea typeface="+mn-ea"/>
                <a:cs typeface="+mn-cs"/>
              </a:defRPr>
            </a:pPr>
            <a:endParaRPr lang="en-US"/>
          </a:p>
        </c:txPr>
        <c:crossAx val="111382528"/>
        <c:crosses val="autoZero"/>
        <c:auto val="1"/>
        <c:lblOffset val="100"/>
        <c:baseTimeUnit val="months"/>
      </c:dateAx>
      <c:valAx>
        <c:axId val="111382528"/>
        <c:scaling>
          <c:orientation val="minMax"/>
          <c:max val="1000"/>
          <c:min val="50"/>
        </c:scaling>
        <c:delete val="0"/>
        <c:axPos val="l"/>
        <c:numFmt formatCode="_-* #,##0\ _₺_-;\-* #,##0\ _₺_-;_-* &quot;-&quot;??\ _₺_-;_-@_-"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1372544"/>
        <c:crosses val="autoZero"/>
        <c:crossBetween val="between"/>
        <c:majorUnit val="100"/>
      </c:valAx>
      <c:valAx>
        <c:axId val="111384064"/>
        <c:scaling>
          <c:orientation val="minMax"/>
          <c:max val="1.5"/>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385600"/>
        <c:crosses val="max"/>
        <c:crossBetween val="between"/>
      </c:valAx>
      <c:dateAx>
        <c:axId val="111385600"/>
        <c:scaling>
          <c:orientation val="minMax"/>
        </c:scaling>
        <c:delete val="1"/>
        <c:axPos val="b"/>
        <c:numFmt formatCode="mmm\-yy" sourceLinked="1"/>
        <c:majorTickMark val="out"/>
        <c:minorTickMark val="none"/>
        <c:tickLblPos val="nextTo"/>
        <c:crossAx val="111384064"/>
        <c:crosses val="autoZero"/>
        <c:auto val="1"/>
        <c:lblOffset val="100"/>
        <c:baseTimeUnit val="months"/>
        <c:majorUnit val="1"/>
        <c:minorUnit val="1"/>
      </c:dateAx>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BESD İç Satış</c:v>
                </c:pt>
              </c:strCache>
            </c:strRef>
          </c:tx>
          <c:spPr>
            <a:solidFill>
              <a:srgbClr val="8A0000"/>
            </a:solidFill>
            <a:ln>
              <a:noFill/>
            </a:ln>
            <a:effectLst/>
          </c:spPr>
          <c:invertIfNegative val="0"/>
          <c:dPt>
            <c:idx val="3"/>
            <c:invertIfNegative val="0"/>
            <c:bubble3D val="0"/>
            <c:spPr>
              <a:solidFill>
                <a:srgbClr val="8A0000"/>
              </a:solidFill>
              <a:ln>
                <a:noFill/>
              </a:ln>
              <a:effectLst/>
            </c:spPr>
            <c:extLst xmlns:c16r2="http://schemas.microsoft.com/office/drawing/2015/06/chart">
              <c:ext xmlns:c16="http://schemas.microsoft.com/office/drawing/2014/chart" uri="{C3380CC4-5D6E-409C-BE32-E72D297353CC}">
                <c16:uniqueId val="{00000001-DB4B-4DF7-84A8-447666FFB372}"/>
              </c:ext>
            </c:extLst>
          </c:dPt>
          <c:dPt>
            <c:idx val="4"/>
            <c:invertIfNegative val="0"/>
            <c:bubble3D val="0"/>
            <c:spPr>
              <a:solidFill>
                <a:srgbClr val="8A000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8A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Sheet1!$A$2:$A$22</c:f>
              <c:numCache>
                <c:formatCode>General</c:formatCode>
                <c:ptCount val="21"/>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pt idx="20">
                  <c:v>2018</c:v>
                </c:pt>
              </c:numCache>
            </c:numRef>
          </c:cat>
          <c:val>
            <c:numRef>
              <c:f>Sheet1!$B$2:$B$22</c:f>
              <c:numCache>
                <c:formatCode>0.0</c:formatCode>
                <c:ptCount val="21"/>
                <c:pt idx="0">
                  <c:v>4.1756659999999997</c:v>
                </c:pt>
                <c:pt idx="1">
                  <c:v>3.5319389999999999</c:v>
                </c:pt>
                <c:pt idx="2">
                  <c:v>4.1976709999999997</c:v>
                </c:pt>
                <c:pt idx="3">
                  <c:v>2.577474</c:v>
                </c:pt>
                <c:pt idx="4">
                  <c:v>2.6946560000000002</c:v>
                </c:pt>
                <c:pt idx="5">
                  <c:v>3.3671319999999998</c:v>
                </c:pt>
                <c:pt idx="6">
                  <c:v>5.7111749999999999</c:v>
                </c:pt>
                <c:pt idx="7">
                  <c:v>5.8690740000000003</c:v>
                </c:pt>
                <c:pt idx="8">
                  <c:v>6.1317000000000004</c:v>
                </c:pt>
                <c:pt idx="9">
                  <c:v>5.9534140000000004</c:v>
                </c:pt>
                <c:pt idx="10">
                  <c:v>5.8059339999999997</c:v>
                </c:pt>
                <c:pt idx="11">
                  <c:v>5.3805230000000002</c:v>
                </c:pt>
                <c:pt idx="12">
                  <c:v>5.8338979999999996</c:v>
                </c:pt>
                <c:pt idx="13">
                  <c:v>6.9298060000000001</c:v>
                </c:pt>
                <c:pt idx="14">
                  <c:v>6.6915620000000002</c:v>
                </c:pt>
                <c:pt idx="15">
                  <c:v>6.159567</c:v>
                </c:pt>
                <c:pt idx="16">
                  <c:v>6.1067229999999997</c:v>
                </c:pt>
                <c:pt idx="17">
                  <c:v>6.437157</c:v>
                </c:pt>
                <c:pt idx="18">
                  <c:v>6.7289770000000004</c:v>
                </c:pt>
                <c:pt idx="19">
                  <c:v>7.4514069999999997</c:v>
                </c:pt>
                <c:pt idx="20">
                  <c:v>6.1663769999999998</c:v>
                </c:pt>
              </c:numCache>
            </c:numRef>
          </c:val>
          <c:extLst xmlns:c16r2="http://schemas.microsoft.com/office/drawing/2015/06/chart">
            <c:ext xmlns:c16="http://schemas.microsoft.com/office/drawing/2014/chart" uri="{C3380CC4-5D6E-409C-BE32-E72D297353CC}">
              <c16:uniqueId val="{00000002-DB4B-4DF7-84A8-447666FFB372}"/>
            </c:ext>
          </c:extLst>
        </c:ser>
        <c:dLbls>
          <c:showLegendKey val="0"/>
          <c:showVal val="0"/>
          <c:showCatName val="0"/>
          <c:showSerName val="0"/>
          <c:showPercent val="0"/>
          <c:showBubbleSize val="0"/>
        </c:dLbls>
        <c:gapWidth val="50"/>
        <c:axId val="200991488"/>
        <c:axId val="200993024"/>
      </c:barChart>
      <c:catAx>
        <c:axId val="20099148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95000"/>
                    <a:lumOff val="5000"/>
                  </a:schemeClr>
                </a:solidFill>
                <a:latin typeface="+mn-lt"/>
                <a:ea typeface="+mn-ea"/>
                <a:cs typeface="+mn-cs"/>
              </a:defRPr>
            </a:pPr>
            <a:endParaRPr lang="en-US"/>
          </a:p>
        </c:txPr>
        <c:crossAx val="200993024"/>
        <c:crosses val="autoZero"/>
        <c:auto val="1"/>
        <c:lblAlgn val="ctr"/>
        <c:lblOffset val="100"/>
        <c:noMultiLvlLbl val="0"/>
      </c:catAx>
      <c:valAx>
        <c:axId val="200993024"/>
        <c:scaling>
          <c:orientation val="minMax"/>
          <c:max val="15"/>
        </c:scaling>
        <c:delete val="1"/>
        <c:axPos val="l"/>
        <c:numFmt formatCode="0.0" sourceLinked="1"/>
        <c:majorTickMark val="out"/>
        <c:minorTickMark val="none"/>
        <c:tickLblPos val="nextTo"/>
        <c:crossAx val="20099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0997471121173E-2"/>
          <c:y val="3.2045345864334794E-2"/>
          <c:w val="0.87799721562235411"/>
          <c:h val="0.77975791588163346"/>
        </c:manualLayout>
      </c:layout>
      <c:barChart>
        <c:barDir val="col"/>
        <c:grouping val="clustered"/>
        <c:varyColors val="0"/>
        <c:ser>
          <c:idx val="1"/>
          <c:order val="1"/>
          <c:tx>
            <c:strRef>
              <c:f>Sheet1!$C$1</c:f>
              <c:strCache>
                <c:ptCount val="1"/>
                <c:pt idx="0">
                  <c:v>Büyüme Ay/Ay</c:v>
                </c:pt>
              </c:strCache>
            </c:strRef>
          </c:tx>
          <c:spPr>
            <a:solidFill>
              <a:schemeClr val="accent2"/>
            </a:solidFill>
            <a:ln>
              <a:solidFill>
                <a:schemeClr val="accent3">
                  <a:lumMod val="75000"/>
                </a:schemeClr>
              </a:solidFill>
            </a:ln>
            <a:effectLst/>
          </c:spPr>
          <c:invertIfNegative val="0"/>
          <c:dPt>
            <c:idx val="24"/>
            <c:invertIfNegative val="0"/>
            <c:bubble3D val="0"/>
            <c:spPr>
              <a:solidFill>
                <a:srgbClr val="FCEA84"/>
              </a:solidFill>
              <a:ln>
                <a:solidFill>
                  <a:schemeClr val="accent3">
                    <a:lumMod val="75000"/>
                  </a:schemeClr>
                </a:solidFill>
              </a:ln>
              <a:effectLst/>
            </c:spPr>
          </c:dPt>
          <c:dPt>
            <c:idx val="25"/>
            <c:invertIfNegative val="0"/>
            <c:bubble3D val="0"/>
            <c:spPr>
              <a:solidFill>
                <a:srgbClr val="E1E383"/>
              </a:solidFill>
              <a:ln>
                <a:solidFill>
                  <a:schemeClr val="accent3">
                    <a:lumMod val="75000"/>
                  </a:schemeClr>
                </a:solidFill>
              </a:ln>
              <a:effectLst/>
            </c:spPr>
          </c:dPt>
          <c:dPt>
            <c:idx val="26"/>
            <c:invertIfNegative val="0"/>
            <c:bubble3D val="0"/>
            <c:spPr>
              <a:solidFill>
                <a:srgbClr val="F4E884"/>
              </a:solidFill>
              <a:ln>
                <a:solidFill>
                  <a:schemeClr val="accent3">
                    <a:lumMod val="75000"/>
                  </a:schemeClr>
                </a:solidFill>
              </a:ln>
              <a:effectLst/>
            </c:spPr>
          </c:dPt>
          <c:dPt>
            <c:idx val="27"/>
            <c:invertIfNegative val="0"/>
            <c:bubble3D val="0"/>
            <c:spPr>
              <a:solidFill>
                <a:srgbClr val="FEDF81"/>
              </a:solidFill>
              <a:ln>
                <a:solidFill>
                  <a:schemeClr val="accent3">
                    <a:lumMod val="75000"/>
                  </a:schemeClr>
                </a:solidFill>
              </a:ln>
              <a:effectLst/>
            </c:spPr>
          </c:dPt>
          <c:dPt>
            <c:idx val="28"/>
            <c:invertIfNegative val="0"/>
            <c:bubble3D val="0"/>
            <c:spPr>
              <a:solidFill>
                <a:srgbClr val="FEE983"/>
              </a:solidFill>
              <a:ln>
                <a:solidFill>
                  <a:schemeClr val="accent3">
                    <a:lumMod val="75000"/>
                  </a:schemeClr>
                </a:solidFill>
              </a:ln>
              <a:effectLst/>
            </c:spPr>
          </c:dPt>
          <c:dPt>
            <c:idx val="29"/>
            <c:invertIfNegative val="0"/>
            <c:bubble3D val="0"/>
            <c:spPr>
              <a:solidFill>
                <a:srgbClr val="FCBC7B"/>
              </a:solidFill>
              <a:ln>
                <a:solidFill>
                  <a:schemeClr val="accent3">
                    <a:lumMod val="75000"/>
                  </a:schemeClr>
                </a:solidFill>
              </a:ln>
              <a:effectLst/>
            </c:spPr>
          </c:dPt>
          <c:dPt>
            <c:idx val="30"/>
            <c:invertIfNegative val="0"/>
            <c:bubble3D val="0"/>
            <c:spPr>
              <a:solidFill>
                <a:srgbClr val="FED880"/>
              </a:solidFill>
              <a:ln>
                <a:solidFill>
                  <a:schemeClr val="accent3">
                    <a:lumMod val="75000"/>
                  </a:schemeClr>
                </a:solidFill>
              </a:ln>
              <a:effectLst/>
            </c:spPr>
          </c:dPt>
          <c:dPt>
            <c:idx val="31"/>
            <c:invertIfNegative val="0"/>
            <c:bubble3D val="0"/>
            <c:spPr>
              <a:solidFill>
                <a:srgbClr val="FBA276"/>
              </a:solidFill>
              <a:ln>
                <a:solidFill>
                  <a:schemeClr val="accent3">
                    <a:lumMod val="75000"/>
                  </a:schemeClr>
                </a:solidFill>
              </a:ln>
              <a:effectLst/>
            </c:spPr>
          </c:dPt>
          <c:dPt>
            <c:idx val="32"/>
            <c:invertIfNegative val="0"/>
            <c:bubble3D val="0"/>
            <c:spPr>
              <a:solidFill>
                <a:srgbClr val="BFD981"/>
              </a:solidFill>
              <a:ln>
                <a:solidFill>
                  <a:schemeClr val="accent3">
                    <a:lumMod val="75000"/>
                  </a:schemeClr>
                </a:solidFill>
              </a:ln>
              <a:effectLst/>
            </c:spPr>
          </c:dPt>
          <c:dPt>
            <c:idx val="33"/>
            <c:invertIfNegative val="0"/>
            <c:bubble3D val="0"/>
            <c:spPr>
              <a:solidFill>
                <a:srgbClr val="F0E784"/>
              </a:solidFill>
              <a:ln>
                <a:solidFill>
                  <a:schemeClr val="accent3">
                    <a:lumMod val="75000"/>
                  </a:schemeClr>
                </a:solidFill>
              </a:ln>
              <a:effectLst/>
            </c:spPr>
          </c:dPt>
          <c:dPt>
            <c:idx val="34"/>
            <c:invertIfNegative val="0"/>
            <c:bubble3D val="0"/>
            <c:spPr>
              <a:solidFill>
                <a:srgbClr val="F6E984"/>
              </a:solidFill>
              <a:ln>
                <a:solidFill>
                  <a:schemeClr val="accent3">
                    <a:lumMod val="75000"/>
                  </a:schemeClr>
                </a:solidFill>
              </a:ln>
              <a:effectLst/>
            </c:spPr>
          </c:dPt>
          <c:dPt>
            <c:idx val="35"/>
            <c:invertIfNegative val="0"/>
            <c:bubble3D val="0"/>
            <c:spPr>
              <a:solidFill>
                <a:srgbClr val="FAEA84"/>
              </a:solidFill>
              <a:ln>
                <a:solidFill>
                  <a:schemeClr val="accent3">
                    <a:lumMod val="75000"/>
                  </a:schemeClr>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Sheet1!$C$2:$C$37</c:f>
              <c:numCache>
                <c:formatCode>General</c:formatCode>
                <c:ptCount val="36"/>
                <c:pt idx="24" formatCode="0%">
                  <c:v>7.2399330140131113E-2</c:v>
                </c:pt>
                <c:pt idx="25" formatCode="0%">
                  <c:v>0.13795956630034367</c:v>
                </c:pt>
                <c:pt idx="26" formatCode="0%">
                  <c:v>9.1999942082026998E-2</c:v>
                </c:pt>
                <c:pt idx="27" formatCode="0%">
                  <c:v>3.2835602845496803E-2</c:v>
                </c:pt>
                <c:pt idx="28" formatCode="0%">
                  <c:v>6.0569350385611509E-2</c:v>
                </c:pt>
                <c:pt idx="29" formatCode="0%">
                  <c:v>-5.6388841193374173E-2</c:v>
                </c:pt>
                <c:pt idx="30" formatCode="0%">
                  <c:v>1.5743029246328533E-2</c:v>
                </c:pt>
                <c:pt idx="31" formatCode="0%">
                  <c:v>-0.1250080319252681</c:v>
                </c:pt>
                <c:pt idx="32" formatCode="0%">
                  <c:v>0.21924262231459402</c:v>
                </c:pt>
                <c:pt idx="33" formatCode="0%">
                  <c:v>9.9927097100090734E-2</c:v>
                </c:pt>
                <c:pt idx="34" formatCode="0%">
                  <c:v>8.6214246900309099E-2</c:v>
                </c:pt>
                <c:pt idx="35" formatCode="0%">
                  <c:v>7.6179759694604776E-2</c:v>
                </c:pt>
              </c:numCache>
            </c:numRef>
          </c:val>
          <c:extLst xmlns:c16r2="http://schemas.microsoft.com/office/drawing/2015/06/chart">
            <c:ext xmlns:c16="http://schemas.microsoft.com/office/drawing/2014/chart" uri="{C3380CC4-5D6E-409C-BE32-E72D297353CC}">
              <c16:uniqueId val="{00000001-5145-A64F-B585-74736C7877F3}"/>
            </c:ext>
          </c:extLst>
        </c:ser>
        <c:dLbls>
          <c:showLegendKey val="0"/>
          <c:showVal val="0"/>
          <c:showCatName val="0"/>
          <c:showSerName val="0"/>
          <c:showPercent val="0"/>
          <c:showBubbleSize val="0"/>
        </c:dLbls>
        <c:gapWidth val="50"/>
        <c:axId val="203774976"/>
        <c:axId val="203773440"/>
      </c:barChart>
      <c:lineChart>
        <c:grouping val="standard"/>
        <c:varyColors val="0"/>
        <c:ser>
          <c:idx val="0"/>
          <c:order val="0"/>
          <c:tx>
            <c:strRef>
              <c:f>Sheet1!$B$1</c:f>
              <c:strCache>
                <c:ptCount val="1"/>
                <c:pt idx="0">
                  <c:v>İhracat</c:v>
                </c:pt>
              </c:strCache>
            </c:strRef>
          </c:tx>
          <c:spPr>
            <a:ln w="28575" cap="rnd">
              <a:solidFill>
                <a:schemeClr val="accent4">
                  <a:lumMod val="50000"/>
                </a:schemeClr>
              </a:solidFill>
              <a:round/>
            </a:ln>
            <a:effectLst/>
          </c:spPr>
          <c:marker>
            <c:symbol val="circle"/>
            <c:size val="5"/>
            <c:spPr>
              <a:solidFill>
                <a:schemeClr val="accent4">
                  <a:lumMod val="50000"/>
                </a:schemeClr>
              </a:solidFill>
              <a:ln w="9525">
                <a:solidFill>
                  <a:schemeClr val="accent4">
                    <a:lumMod val="75000"/>
                  </a:schemeClr>
                </a:solidFill>
              </a:ln>
              <a:effectLst/>
            </c:spPr>
          </c:marker>
          <c:dLbls>
            <c:dLbl>
              <c:idx val="0"/>
              <c:layout>
                <c:manualLayout>
                  <c:x val="-5.0220833333333333E-2"/>
                  <c:y val="-2.2826111028631985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
              <c:layout>
                <c:manualLayout>
                  <c:x val="-4.0933447870871491E-2"/>
                  <c:y val="-4.2462123604472907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
              <c:layout>
                <c:manualLayout>
                  <c:x val="-3.4634544574412368E-2"/>
                  <c:y val="-3.4649386505331933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4"/>
              <c:layout>
                <c:manualLayout>
                  <c:x val="-3.0855202596536891E-2"/>
                  <c:y val="-5.2879106403327526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5"/>
              <c:layout>
                <c:manualLayout>
                  <c:x val="-2.2036737981494119E-2"/>
                  <c:y val="-4.2462123604472907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6"/>
              <c:layout>
                <c:manualLayout>
                  <c:x val="-3.2114983255828719E-2"/>
                  <c:y val="2.524826458808215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7"/>
              <c:layout>
                <c:manualLayout>
                  <c:x val="-2.8335641277953242E-2"/>
                  <c:y val="-3.9857877904759247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8"/>
              <c:layout>
                <c:manualLayout>
                  <c:x val="-2.5816079959369641E-2"/>
                  <c:y val="3.045675598750946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2"/>
              <c:layout>
                <c:manualLayout>
                  <c:x val="-7.198704112241501E-2"/>
                  <c:y val="-9.2319484761267025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3"/>
              <c:layout>
                <c:manualLayout>
                  <c:x val="-2.9154498706493021E-2"/>
                  <c:y val="4.024871981843276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4"/>
              <c:layout>
                <c:manualLayout>
                  <c:x val="-4.4271866617994829E-2"/>
                  <c:y val="-4.048289687269052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5"/>
              <c:layout>
                <c:manualLayout>
                  <c:x val="-3.2933840684368401E-2"/>
                  <c:y val="3.243598271929184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6"/>
              <c:layout>
                <c:manualLayout>
                  <c:x val="-4.5531647277286653E-2"/>
                  <c:y val="-4.569138827211784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7"/>
              <c:layout>
                <c:manualLayout>
                  <c:x val="-2.2855595410033899E-2"/>
                  <c:y val="-5.610837107097246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8"/>
              <c:layout>
                <c:manualLayout>
                  <c:x val="-3.2933840684368401E-2"/>
                  <c:y val="3.243598271929174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19"/>
              <c:layout>
                <c:manualLayout>
                  <c:x val="-4.3012085958703004E-2"/>
                  <c:y val="-4.569138827211786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0"/>
              <c:layout>
                <c:manualLayout>
                  <c:x val="-3.0414279365784756E-2"/>
                  <c:y val="-7.433809096896808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1"/>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2"/>
              <c:layout>
                <c:manualLayout>
                  <c:x val="-2.2855595410033899E-2"/>
                  <c:y val="-4.569138827211784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3"/>
              <c:layout>
                <c:manualLayout>
                  <c:x val="-2.159581475074198E-2"/>
                  <c:y val="-4.308714257240418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4"/>
              <c:layout>
                <c:manualLayout>
                  <c:x val="-7.4506602440998715E-2"/>
                  <c:y val="-6.6277027764130459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5"/>
              <c:layout>
                <c:manualLayout>
                  <c:x val="-3.7972963321535699E-2"/>
                  <c:y val="-3.2670159773549555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5.2009994921199232E-2"/>
                      <c:h val="5.2319296107247351E-2"/>
                    </c:manualLayout>
                  </c15:layout>
                </c:ext>
              </c:extLst>
            </c:dLbl>
            <c:dLbl>
              <c:idx val="26"/>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7"/>
              <c:layout>
                <c:manualLayout>
                  <c:x val="-3.2933840684368401E-2"/>
                  <c:y val="2.983173701957818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8"/>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29"/>
              <c:layout>
                <c:manualLayout>
                  <c:x val="-2.7894718047201103E-2"/>
                  <c:y val="3.504022841900549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0"/>
              <c:layout>
                <c:manualLayout>
                  <c:x val="-3.6713182662243875E-2"/>
                  <c:y val="-4.8295633971831543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1"/>
              <c:layout>
                <c:manualLayout>
                  <c:x val="-6.9193700699924079E-3"/>
                  <c:y val="3.8269493086650432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2"/>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33"/>
              <c:layout>
                <c:manualLayout>
                  <c:x val="-2.4556299300077768E-2"/>
                  <c:y val="-7.110882630132311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4"/>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dLbl>
            <c:dLbl>
              <c:idx val="35"/>
              <c:layout>
                <c:manualLayout>
                  <c:x val="-1.7806481481481656E-2"/>
                  <c:y val="-4.0482896872690528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Sheet1!$A$2:$A$37</c:f>
              <c:numCache>
                <c:formatCode>mmm\-yy</c:formatCode>
                <c:ptCount val="36"/>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numCache>
            </c:numRef>
          </c:cat>
          <c:val>
            <c:numRef>
              <c:f>Sheet1!$B$2:$B$37</c:f>
              <c:numCache>
                <c:formatCode>_-* #,##0\ _₺_-;\-* #,##0\ _₺_-;_-* "-"??\ _₺_-;_-@_-</c:formatCode>
                <c:ptCount val="36"/>
                <c:pt idx="0">
                  <c:v>1109.115</c:v>
                </c:pt>
                <c:pt idx="1">
                  <c:v>1262.8440000000001</c:v>
                </c:pt>
                <c:pt idx="2">
                  <c:v>1428.385</c:v>
                </c:pt>
                <c:pt idx="3">
                  <c:v>1397.75</c:v>
                </c:pt>
                <c:pt idx="4">
                  <c:v>1440.296</c:v>
                </c:pt>
                <c:pt idx="5">
                  <c:v>1606.8720000000001</c:v>
                </c:pt>
                <c:pt idx="6">
                  <c:v>1202.231</c:v>
                </c:pt>
                <c:pt idx="7">
                  <c:v>1634.7329999999999</c:v>
                </c:pt>
                <c:pt idx="8">
                  <c:v>1324.932</c:v>
                </c:pt>
                <c:pt idx="9">
                  <c:v>1706.5719999999999</c:v>
                </c:pt>
                <c:pt idx="10">
                  <c:v>1643.8920000000001</c:v>
                </c:pt>
                <c:pt idx="11">
                  <c:v>1458.549</c:v>
                </c:pt>
                <c:pt idx="12">
                  <c:v>1178.7539999999999</c:v>
                </c:pt>
                <c:pt idx="13">
                  <c:v>1290.7550000000001</c:v>
                </c:pt>
                <c:pt idx="14">
                  <c:v>1450.327</c:v>
                </c:pt>
                <c:pt idx="15">
                  <c:v>1382.6759999999999</c:v>
                </c:pt>
                <c:pt idx="16">
                  <c:v>1591.498</c:v>
                </c:pt>
                <c:pt idx="17">
                  <c:v>1543.355</c:v>
                </c:pt>
                <c:pt idx="18">
                  <c:v>1509.557</c:v>
                </c:pt>
                <c:pt idx="19">
                  <c:v>1758.607</c:v>
                </c:pt>
                <c:pt idx="20">
                  <c:v>1566.616</c:v>
                </c:pt>
                <c:pt idx="21">
                  <c:v>1795.539</c:v>
                </c:pt>
                <c:pt idx="22">
                  <c:v>1691.2170000000001</c:v>
                </c:pt>
                <c:pt idx="23">
                  <c:v>1485.027</c:v>
                </c:pt>
                <c:pt idx="24">
                  <c:v>1264.095</c:v>
                </c:pt>
                <c:pt idx="25">
                  <c:v>1468.827</c:v>
                </c:pt>
                <c:pt idx="26">
                  <c:v>1583.7570000000001</c:v>
                </c:pt>
                <c:pt idx="27">
                  <c:v>1428.077</c:v>
                </c:pt>
                <c:pt idx="28">
                  <c:v>1687.894</c:v>
                </c:pt>
                <c:pt idx="29">
                  <c:v>1456.327</c:v>
                </c:pt>
                <c:pt idx="30">
                  <c:v>1533.3219999999999</c:v>
                </c:pt>
                <c:pt idx="31">
                  <c:v>1538.7670000000001</c:v>
                </c:pt>
                <c:pt idx="32">
                  <c:v>1910.085</c:v>
                </c:pt>
                <c:pt idx="33">
                  <c:v>1974.962</c:v>
                </c:pt>
                <c:pt idx="34">
                  <c:v>1837.0239999999999</c:v>
                </c:pt>
                <c:pt idx="35">
                  <c:v>1598.1559999999999</c:v>
                </c:pt>
              </c:numCache>
            </c:numRef>
          </c:val>
          <c:smooth val="0"/>
          <c:extLst xmlns:c16r2="http://schemas.microsoft.com/office/drawing/2015/06/chart">
            <c:ext xmlns:c16="http://schemas.microsoft.com/office/drawing/2014/chart" uri="{C3380CC4-5D6E-409C-BE32-E72D297353CC}">
              <c16:uniqueId val="{00000000-5145-A64F-B585-74736C7877F3}"/>
            </c:ext>
          </c:extLst>
        </c:ser>
        <c:dLbls>
          <c:showLegendKey val="0"/>
          <c:showVal val="0"/>
          <c:showCatName val="0"/>
          <c:showSerName val="0"/>
          <c:showPercent val="0"/>
          <c:showBubbleSize val="0"/>
        </c:dLbls>
        <c:marker val="1"/>
        <c:smooth val="0"/>
        <c:axId val="203757824"/>
        <c:axId val="203771904"/>
      </c:lineChart>
      <c:dateAx>
        <c:axId val="20375782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50" b="0" i="0" u="none" strike="noStrike" kern="1200" baseline="0">
                <a:solidFill>
                  <a:schemeClr val="tx1">
                    <a:lumMod val="65000"/>
                    <a:lumOff val="35000"/>
                  </a:schemeClr>
                </a:solidFill>
                <a:latin typeface="+mn-lt"/>
                <a:ea typeface="+mn-ea"/>
                <a:cs typeface="+mn-cs"/>
              </a:defRPr>
            </a:pPr>
            <a:endParaRPr lang="en-US"/>
          </a:p>
        </c:txPr>
        <c:crossAx val="203771904"/>
        <c:crosses val="autoZero"/>
        <c:auto val="1"/>
        <c:lblOffset val="100"/>
        <c:baseTimeUnit val="months"/>
      </c:dateAx>
      <c:valAx>
        <c:axId val="203771904"/>
        <c:scaling>
          <c:orientation val="minMax"/>
          <c:max val="2400"/>
          <c:min val="100"/>
        </c:scaling>
        <c:delete val="0"/>
        <c:axPos val="l"/>
        <c:numFmt formatCode="_-* #,##0\ _₺_-;\-* #,##0\ _₺_-;_-* &quot;-&quot;??\ _₺_-;_-@_-"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203757824"/>
        <c:crosses val="autoZero"/>
        <c:crossBetween val="between"/>
        <c:majorUnit val="200"/>
      </c:valAx>
      <c:valAx>
        <c:axId val="203773440"/>
        <c:scaling>
          <c:orientation val="minMax"/>
          <c:max val="0.8"/>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03774976"/>
        <c:crosses val="max"/>
        <c:crossBetween val="between"/>
      </c:valAx>
      <c:dateAx>
        <c:axId val="203774976"/>
        <c:scaling>
          <c:orientation val="minMax"/>
        </c:scaling>
        <c:delete val="1"/>
        <c:axPos val="b"/>
        <c:numFmt formatCode="mmm\-yy" sourceLinked="1"/>
        <c:majorTickMark val="out"/>
        <c:minorTickMark val="none"/>
        <c:tickLblPos val="nextTo"/>
        <c:crossAx val="203773440"/>
        <c:crosses val="autoZero"/>
        <c:auto val="1"/>
        <c:lblOffset val="100"/>
        <c:baseTimeUnit val="months"/>
      </c:dateAx>
      <c:spPr>
        <a:noFill/>
        <a:ln>
          <a:noFill/>
        </a:ln>
        <a:effectLst/>
      </c:spPr>
    </c:plotArea>
    <c:legend>
      <c:legendPos val="b"/>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BESD ihracat</c:v>
                </c:pt>
              </c:strCache>
            </c:strRef>
          </c:tx>
          <c:spPr>
            <a:solidFill>
              <a:schemeClr val="accent3">
                <a:lumMod val="50000"/>
              </a:schemeClr>
            </a:solidFill>
            <a:ln>
              <a:noFill/>
            </a:ln>
            <a:effectLst/>
          </c:spPr>
          <c:invertIfNegative val="0"/>
          <c:dPt>
            <c:idx val="3"/>
            <c:invertIfNegative val="0"/>
            <c:bubble3D val="0"/>
            <c:spPr>
              <a:solidFill>
                <a:schemeClr val="accent3">
                  <a:lumMod val="50000"/>
                </a:schemeClr>
              </a:solidFill>
              <a:ln>
                <a:noFill/>
              </a:ln>
              <a:effectLst/>
            </c:spPr>
            <c:extLst xmlns:c16r2="http://schemas.microsoft.com/office/drawing/2015/06/chart">
              <c:ext xmlns:c16="http://schemas.microsoft.com/office/drawing/2014/chart" uri="{C3380CC4-5D6E-409C-BE32-E72D297353CC}">
                <c16:uniqueId val="{00000001-DB4B-4DF7-84A8-447666FFB372}"/>
              </c:ext>
            </c:extLst>
          </c:dPt>
          <c:dPt>
            <c:idx val="4"/>
            <c:invertIfNegative val="0"/>
            <c:bubble3D val="0"/>
            <c:spPr>
              <a:solidFill>
                <a:schemeClr val="accent3">
                  <a:lumMod val="50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3">
                        <a:lumMod val="50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Sheet1!$A$2:$A$22</c:f>
              <c:numCache>
                <c:formatCode>General</c:formatCode>
                <c:ptCount val="21"/>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pt idx="20">
                  <c:v>2018</c:v>
                </c:pt>
              </c:numCache>
            </c:numRef>
          </c:cat>
          <c:val>
            <c:numRef>
              <c:f>Sheet1!$B$2:$B$22</c:f>
              <c:numCache>
                <c:formatCode>0.0</c:formatCode>
                <c:ptCount val="21"/>
                <c:pt idx="0">
                  <c:v>1.3844689999999999</c:v>
                </c:pt>
                <c:pt idx="1">
                  <c:v>1.7634529999999999</c:v>
                </c:pt>
                <c:pt idx="2">
                  <c:v>2.0017529999999999</c:v>
                </c:pt>
                <c:pt idx="3">
                  <c:v>2.832608</c:v>
                </c:pt>
                <c:pt idx="4">
                  <c:v>4.3814900000000003</c:v>
                </c:pt>
                <c:pt idx="5">
                  <c:v>6.0131690000000004</c:v>
                </c:pt>
                <c:pt idx="6">
                  <c:v>6.8277700000000001</c:v>
                </c:pt>
                <c:pt idx="7">
                  <c:v>7.7881669999999996</c:v>
                </c:pt>
                <c:pt idx="8">
                  <c:v>10.35289</c:v>
                </c:pt>
                <c:pt idx="9">
                  <c:v>11.437153</c:v>
                </c:pt>
                <c:pt idx="10">
                  <c:v>11.519403000000001</c:v>
                </c:pt>
                <c:pt idx="11">
                  <c:v>11.511523</c:v>
                </c:pt>
                <c:pt idx="12">
                  <c:v>12.462880999999999</c:v>
                </c:pt>
                <c:pt idx="13">
                  <c:v>13.028072</c:v>
                </c:pt>
                <c:pt idx="14">
                  <c:v>14.596812</c:v>
                </c:pt>
                <c:pt idx="15">
                  <c:v>14.359199</c:v>
                </c:pt>
                <c:pt idx="16">
                  <c:v>15.14723</c:v>
                </c:pt>
                <c:pt idx="17">
                  <c:v>16.052371000000001</c:v>
                </c:pt>
                <c:pt idx="18">
                  <c:v>17.216170999999999</c:v>
                </c:pt>
                <c:pt idx="19">
                  <c:v>18.243928</c:v>
                </c:pt>
                <c:pt idx="20">
                  <c:v>19.281293000000002</c:v>
                </c:pt>
              </c:numCache>
            </c:numRef>
          </c:val>
          <c:extLst xmlns:c16r2="http://schemas.microsoft.com/office/drawing/2015/06/chart">
            <c:ext xmlns:c16="http://schemas.microsoft.com/office/drawing/2014/chart" uri="{C3380CC4-5D6E-409C-BE32-E72D297353CC}">
              <c16:uniqueId val="{00000002-DB4B-4DF7-84A8-447666FFB372}"/>
            </c:ext>
          </c:extLst>
        </c:ser>
        <c:dLbls>
          <c:showLegendKey val="0"/>
          <c:showVal val="0"/>
          <c:showCatName val="0"/>
          <c:showSerName val="0"/>
          <c:showPercent val="0"/>
          <c:showBubbleSize val="0"/>
        </c:dLbls>
        <c:gapWidth val="50"/>
        <c:axId val="204303744"/>
        <c:axId val="204313728"/>
      </c:barChart>
      <c:catAx>
        <c:axId val="20430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95000"/>
                    <a:lumOff val="5000"/>
                  </a:schemeClr>
                </a:solidFill>
                <a:latin typeface="+mn-lt"/>
                <a:ea typeface="+mn-ea"/>
                <a:cs typeface="+mn-cs"/>
              </a:defRPr>
            </a:pPr>
            <a:endParaRPr lang="en-US"/>
          </a:p>
        </c:txPr>
        <c:crossAx val="204313728"/>
        <c:crosses val="autoZero"/>
        <c:auto val="1"/>
        <c:lblAlgn val="ctr"/>
        <c:lblOffset val="100"/>
        <c:noMultiLvlLbl val="0"/>
      </c:catAx>
      <c:valAx>
        <c:axId val="204313728"/>
        <c:scaling>
          <c:orientation val="minMax"/>
          <c:max val="25"/>
        </c:scaling>
        <c:delete val="1"/>
        <c:axPos val="l"/>
        <c:numFmt formatCode="0.0" sourceLinked="1"/>
        <c:majorTickMark val="out"/>
        <c:minorTickMark val="none"/>
        <c:tickLblPos val="nextTo"/>
        <c:crossAx val="204303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EU 27</c:v>
                </c:pt>
              </c:strCache>
            </c:strRef>
          </c:tx>
          <c:spPr>
            <a:solidFill>
              <a:schemeClr val="accent1"/>
            </a:solidFill>
            <a:ln w="19050">
              <a:noFill/>
            </a:ln>
            <a:effectLst/>
          </c:spPr>
          <c:invertIfNegative val="0"/>
          <c:dPt>
            <c:idx val="0"/>
            <c:invertIfNegative val="0"/>
            <c:bubble3D val="0"/>
            <c:spPr>
              <a:solidFill>
                <a:schemeClr val="tx2"/>
              </a:solidFill>
              <a:ln w="19050">
                <a:noFill/>
              </a:ln>
              <a:effectLst/>
            </c:spPr>
          </c:dPt>
          <c:dPt>
            <c:idx val="1"/>
            <c:invertIfNegative val="0"/>
            <c:bubble3D val="0"/>
            <c:spPr>
              <a:solidFill>
                <a:schemeClr val="accent6">
                  <a:lumMod val="50000"/>
                </a:schemeClr>
              </a:solidFill>
              <a:ln w="19050">
                <a:noFill/>
              </a:ln>
              <a:effectLst/>
            </c:spPr>
          </c:dPt>
          <c:dPt>
            <c:idx val="2"/>
            <c:invertIfNegative val="0"/>
            <c:bubble3D val="0"/>
            <c:spPr>
              <a:solidFill>
                <a:schemeClr val="accent4">
                  <a:lumMod val="50000"/>
                </a:schemeClr>
              </a:solidFill>
              <a:ln w="19050">
                <a:noFill/>
              </a:ln>
              <a:effectLst/>
            </c:spPr>
          </c:dPt>
          <c:dPt>
            <c:idx val="3"/>
            <c:invertIfNegative val="0"/>
            <c:bubble3D val="0"/>
            <c:spPr>
              <a:solidFill>
                <a:srgbClr val="960000"/>
              </a:solidFill>
              <a:ln w="19050">
                <a:noFill/>
              </a:ln>
              <a:effectLst/>
            </c:spPr>
          </c:dPt>
          <c:dPt>
            <c:idx val="4"/>
            <c:invertIfNegative val="0"/>
            <c:bubble3D val="0"/>
            <c:spPr>
              <a:solidFill>
                <a:srgbClr val="005C2A"/>
              </a:solidFill>
              <a:ln w="19050">
                <a:noFill/>
              </a:ln>
              <a:effectLst/>
            </c:spPr>
          </c:dPt>
          <c:dPt>
            <c:idx val="5"/>
            <c:invertIfNegative val="0"/>
            <c:bubble3D val="0"/>
            <c:spPr>
              <a:solidFill>
                <a:srgbClr val="660066"/>
              </a:solidFill>
              <a:ln w="19050">
                <a:noFill/>
              </a:ln>
              <a:effectLst/>
            </c:spPr>
          </c:dPt>
          <c:dPt>
            <c:idx val="6"/>
            <c:invertIfNegative val="0"/>
            <c:bubble3D val="0"/>
            <c:spPr>
              <a:solidFill>
                <a:srgbClr val="990000"/>
              </a:solidFill>
              <a:ln w="19050">
                <a:noFill/>
              </a:ln>
              <a:effectLst/>
            </c:spPr>
          </c:dPt>
          <c:dPt>
            <c:idx val="7"/>
            <c:invertIfNegative val="0"/>
            <c:bubble3D val="0"/>
            <c:spPr>
              <a:solidFill>
                <a:srgbClr val="CC0000"/>
              </a:solidFill>
              <a:ln w="19050">
                <a:noFill/>
              </a:ln>
              <a:effectLst/>
            </c:spPr>
          </c:dPt>
          <c:dPt>
            <c:idx val="8"/>
            <c:invertIfNegative val="0"/>
            <c:bubble3D val="0"/>
            <c:spPr>
              <a:solidFill>
                <a:srgbClr val="008080"/>
              </a:solidFill>
              <a:ln w="19050">
                <a:noFill/>
              </a:ln>
              <a:effectLst/>
            </c:spPr>
          </c:dPt>
          <c:dPt>
            <c:idx val="9"/>
            <c:invertIfNegative val="0"/>
            <c:bubble3D val="0"/>
            <c:spPr>
              <a:solidFill>
                <a:schemeClr val="bg1">
                  <a:lumMod val="50000"/>
                </a:schemeClr>
              </a:solidFill>
              <a:ln w="19050">
                <a:noFill/>
              </a:ln>
              <a:effectLst/>
            </c:spPr>
          </c:dPt>
          <c:dPt>
            <c:idx val="10"/>
            <c:invertIfNegative val="0"/>
            <c:bubble3D val="0"/>
            <c:spPr>
              <a:solidFill>
                <a:schemeClr val="bg1"/>
              </a:solidFill>
              <a:ln w="19050">
                <a:noFill/>
              </a:ln>
              <a:effectLst/>
            </c:spPr>
          </c:dPt>
          <c:dPt>
            <c:idx val="11"/>
            <c:invertIfNegative val="0"/>
            <c:bubble3D val="0"/>
            <c:explosion val="1"/>
            <c:spPr>
              <a:noFill/>
              <a:ln w="19050">
                <a:noFill/>
              </a:ln>
              <a:effectLst/>
            </c:spPr>
          </c:dPt>
          <c:dPt>
            <c:idx val="12"/>
            <c:invertIfNegative val="0"/>
            <c:bubble3D val="0"/>
            <c:spPr>
              <a:noFill/>
              <a:ln w="19050">
                <a:noFill/>
              </a:ln>
              <a:effectLst/>
            </c:spPr>
          </c:dPt>
          <c:dPt>
            <c:idx val="13"/>
            <c:invertIfNegative val="0"/>
            <c:bubble3D val="0"/>
            <c:spPr>
              <a:noFill/>
              <a:ln w="19050">
                <a:noFill/>
              </a:ln>
              <a:effectLst/>
            </c:spPr>
          </c:dPt>
          <c:dPt>
            <c:idx val="14"/>
            <c:invertIfNegative val="0"/>
            <c:bubble3D val="0"/>
            <c:spPr>
              <a:noFill/>
              <a:ln w="19050">
                <a:noFill/>
              </a:ln>
              <a:effectLst/>
            </c:spPr>
          </c:dPt>
          <c:dPt>
            <c:idx val="15"/>
            <c:invertIfNegative val="0"/>
            <c:bubble3D val="0"/>
            <c:spPr>
              <a:noFill/>
              <a:ln w="19050">
                <a:noFill/>
              </a:ln>
              <a:effectLst/>
            </c:spPr>
          </c:dPt>
          <c:dPt>
            <c:idx val="16"/>
            <c:invertIfNegative val="0"/>
            <c:bubble3D val="0"/>
            <c:spPr>
              <a:noFill/>
              <a:ln w="19050">
                <a:noFill/>
              </a:ln>
              <a:effectLst/>
            </c:spPr>
          </c:dPt>
          <c:dLbls>
            <c:dLbl>
              <c:idx val="0"/>
              <c:layout>
                <c:manualLayout>
                  <c:x val="-2.0423949734569062E-2"/>
                  <c:y val="-1.1140116920898776E-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r>
                      <a:rPr lang="en-US" sz="1000" baseline="0" dirty="0"/>
                      <a:t>GÜMRÜK BİRLİĞİ</a:t>
                    </a:r>
                  </a:p>
                  <a:p>
                    <a:pPr>
                      <a:defRPr sz="1000" b="1" i="0" u="none" strike="noStrike" kern="1200" baseline="0">
                        <a:solidFill>
                          <a:schemeClr val="bg1"/>
                        </a:solidFill>
                        <a:latin typeface="+mn-lt"/>
                        <a:ea typeface="+mn-ea"/>
                        <a:cs typeface="+mn-cs"/>
                      </a:defRPr>
                    </a:pPr>
                    <a:r>
                      <a:rPr lang="en-US" sz="1000" baseline="0" dirty="0"/>
                      <a:t> </a:t>
                    </a:r>
                    <a:fld id="{8C446543-512F-40F1-AA50-5C6B5BDD8C30}" type="VALUE">
                      <a:rPr lang="en-US" sz="1000" baseline="0" dirty="0"/>
                      <a:pPr>
                        <a:defRPr sz="1000" b="1" i="0" u="none" strike="noStrike" kern="1200" baseline="0">
                          <a:solidFill>
                            <a:schemeClr val="bg1"/>
                          </a:solidFill>
                          <a:latin typeface="+mn-lt"/>
                          <a:ea typeface="+mn-ea"/>
                          <a:cs typeface="+mn-cs"/>
                        </a:defRPr>
                      </a:pPr>
                      <a:t>[VALUE]</a:t>
                    </a:fld>
                    <a:endParaRPr lang="en-US" sz="1000" baseline="0" dirty="0"/>
                  </a:p>
                </c:rich>
              </c:tx>
              <c:spPr>
                <a:noFill/>
                <a:ln>
                  <a:noFill/>
                </a:ln>
                <a:effectLst/>
              </c:sp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manualLayout>
                  <c:x val="6.3128571906849826E-2"/>
                  <c:y val="0"/>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2"/>
              <c:layout>
                <c:manualLayout>
                  <c:x val="3.8991176765995485E-2"/>
                  <c:y val="1.0211856899042222E-16"/>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4C216D"/>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3"/>
              <c:layout>
                <c:manualLayout>
                  <c:x val="4.4561344875423375E-2"/>
                  <c:y val="-2.7850840547139631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92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dLbl>
              <c:idx val="4"/>
              <c:layout>
                <c:manualLayout>
                  <c:x val="4.0847899469138124E-2"/>
                  <c:y val="-1.392542027356961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5C2A"/>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Sheet1!$B$2:$B$6</c:f>
              <c:numCache>
                <c:formatCode>0%</c:formatCode>
                <c:ptCount val="5"/>
                <c:pt idx="0">
                  <c:v>0.54243506173465483</c:v>
                </c:pt>
                <c:pt idx="1">
                  <c:v>0.13132039026415923</c:v>
                </c:pt>
                <c:pt idx="2">
                  <c:v>6.7372982937980969E-2</c:v>
                </c:pt>
                <c:pt idx="3">
                  <c:v>4.7304940830581649E-2</c:v>
                </c:pt>
                <c:pt idx="4">
                  <c:v>1.9981693057024741E-2</c:v>
                </c:pt>
              </c:numCache>
            </c:numRef>
          </c:val>
          <c:extLst xmlns:c16r2="http://schemas.microsoft.com/office/drawing/2015/06/chart">
            <c:ext xmlns:c16="http://schemas.microsoft.com/office/drawing/2014/chart" uri="{C3380CC4-5D6E-409C-BE32-E72D297353CC}">
              <c16:uniqueId val="{00000000-09D5-204D-A4AF-DA8F31E26C50}"/>
            </c:ext>
          </c:extLst>
        </c:ser>
        <c:ser>
          <c:idx val="1"/>
          <c:order val="1"/>
          <c:tx>
            <c:strRef>
              <c:f>Sheet1!$C$1</c:f>
              <c:strCache>
                <c:ptCount val="1"/>
                <c:pt idx="0">
                  <c:v>İNGİLTERE</c:v>
                </c:pt>
              </c:strCache>
            </c:strRef>
          </c:tx>
          <c:spPr>
            <a:solidFill>
              <a:srgbClr val="376092"/>
            </a:solidFill>
            <a:ln w="19050">
              <a:noFill/>
            </a:ln>
            <a:effectLst/>
          </c:spPr>
          <c:invertIfNegative val="0"/>
          <c:dLbls>
            <c:dLbl>
              <c:idx val="0"/>
              <c:layout>
                <c:manualLayout>
                  <c:x val="-3.7134454062852842E-3"/>
                  <c:y val="8.3559100580130937E-3"/>
                </c:manualLayout>
              </c:layout>
              <c:tx>
                <c:rich>
                  <a:bodyPr/>
                  <a:lstStyle/>
                  <a:p>
                    <a:r>
                      <a:rPr lang="en-US" baseline="0" dirty="0">
                        <a:solidFill>
                          <a:schemeClr val="bg1"/>
                        </a:solidFill>
                      </a:rPr>
                      <a:t>İNGİLTERE</a:t>
                    </a:r>
                  </a:p>
                  <a:p>
                    <a:r>
                      <a:rPr lang="en-US" baseline="0" dirty="0">
                        <a:solidFill>
                          <a:schemeClr val="bg1"/>
                        </a:solidFill>
                      </a:rPr>
                      <a:t> </a:t>
                    </a:r>
                    <a:fld id="{CAF3001D-32B6-4362-B97E-D49C3CB9C185}" type="VALUE">
                      <a:rPr lang="en-US" baseline="0">
                        <a:solidFill>
                          <a:schemeClr val="bg1"/>
                        </a:solidFill>
                      </a:rPr>
                      <a:pPr/>
                      <a:t>[VALUE]</a:t>
                    </a:fld>
                    <a:endParaRPr lang="en-US" baseline="0" dirty="0">
                      <a:solidFill>
                        <a:schemeClr val="bg1"/>
                      </a:solidFill>
                    </a:endParaRPr>
                  </a:p>
                </c:rich>
              </c:tx>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Sheet1!$C$2:$C$6</c:f>
              <c:numCache>
                <c:formatCode>General</c:formatCode>
                <c:ptCount val="5"/>
                <c:pt idx="0" formatCode="0%">
                  <c:v>0.1638811851420704</c:v>
                </c:pt>
              </c:numCache>
            </c:numRef>
          </c:val>
          <c:extLst xmlns:c16r2="http://schemas.microsoft.com/office/drawing/2015/06/chart">
            <c:ext xmlns:c16="http://schemas.microsoft.com/office/drawing/2014/chart" uri="{C3380CC4-5D6E-409C-BE32-E72D297353CC}">
              <c16:uniqueId val="{00000001-09D5-204D-A4AF-DA8F31E26C50}"/>
            </c:ext>
          </c:extLst>
        </c:ser>
        <c:ser>
          <c:idx val="2"/>
          <c:order val="2"/>
          <c:tx>
            <c:strRef>
              <c:f>Sheet1!$D$1</c:f>
              <c:strCache>
                <c:ptCount val="1"/>
                <c:pt idx="0">
                  <c:v>AVRUPA</c:v>
                </c:pt>
              </c:strCache>
            </c:strRef>
          </c:tx>
          <c:spPr>
            <a:solidFill>
              <a:srgbClr val="17375E"/>
            </a:solidFill>
            <a:ln w="19050">
              <a:noFill/>
            </a:ln>
            <a:effectLst/>
          </c:spPr>
          <c:invertIfNegative val="0"/>
          <c:dLbls>
            <c:dLbl>
              <c:idx val="0"/>
              <c:layout>
                <c:manualLayout>
                  <c:x val="-3.7134454062853523E-3"/>
                  <c:y val="-6.5144651125459176E-3"/>
                </c:manualLayout>
              </c:layout>
              <c:tx>
                <c:rich>
                  <a:bodyPr/>
                  <a:lstStyle/>
                  <a:p>
                    <a:r>
                      <a:rPr lang="en-US" baseline="0" dirty="0"/>
                      <a:t> </a:t>
                    </a:r>
                    <a:fld id="{BBC01F23-95A2-4572-A55F-40096798AD89}" type="VALUE">
                      <a:rPr lang="en-US" baseline="0"/>
                      <a:pPr/>
                      <a:t>[VALUE]</a:t>
                    </a:fld>
                    <a:endParaRPr lang="en-US" baseline="0" dirty="0"/>
                  </a:p>
                </c:rich>
              </c:tx>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AVRUPA</c:v>
                </c:pt>
                <c:pt idx="1">
                  <c:v>ASYA</c:v>
                </c:pt>
                <c:pt idx="2">
                  <c:v>AFRİKA</c:v>
                </c:pt>
                <c:pt idx="3">
                  <c:v>AMERİKA</c:v>
                </c:pt>
                <c:pt idx="4">
                  <c:v>OKYANUSYA</c:v>
                </c:pt>
              </c:strCache>
            </c:strRef>
          </c:cat>
          <c:val>
            <c:numRef>
              <c:f>Sheet1!$D$2:$D$6</c:f>
              <c:numCache>
                <c:formatCode>General</c:formatCode>
                <c:ptCount val="5"/>
                <c:pt idx="0" formatCode="0%">
                  <c:v>2.7703746033528164E-2</c:v>
                </c:pt>
              </c:numCache>
            </c:numRef>
          </c:val>
          <c:extLst xmlns:c16r2="http://schemas.microsoft.com/office/drawing/2015/06/chart">
            <c:ext xmlns:c16="http://schemas.microsoft.com/office/drawing/2014/chart" uri="{C3380CC4-5D6E-409C-BE32-E72D297353CC}">
              <c16:uniqueId val="{00000002-09D5-204D-A4AF-DA8F31E26C50}"/>
            </c:ext>
          </c:extLst>
        </c:ser>
        <c:dLbls>
          <c:showLegendKey val="0"/>
          <c:showVal val="0"/>
          <c:showCatName val="0"/>
          <c:showSerName val="0"/>
          <c:showPercent val="0"/>
          <c:showBubbleSize val="0"/>
        </c:dLbls>
        <c:gapWidth val="30"/>
        <c:overlap val="100"/>
        <c:axId val="226435840"/>
        <c:axId val="226417664"/>
      </c:barChart>
      <c:valAx>
        <c:axId val="226417664"/>
        <c:scaling>
          <c:orientation val="minMax"/>
          <c:max val="1.5"/>
        </c:scaling>
        <c:delete val="1"/>
        <c:axPos val="t"/>
        <c:numFmt formatCode="0%" sourceLinked="1"/>
        <c:majorTickMark val="out"/>
        <c:minorTickMark val="none"/>
        <c:tickLblPos val="nextTo"/>
        <c:crossAx val="226435840"/>
        <c:crosses val="autoZero"/>
        <c:crossBetween val="between"/>
      </c:valAx>
      <c:catAx>
        <c:axId val="22643584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2641766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0.61823</cdr:x>
      <cdr:y>0.09099</cdr:y>
    </cdr:from>
    <cdr:to>
      <cdr:x>0.67087</cdr:x>
      <cdr:y>0.13837</cdr:y>
    </cdr:to>
    <cdr:sp macro="" textlink="">
      <cdr:nvSpPr>
        <cdr:cNvPr id="2" name="TextBox 1"/>
        <cdr:cNvSpPr txBox="1"/>
      </cdr:nvSpPr>
      <cdr:spPr>
        <a:xfrm xmlns:a="http://schemas.openxmlformats.org/drawingml/2006/main">
          <a:off x="3177109" y="414913"/>
          <a:ext cx="270517" cy="216053"/>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tr-TR" sz="1400" b="1" dirty="0">
              <a:solidFill>
                <a:srgbClr val="002060"/>
              </a:solidFill>
            </a:rPr>
            <a:t>73%</a:t>
          </a:r>
        </a:p>
      </cdr:txBody>
    </cdr:sp>
  </cdr:relSizeAnchor>
</c:userShapes>
</file>

<file path=ppt/drawings/drawing2.xml><?xml version="1.0" encoding="utf-8"?>
<c:userShapes xmlns:c="http://schemas.openxmlformats.org/drawingml/2006/chart">
  <cdr:relSizeAnchor xmlns:cdr="http://schemas.openxmlformats.org/drawingml/2006/chartDrawing">
    <cdr:from>
      <cdr:x>0.61309</cdr:x>
      <cdr:y>0.0902</cdr:y>
    </cdr:from>
    <cdr:to>
      <cdr:x>0.66573</cdr:x>
      <cdr:y>0.13758</cdr:y>
    </cdr:to>
    <cdr:sp macro="" textlink="">
      <cdr:nvSpPr>
        <cdr:cNvPr id="2" name="TextBox 1"/>
        <cdr:cNvSpPr txBox="1"/>
      </cdr:nvSpPr>
      <cdr:spPr>
        <a:xfrm xmlns:a="http://schemas.openxmlformats.org/drawingml/2006/main">
          <a:off x="3150677" y="411316"/>
          <a:ext cx="270517" cy="216053"/>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tr-TR" sz="1400" b="1" dirty="0">
              <a:solidFill>
                <a:srgbClr val="002060"/>
              </a:solidFill>
            </a:rPr>
            <a:t>72%</a:t>
          </a:r>
        </a:p>
      </cdr:txBody>
    </cdr:sp>
  </cdr:relSizeAnchor>
</c:userShapes>
</file>

<file path=ppt/drawings/drawing3.xml><?xml version="1.0" encoding="utf-8"?>
<c:userShapes xmlns:c="http://schemas.openxmlformats.org/drawingml/2006/chart">
  <cdr:relSizeAnchor xmlns:cdr="http://schemas.openxmlformats.org/drawingml/2006/chartDrawing">
    <cdr:from>
      <cdr:x>0.61823</cdr:x>
      <cdr:y>0.09308</cdr:y>
    </cdr:from>
    <cdr:to>
      <cdr:x>0.67087</cdr:x>
      <cdr:y>0.14046</cdr:y>
    </cdr:to>
    <cdr:sp macro="" textlink="">
      <cdr:nvSpPr>
        <cdr:cNvPr id="2" name="TextBox 1"/>
        <cdr:cNvSpPr txBox="1"/>
      </cdr:nvSpPr>
      <cdr:spPr>
        <a:xfrm xmlns:a="http://schemas.openxmlformats.org/drawingml/2006/main">
          <a:off x="3177109" y="424433"/>
          <a:ext cx="270517" cy="216053"/>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tr-TR" sz="1400" b="1" dirty="0">
              <a:solidFill>
                <a:srgbClr val="002060"/>
              </a:solidFill>
            </a:rPr>
            <a:t>7</a:t>
          </a:r>
          <a:r>
            <a:rPr lang="en-US" sz="1400" b="1" dirty="0">
              <a:solidFill>
                <a:srgbClr val="002060"/>
              </a:solidFill>
            </a:rPr>
            <a:t>3</a:t>
          </a:r>
          <a:r>
            <a:rPr lang="tr-TR" sz="1400" b="1" dirty="0">
              <a:solidFill>
                <a:srgbClr val="002060"/>
              </a:solidFill>
            </a:rPr>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tr-TR"/>
          </a:p>
        </p:txBody>
      </p:sp>
      <p:sp>
        <p:nvSpPr>
          <p:cNvPr id="3" name="Veri Yer Tutucusu 2"/>
          <p:cNvSpPr>
            <a:spLocks noGrp="1"/>
          </p:cNvSpPr>
          <p:nvPr>
            <p:ph type="dt" sz="quarter" idx="1"/>
          </p:nvPr>
        </p:nvSpPr>
        <p:spPr>
          <a:xfrm>
            <a:off x="4023092" y="0"/>
            <a:ext cx="3077739" cy="511731"/>
          </a:xfrm>
          <a:prstGeom prst="rect">
            <a:avLst/>
          </a:prstGeom>
        </p:spPr>
        <p:txBody>
          <a:bodyPr vert="horz" lIns="99066" tIns="49533" rIns="99066" bIns="49533" rtlCol="0"/>
          <a:lstStyle>
            <a:lvl1pPr algn="r">
              <a:defRPr sz="1300"/>
            </a:lvl1pPr>
          </a:lstStyle>
          <a:p>
            <a:fld id="{9F655CA6-063B-4198-99A9-FC5E9C2D8F92}" type="datetimeFigureOut">
              <a:rPr lang="tr-TR" smtClean="0"/>
              <a:t>18.01.2019</a:t>
            </a:fld>
            <a:endParaRPr lang="tr-TR"/>
          </a:p>
        </p:txBody>
      </p:sp>
      <p:sp>
        <p:nvSpPr>
          <p:cNvPr id="4" name="Altbilgi Yer Tutucusu 3"/>
          <p:cNvSpPr>
            <a:spLocks noGrp="1"/>
          </p:cNvSpPr>
          <p:nvPr>
            <p:ph type="ftr" sz="quarter" idx="2"/>
          </p:nvPr>
        </p:nvSpPr>
        <p:spPr>
          <a:xfrm>
            <a:off x="0" y="9721106"/>
            <a:ext cx="3077739" cy="511731"/>
          </a:xfrm>
          <a:prstGeom prst="rect">
            <a:avLst/>
          </a:prstGeom>
        </p:spPr>
        <p:txBody>
          <a:bodyPr vert="horz" lIns="99066" tIns="49533" rIns="99066" bIns="49533" rtlCol="0" anchor="b"/>
          <a:lstStyle>
            <a:lvl1pPr algn="l">
              <a:defRPr sz="1300"/>
            </a:lvl1pPr>
          </a:lstStyle>
          <a:p>
            <a:endParaRPr lang="tr-TR"/>
          </a:p>
        </p:txBody>
      </p:sp>
      <p:sp>
        <p:nvSpPr>
          <p:cNvPr id="5" name="Slayt Numarası Yer Tutucusu 4"/>
          <p:cNvSpPr>
            <a:spLocks noGrp="1"/>
          </p:cNvSpPr>
          <p:nvPr>
            <p:ph type="sldNum" sz="quarter" idx="3"/>
          </p:nvPr>
        </p:nvSpPr>
        <p:spPr>
          <a:xfrm>
            <a:off x="4023092" y="9721106"/>
            <a:ext cx="3077739" cy="511731"/>
          </a:xfrm>
          <a:prstGeom prst="rect">
            <a:avLst/>
          </a:prstGeom>
        </p:spPr>
        <p:txBody>
          <a:bodyPr vert="horz" lIns="99066" tIns="49533" rIns="99066" bIns="49533" rtlCol="0" anchor="b"/>
          <a:lstStyle>
            <a:lvl1pPr algn="r">
              <a:defRPr sz="1300"/>
            </a:lvl1pPr>
          </a:lstStyle>
          <a:p>
            <a:fld id="{2A2BF975-803C-406B-B9DC-F8C4E1DC66DE}" type="slidenum">
              <a:rPr lang="tr-TR" smtClean="0"/>
              <a:t>‹#›</a:t>
            </a:fld>
            <a:endParaRPr lang="tr-TR"/>
          </a:p>
        </p:txBody>
      </p:sp>
    </p:spTree>
    <p:extLst>
      <p:ext uri="{BB962C8B-B14F-4D97-AF65-F5344CB8AC3E}">
        <p14:creationId xmlns:p14="http://schemas.microsoft.com/office/powerpoint/2010/main" val="920403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tr-TR"/>
          </a:p>
        </p:txBody>
      </p:sp>
      <p:sp>
        <p:nvSpPr>
          <p:cNvPr id="3" name="Veri Yer Tutucusu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5613E407-F8E8-4765-9870-4DF0A12923BC}" type="datetimeFigureOut">
              <a:rPr lang="tr-TR" smtClean="0"/>
              <a:t>18.01.2019</a:t>
            </a:fld>
            <a:endParaRPr lang="tr-TR"/>
          </a:p>
        </p:txBody>
      </p:sp>
      <p:sp>
        <p:nvSpPr>
          <p:cNvPr id="4" name="Slayt Görüntüsü Yer Tutucusu 3"/>
          <p:cNvSpPr>
            <a:spLocks noGrp="1" noRot="1" noChangeAspect="1"/>
          </p:cNvSpPr>
          <p:nvPr>
            <p:ph type="sldImg" idx="2"/>
          </p:nvPr>
        </p:nvSpPr>
        <p:spPr>
          <a:xfrm>
            <a:off x="141288" y="768350"/>
            <a:ext cx="6819900" cy="3836988"/>
          </a:xfrm>
          <a:prstGeom prst="rect">
            <a:avLst/>
          </a:prstGeom>
          <a:noFill/>
          <a:ln w="12700">
            <a:solidFill>
              <a:prstClr val="black"/>
            </a:solidFill>
          </a:ln>
        </p:spPr>
        <p:txBody>
          <a:bodyPr vert="horz" lIns="99066" tIns="49533" rIns="99066" bIns="49533" rtlCol="0" anchor="ctr"/>
          <a:lstStyle/>
          <a:p>
            <a:endParaRPr lang="tr-TR"/>
          </a:p>
        </p:txBody>
      </p:sp>
      <p:sp>
        <p:nvSpPr>
          <p:cNvPr id="5" name="Not Yer Tutucusu 4"/>
          <p:cNvSpPr>
            <a:spLocks noGrp="1"/>
          </p:cNvSpPr>
          <p:nvPr>
            <p:ph type="body" sz="quarter" idx="3"/>
          </p:nvPr>
        </p:nvSpPr>
        <p:spPr>
          <a:xfrm>
            <a:off x="710248" y="4861441"/>
            <a:ext cx="5681980" cy="4605576"/>
          </a:xfrm>
          <a:prstGeom prst="rect">
            <a:avLst/>
          </a:prstGeom>
        </p:spPr>
        <p:txBody>
          <a:bodyPr vert="horz" lIns="99066" tIns="49533" rIns="99066" bIns="49533"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tr-TR"/>
          </a:p>
        </p:txBody>
      </p:sp>
      <p:sp>
        <p:nvSpPr>
          <p:cNvPr id="7" name="Slayt Numarası Yer Tutucusu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7D42F891-9625-433A-8707-153821648444}" type="slidenum">
              <a:rPr lang="tr-TR" smtClean="0"/>
              <a:t>‹#›</a:t>
            </a:fld>
            <a:endParaRPr lang="tr-TR"/>
          </a:p>
        </p:txBody>
      </p:sp>
    </p:spTree>
    <p:extLst>
      <p:ext uri="{BB962C8B-B14F-4D97-AF65-F5344CB8AC3E}">
        <p14:creationId xmlns:p14="http://schemas.microsoft.com/office/powerpoint/2010/main" val="1454063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t>4</a:t>
            </a:fld>
            <a:endParaRPr lang="tr-TR"/>
          </a:p>
        </p:txBody>
      </p:sp>
    </p:spTree>
    <p:extLst>
      <p:ext uri="{BB962C8B-B14F-4D97-AF65-F5344CB8AC3E}">
        <p14:creationId xmlns:p14="http://schemas.microsoft.com/office/powerpoint/2010/main" val="3200366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t>5</a:t>
            </a:fld>
            <a:endParaRPr lang="tr-TR"/>
          </a:p>
        </p:txBody>
      </p:sp>
    </p:spTree>
    <p:extLst>
      <p:ext uri="{BB962C8B-B14F-4D97-AF65-F5344CB8AC3E}">
        <p14:creationId xmlns:p14="http://schemas.microsoft.com/office/powerpoint/2010/main" val="2724681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solidFill>
                  <a:prstClr val="black"/>
                </a:solidFill>
              </a:rPr>
              <a:pPr/>
              <a:t>7</a:t>
            </a:fld>
            <a:endParaRPr lang="tr-TR">
              <a:solidFill>
                <a:prstClr val="black"/>
              </a:solidFill>
            </a:endParaRPr>
          </a:p>
        </p:txBody>
      </p:sp>
    </p:spTree>
    <p:extLst>
      <p:ext uri="{BB962C8B-B14F-4D97-AF65-F5344CB8AC3E}">
        <p14:creationId xmlns:p14="http://schemas.microsoft.com/office/powerpoint/2010/main" val="2615425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2F891-9625-433A-8707-153821648444}" type="slidenum">
              <a:rPr lang="tr-TR" smtClean="0"/>
              <a:t>8</a:t>
            </a:fld>
            <a:endParaRPr lang="tr-TR"/>
          </a:p>
        </p:txBody>
      </p:sp>
    </p:spTree>
    <p:extLst>
      <p:ext uri="{BB962C8B-B14F-4D97-AF65-F5344CB8AC3E}">
        <p14:creationId xmlns:p14="http://schemas.microsoft.com/office/powerpoint/2010/main" val="138610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solidFill>
                  <a:prstClr val="black"/>
                </a:solidFill>
              </a:rPr>
              <a:pPr/>
              <a:t>9</a:t>
            </a:fld>
            <a:endParaRPr lang="tr-TR">
              <a:solidFill>
                <a:prstClr val="black"/>
              </a:solidFill>
            </a:endParaRPr>
          </a:p>
        </p:txBody>
      </p:sp>
    </p:spTree>
    <p:extLst>
      <p:ext uri="{BB962C8B-B14F-4D97-AF65-F5344CB8AC3E}">
        <p14:creationId xmlns:p14="http://schemas.microsoft.com/office/powerpoint/2010/main" val="3105683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solidFill>
                  <a:prstClr val="black"/>
                </a:solidFill>
              </a:rPr>
              <a:pPr/>
              <a:t>11</a:t>
            </a:fld>
            <a:endParaRPr lang="tr-TR">
              <a:solidFill>
                <a:prstClr val="black"/>
              </a:solidFill>
            </a:endParaRPr>
          </a:p>
        </p:txBody>
      </p:sp>
    </p:spTree>
    <p:extLst>
      <p:ext uri="{BB962C8B-B14F-4D97-AF65-F5344CB8AC3E}">
        <p14:creationId xmlns:p14="http://schemas.microsoft.com/office/powerpoint/2010/main" val="140336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t>12</a:t>
            </a:fld>
            <a:endParaRPr lang="tr-TR"/>
          </a:p>
        </p:txBody>
      </p:sp>
    </p:spTree>
    <p:extLst>
      <p:ext uri="{BB962C8B-B14F-4D97-AF65-F5344CB8AC3E}">
        <p14:creationId xmlns:p14="http://schemas.microsoft.com/office/powerpoint/2010/main" val="128304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8" y="768350"/>
            <a:ext cx="6819900" cy="3836988"/>
          </a:xfrm>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7D42F891-9625-433A-8707-153821648444}" type="slidenum">
              <a:rPr lang="tr-TR" smtClean="0"/>
              <a:t>13</a:t>
            </a:fld>
            <a:endParaRPr lang="tr-TR"/>
          </a:p>
        </p:txBody>
      </p:sp>
    </p:spTree>
    <p:extLst>
      <p:ext uri="{BB962C8B-B14F-4D97-AF65-F5344CB8AC3E}">
        <p14:creationId xmlns:p14="http://schemas.microsoft.com/office/powerpoint/2010/main" val="2632002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1" y="2130427"/>
            <a:ext cx="10363200" cy="1470025"/>
          </a:xfrm>
        </p:spPr>
        <p:txBody>
          <a:bodyPr/>
          <a:lstStyle/>
          <a:p>
            <a:r>
              <a:rPr lang="tr-TR"/>
              <a:t>Asıl başlık stili için tıklatın</a:t>
            </a:r>
          </a:p>
        </p:txBody>
      </p:sp>
      <p:sp>
        <p:nvSpPr>
          <p:cNvPr id="3" name="Alt Başlık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9187BC1B-7A07-4A27-88DF-F33771ED315A}" type="datetimeFigureOut">
              <a:rPr lang="tr-TR" smtClean="0"/>
              <a:t>18.01.2019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5F2FC3-7DAB-4FC4-88E0-5EB2AAC8C083}" type="slidenum">
              <a:rPr lang="tr-TR" smtClean="0"/>
              <a:t>‹#›</a:t>
            </a:fld>
            <a:endParaRPr lang="tr-TR"/>
          </a:p>
        </p:txBody>
      </p:sp>
    </p:spTree>
    <p:extLst>
      <p:ext uri="{BB962C8B-B14F-4D97-AF65-F5344CB8AC3E}">
        <p14:creationId xmlns:p14="http://schemas.microsoft.com/office/powerpoint/2010/main" val="3018362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87BC1B-7A07-4A27-88DF-F33771ED315A}" type="datetimeFigureOut">
              <a:rPr lang="tr-TR" smtClean="0"/>
              <a:t>18.01.2019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5F2FC3-7DAB-4FC4-88E0-5EB2AAC8C083}" type="slidenum">
              <a:rPr lang="tr-TR" smtClean="0"/>
              <a:t>‹#›</a:t>
            </a:fld>
            <a:endParaRPr lang="tr-T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2833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7432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09600" y="274640"/>
            <a:ext cx="8026401"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87BC1B-7A07-4A27-88DF-F33771ED315A}" type="datetimeFigureOut">
              <a:rPr lang="tr-TR" smtClean="0"/>
              <a:t>18.01.2019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5F2FC3-7DAB-4FC4-88E0-5EB2AAC8C083}" type="slidenum">
              <a:rPr lang="tr-TR" smtClean="0"/>
              <a:t>‹#›</a:t>
            </a:fld>
            <a:endParaRPr lang="tr-T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0976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87BC1B-7A07-4A27-88DF-F33771ED315A}" type="datetimeFigureOut">
              <a:rPr lang="tr-TR" smtClean="0"/>
              <a:t>18.01.2019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5F2FC3-7DAB-4FC4-88E0-5EB2AAC8C083}" type="slidenum">
              <a:rPr lang="tr-TR" smtClean="0"/>
              <a:t>‹#›</a:t>
            </a:fld>
            <a:endParaRPr lang="tr-TR"/>
          </a:p>
        </p:txBody>
      </p:sp>
    </p:spTree>
    <p:extLst>
      <p:ext uri="{BB962C8B-B14F-4D97-AF65-F5344CB8AC3E}">
        <p14:creationId xmlns:p14="http://schemas.microsoft.com/office/powerpoint/2010/main" val="171946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2"/>
            <a:ext cx="103632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9187BC1B-7A07-4A27-88DF-F33771ED315A}" type="datetimeFigureOut">
              <a:rPr lang="tr-TR" smtClean="0"/>
              <a:t>18.01.2019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5F2FC3-7DAB-4FC4-88E0-5EB2AAC8C083}" type="slidenum">
              <a:rPr lang="tr-TR" smtClean="0"/>
              <a:t>‹#›</a:t>
            </a:fld>
            <a:endParaRPr lang="tr-TR"/>
          </a:p>
        </p:txBody>
      </p:sp>
      <p:pic>
        <p:nvPicPr>
          <p:cNvPr id="7" name="1 Resim" descr="footer.jpg"/>
          <p:cNvPicPr/>
          <p:nvPr userDrawn="1"/>
        </p:nvPicPr>
        <p:blipFill rotWithShape="1">
          <a:blip r:embed="rId2"/>
          <a:srcRect t="-6458" b="29185"/>
          <a:stretch/>
        </p:blipFill>
        <p:spPr>
          <a:xfrm>
            <a:off x="1010921" y="6237312"/>
            <a:ext cx="10170160" cy="612000"/>
          </a:xfrm>
          <a:prstGeom prst="rect">
            <a:avLst/>
          </a:prstGeom>
        </p:spPr>
      </p:pic>
      <p:pic>
        <p:nvPicPr>
          <p:cNvPr id="8"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52933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09601"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599"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9187BC1B-7A07-4A27-88DF-F33771ED315A}" type="datetimeFigureOut">
              <a:rPr lang="tr-TR" smtClean="0"/>
              <a:t>18.01.2019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5F2FC3-7DAB-4FC4-88E0-5EB2AAC8C083}" type="slidenum">
              <a:rPr lang="tr-TR" smtClean="0"/>
              <a:t>‹#›</a:t>
            </a:fld>
            <a:endParaRPr lang="tr-TR"/>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677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609599"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609599"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187BC1B-7A07-4A27-88DF-F33771ED315A}" type="datetimeFigureOut">
              <a:rPr lang="tr-TR" smtClean="0"/>
              <a:t>18.01.2019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5F2FC3-7DAB-4FC4-88E0-5EB2AAC8C083}" type="slidenum">
              <a:rPr lang="tr-TR" smtClean="0"/>
              <a:t>‹#›</a:t>
            </a:fld>
            <a:endParaRPr lang="tr-TR"/>
          </a:p>
        </p:txBody>
      </p:sp>
      <p:pic>
        <p:nvPicPr>
          <p:cNvPr id="11"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8901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9187BC1B-7A07-4A27-88DF-F33771ED315A}" type="datetimeFigureOut">
              <a:rPr lang="tr-TR" smtClean="0"/>
              <a:t>18.01.2019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5F2FC3-7DAB-4FC4-88E0-5EB2AAC8C083}" type="slidenum">
              <a:rPr lang="tr-TR" smtClean="0"/>
              <a:t>‹#›</a:t>
            </a:fld>
            <a:endParaRPr lang="tr-T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872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87BC1B-7A07-4A27-88DF-F33771ED315A}" type="datetimeFigureOut">
              <a:rPr lang="tr-TR" smtClean="0"/>
              <a:t>18.01.2019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5F2FC3-7DAB-4FC4-88E0-5EB2AAC8C083}" type="slidenum">
              <a:rPr lang="tr-TR" smtClean="0"/>
              <a:t>‹#›</a:t>
            </a:fld>
            <a:endParaRPr lang="tr-TR"/>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65923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4766733"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09601"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187BC1B-7A07-4A27-88DF-F33771ED315A}" type="datetimeFigureOut">
              <a:rPr lang="tr-TR" smtClean="0"/>
              <a:t>18.01.2019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5F2FC3-7DAB-4FC4-88E0-5EB2AAC8C083}" type="slidenum">
              <a:rPr lang="tr-TR" smtClean="0"/>
              <a:t>‹#›</a:t>
            </a:fld>
            <a:endParaRPr lang="tr-TR"/>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858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187BC1B-7A07-4A27-88DF-F33771ED315A}" type="datetimeFigureOut">
              <a:rPr lang="tr-TR" smtClean="0"/>
              <a:t>18.01.2019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5F2FC3-7DAB-4FC4-88E0-5EB2AAC8C083}" type="slidenum">
              <a:rPr lang="tr-TR" smtClean="0"/>
              <a:t>‹#›</a:t>
            </a:fld>
            <a:endParaRPr lang="tr-TR"/>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14126" y="116632"/>
            <a:ext cx="1733909" cy="87836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65115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1"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09601" y="1600202"/>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09601"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194F7-190C-4733-BA8D-64B0A3613409}" type="datetimeFigureOut">
              <a:rPr lang="tr-TR" smtClean="0"/>
              <a:t>18.01.2019</a:t>
            </a:fld>
            <a:endParaRPr lang="tr-TR"/>
          </a:p>
        </p:txBody>
      </p:sp>
      <p:sp>
        <p:nvSpPr>
          <p:cNvPr id="5" name="Altbilgi Yer Tutucusu 4"/>
          <p:cNvSpPr>
            <a:spLocks noGrp="1"/>
          </p:cNvSpPr>
          <p:nvPr>
            <p:ph type="ftr" sz="quarter" idx="3"/>
          </p:nvPr>
        </p:nvSpPr>
        <p:spPr>
          <a:xfrm>
            <a:off x="4165601"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5B491-BA1F-4561-A738-27A641CBA293}" type="slidenum">
              <a:rPr lang="tr-TR" smtClean="0"/>
              <a:t>‹#›</a:t>
            </a:fld>
            <a:endParaRPr lang="tr-TR"/>
          </a:p>
        </p:txBody>
      </p:sp>
    </p:spTree>
    <p:extLst>
      <p:ext uri="{BB962C8B-B14F-4D97-AF65-F5344CB8AC3E}">
        <p14:creationId xmlns:p14="http://schemas.microsoft.com/office/powerpoint/2010/main" val="3333418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customXml" Target="../../customXml/item8.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customXml" Target="../../customXml/item2.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chart" Target="../charts/chart11.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customXml" Target="../../customXml/item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customXml" Target="../../customXml/item1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customXml" Target="../../customXml/item16.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custDataLst>
              <p:custData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55642" y="49102"/>
            <a:ext cx="6182173" cy="4392488"/>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
        <p:nvSpPr>
          <p:cNvPr id="3" name="Title 1"/>
          <p:cNvSpPr>
            <a:spLocks noGrp="1"/>
          </p:cNvSpPr>
          <p:nvPr>
            <p:ph type="ctrTitle"/>
          </p:nvPr>
        </p:nvSpPr>
        <p:spPr>
          <a:xfrm>
            <a:off x="965994" y="4437114"/>
            <a:ext cx="10260013" cy="1472017"/>
          </a:xfrm>
        </p:spPr>
        <p:txBody>
          <a:bodyPr anchor="ctr">
            <a:noAutofit/>
          </a:bodyPr>
          <a:lstStyle/>
          <a:p>
            <a:r>
              <a:rPr lang="en-US" sz="3600" b="1" kern="0" dirty="0" smtClean="0">
                <a:solidFill>
                  <a:srgbClr val="C00000"/>
                </a:solidFill>
                <a:cs typeface="Tahoma" pitchFamily="34" charset="0"/>
              </a:rPr>
              <a:t>18 OCAK </a:t>
            </a:r>
            <a:r>
              <a:rPr lang="tr-TR" sz="3600" b="1" kern="0" dirty="0" smtClean="0">
                <a:solidFill>
                  <a:srgbClr val="C00000"/>
                </a:solidFill>
                <a:cs typeface="Tahoma" pitchFamily="34" charset="0"/>
              </a:rPr>
              <a:t>201</a:t>
            </a:r>
            <a:r>
              <a:rPr lang="en-US" sz="3600" b="1" kern="0" dirty="0" smtClean="0">
                <a:solidFill>
                  <a:srgbClr val="C00000"/>
                </a:solidFill>
                <a:cs typeface="Tahoma" pitchFamily="34" charset="0"/>
              </a:rPr>
              <a:t>9</a:t>
            </a:r>
            <a:r>
              <a:rPr lang="tr-TR" sz="3600" b="1" kern="0" dirty="0">
                <a:solidFill>
                  <a:srgbClr val="C00000"/>
                </a:solidFill>
                <a:cs typeface="Tahoma" pitchFamily="34" charset="0"/>
              </a:rPr>
              <a:t/>
            </a:r>
            <a:br>
              <a:rPr lang="tr-TR" sz="3600" b="1" kern="0" dirty="0">
                <a:solidFill>
                  <a:srgbClr val="C00000"/>
                </a:solidFill>
                <a:cs typeface="Tahoma" pitchFamily="34" charset="0"/>
              </a:rPr>
            </a:br>
            <a:r>
              <a:rPr lang="tr-TR" sz="3600" b="1" kern="0" dirty="0">
                <a:solidFill>
                  <a:srgbClr val="C00000"/>
                </a:solidFill>
                <a:cs typeface="Tahoma" pitchFamily="34" charset="0"/>
              </a:rPr>
              <a:t>TÜRKBESD – </a:t>
            </a:r>
            <a:r>
              <a:rPr lang="en-US" sz="3600" b="1" kern="0" dirty="0">
                <a:solidFill>
                  <a:srgbClr val="C00000"/>
                </a:solidFill>
                <a:cs typeface="Tahoma" pitchFamily="34" charset="0"/>
              </a:rPr>
              <a:t>BASIN TOPLANTISI</a:t>
            </a:r>
            <a:endParaRPr lang="tr-TR" sz="3600" b="1" kern="0" dirty="0">
              <a:solidFill>
                <a:srgbClr val="C00000"/>
              </a:solidFill>
              <a:cs typeface="Tahoma" pitchFamily="34" charset="0"/>
            </a:endParaRPr>
          </a:p>
        </p:txBody>
      </p:sp>
      <p:grpSp>
        <p:nvGrpSpPr>
          <p:cNvPr id="9" name="Group 8"/>
          <p:cNvGrpSpPr/>
          <p:nvPr/>
        </p:nvGrpSpPr>
        <p:grpSpPr>
          <a:xfrm>
            <a:off x="2282190" y="6237312"/>
            <a:ext cx="7627620" cy="612000"/>
            <a:chOff x="758190" y="6237312"/>
            <a:chExt cx="7627620" cy="612000"/>
          </a:xfrm>
        </p:grpSpPr>
        <p:pic>
          <p:nvPicPr>
            <p:cNvPr id="4" name="1 Resim" descr="footer.jpg"/>
            <p:cNvPicPr/>
            <p:nvPr/>
          </p:nvPicPr>
          <p:blipFill rotWithShape="1">
            <a:blip r:embed="rId4"/>
            <a:srcRect t="-6458" b="29185"/>
            <a:stretch/>
          </p:blipFill>
          <p:spPr>
            <a:xfrm>
              <a:off x="758190" y="6237312"/>
              <a:ext cx="7627620" cy="612000"/>
            </a:xfrm>
            <a:prstGeom prst="rect">
              <a:avLst/>
            </a:prstGeom>
          </p:spPr>
        </p:pic>
        <p:sp>
          <p:nvSpPr>
            <p:cNvPr id="2" name="TextBox 1"/>
            <p:cNvSpPr txBox="1"/>
            <p:nvPr/>
          </p:nvSpPr>
          <p:spPr>
            <a:xfrm>
              <a:off x="1589692" y="6349356"/>
              <a:ext cx="6372000" cy="253916"/>
            </a:xfrm>
            <a:prstGeom prst="rect">
              <a:avLst/>
            </a:prstGeom>
            <a:solidFill>
              <a:schemeClr val="bg1"/>
            </a:solidFill>
          </p:spPr>
          <p:txBody>
            <a:bodyPr wrap="square" rtlCol="0">
              <a:spAutoFit/>
            </a:bodyPr>
            <a:lstStyle/>
            <a:p>
              <a:r>
                <a:rPr lang="tr-TR" sz="1050" b="1" dirty="0">
                  <a:solidFill>
                    <a:srgbClr val="9F9F9F"/>
                  </a:solidFill>
                  <a:latin typeface="+mj-lt"/>
                </a:rPr>
                <a:t>Barbaros Mah. Dereboyu cad.</a:t>
              </a:r>
              <a:r>
                <a:rPr lang="tr-TR" sz="1050" dirty="0">
                  <a:solidFill>
                    <a:srgbClr val="9F9F9F"/>
                  </a:solidFill>
                  <a:latin typeface="+mj-lt"/>
                </a:rPr>
                <a:t> </a:t>
              </a:r>
              <a:r>
                <a:rPr lang="tr-TR" sz="1050" b="1" dirty="0">
                  <a:solidFill>
                    <a:srgbClr val="9F9F9F"/>
                  </a:solidFill>
                  <a:latin typeface="+mj-lt"/>
                </a:rPr>
                <a:t>Fesleğen sk. Uphill Towers A1 –A Blok, Kat:12  D:71</a:t>
              </a:r>
              <a:r>
                <a:rPr lang="tr-TR" sz="1050" dirty="0">
                  <a:solidFill>
                    <a:srgbClr val="9F9F9F"/>
                  </a:solidFill>
                  <a:latin typeface="+mj-lt"/>
                </a:rPr>
                <a:t> </a:t>
              </a:r>
              <a:r>
                <a:rPr lang="tr-TR" sz="1050" b="1" dirty="0">
                  <a:solidFill>
                    <a:srgbClr val="9F9F9F"/>
                  </a:solidFill>
                  <a:latin typeface="+mj-lt"/>
                </a:rPr>
                <a:t>Batı Ataşehir – İSTANBUL</a:t>
              </a:r>
              <a:endParaRPr lang="tr-TR" sz="1050" dirty="0">
                <a:solidFill>
                  <a:srgbClr val="9F9F9F"/>
                </a:solidFill>
                <a:latin typeface="+mj-lt"/>
              </a:endParaRPr>
            </a:p>
          </p:txBody>
        </p:sp>
      </p:grpSp>
    </p:spTree>
    <p:extLst>
      <p:ext uri="{BB962C8B-B14F-4D97-AF65-F5344CB8AC3E}">
        <p14:creationId xmlns:p14="http://schemas.microsoft.com/office/powerpoint/2010/main" val="2081014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8073996" y="1402014"/>
            <a:ext cx="1813893" cy="461665"/>
          </a:xfrm>
          <a:prstGeom prst="rect">
            <a:avLst/>
          </a:prstGeom>
          <a:solidFill>
            <a:schemeClr val="accent2"/>
          </a:solidFill>
        </p:spPr>
        <p:txBody>
          <a:bodyPr wrap="none" rtlCol="0">
            <a:spAutoFit/>
          </a:bodyPr>
          <a:lstStyle>
            <a:defPPr>
              <a:defRPr lang="tr-TR"/>
            </a:defPPr>
            <a:lvl1pPr algn="ctr">
              <a:defRPr sz="1200" b="1">
                <a:solidFill>
                  <a:schemeClr val="bg1"/>
                </a:solidFill>
              </a:defRPr>
            </a:lvl1pPr>
          </a:lstStyle>
          <a:p>
            <a:r>
              <a:rPr lang="tr-TR" dirty="0"/>
              <a:t>201</a:t>
            </a:r>
            <a:r>
              <a:rPr lang="en-US" dirty="0"/>
              <a:t>8 </a:t>
            </a:r>
            <a:r>
              <a:rPr lang="en-US" dirty="0" err="1" smtClean="0"/>
              <a:t>Aylık</a:t>
            </a:r>
            <a:r>
              <a:rPr lang="tr-TR" dirty="0" smtClean="0"/>
              <a:t> </a:t>
            </a:r>
            <a:r>
              <a:rPr lang="tr-TR" dirty="0"/>
              <a:t>Ortalama Satış</a:t>
            </a:r>
          </a:p>
          <a:p>
            <a:r>
              <a:rPr lang="tr-TR" dirty="0"/>
              <a:t> </a:t>
            </a:r>
            <a:r>
              <a:rPr lang="en-US" dirty="0"/>
              <a:t>   1.606.774 </a:t>
            </a:r>
            <a:endParaRPr lang="tr-TR" dirty="0"/>
          </a:p>
        </p:txBody>
      </p:sp>
      <p:sp>
        <p:nvSpPr>
          <p:cNvPr id="40" name="TextBox 39"/>
          <p:cNvSpPr txBox="1"/>
          <p:nvPr/>
        </p:nvSpPr>
        <p:spPr>
          <a:xfrm>
            <a:off x="1991544" y="1402014"/>
            <a:ext cx="1813893" cy="461665"/>
          </a:xfrm>
          <a:prstGeom prst="rect">
            <a:avLst/>
          </a:prstGeom>
          <a:solidFill>
            <a:schemeClr val="accent2"/>
          </a:solidFill>
        </p:spPr>
        <p:txBody>
          <a:bodyPr wrap="none" rtlCol="0">
            <a:spAutoFit/>
          </a:bodyPr>
          <a:lstStyle/>
          <a:p>
            <a:pPr algn="ctr"/>
            <a:r>
              <a:rPr lang="tr-TR" sz="1200" b="1" dirty="0">
                <a:solidFill>
                  <a:schemeClr val="bg1"/>
                </a:solidFill>
              </a:rPr>
              <a:t>2016 </a:t>
            </a:r>
            <a:r>
              <a:rPr lang="en-US" sz="1200" b="1" dirty="0" err="1" smtClean="0">
                <a:solidFill>
                  <a:schemeClr val="bg1"/>
                </a:solidFill>
              </a:rPr>
              <a:t>Aylık</a:t>
            </a:r>
            <a:r>
              <a:rPr lang="en-US" sz="1200" b="1" dirty="0" smtClean="0">
                <a:solidFill>
                  <a:schemeClr val="bg1"/>
                </a:solidFill>
              </a:rPr>
              <a:t> </a:t>
            </a:r>
            <a:r>
              <a:rPr lang="tr-TR" sz="1200" b="1" dirty="0">
                <a:solidFill>
                  <a:schemeClr val="bg1"/>
                </a:solidFill>
              </a:rPr>
              <a:t>Ortalama Satış</a:t>
            </a:r>
          </a:p>
          <a:p>
            <a:pPr algn="ctr"/>
            <a:r>
              <a:rPr lang="tr-TR" sz="1200" b="1" dirty="0">
                <a:solidFill>
                  <a:schemeClr val="bg1"/>
                </a:solidFill>
              </a:rPr>
              <a:t>1.434.681</a:t>
            </a:r>
          </a:p>
        </p:txBody>
      </p:sp>
      <p:sp>
        <p:nvSpPr>
          <p:cNvPr id="41" name="TextBox 40"/>
          <p:cNvSpPr txBox="1"/>
          <p:nvPr/>
        </p:nvSpPr>
        <p:spPr>
          <a:xfrm>
            <a:off x="5087888" y="1402014"/>
            <a:ext cx="1813893" cy="461665"/>
          </a:xfrm>
          <a:prstGeom prst="rect">
            <a:avLst/>
          </a:prstGeom>
          <a:solidFill>
            <a:schemeClr val="accent2"/>
          </a:solidFill>
        </p:spPr>
        <p:txBody>
          <a:bodyPr wrap="none" rtlCol="0">
            <a:spAutoFit/>
          </a:bodyPr>
          <a:lstStyle/>
          <a:p>
            <a:pPr algn="ctr"/>
            <a:r>
              <a:rPr lang="tr-TR" sz="1200" b="1" dirty="0">
                <a:solidFill>
                  <a:schemeClr val="bg1"/>
                </a:solidFill>
              </a:rPr>
              <a:t>201</a:t>
            </a:r>
            <a:r>
              <a:rPr lang="en-US" sz="1200" b="1" dirty="0">
                <a:solidFill>
                  <a:schemeClr val="bg1"/>
                </a:solidFill>
              </a:rPr>
              <a:t>7</a:t>
            </a:r>
            <a:r>
              <a:rPr lang="tr-TR" sz="1200" b="1" dirty="0">
                <a:solidFill>
                  <a:schemeClr val="bg1"/>
                </a:solidFill>
              </a:rPr>
              <a:t> </a:t>
            </a:r>
            <a:r>
              <a:rPr lang="en-US" sz="1200" b="1" dirty="0" err="1" smtClean="0">
                <a:solidFill>
                  <a:schemeClr val="bg1"/>
                </a:solidFill>
              </a:rPr>
              <a:t>Aylık</a:t>
            </a:r>
            <a:r>
              <a:rPr lang="en-US" sz="1200" b="1" dirty="0" smtClean="0">
                <a:solidFill>
                  <a:schemeClr val="bg1"/>
                </a:solidFill>
              </a:rPr>
              <a:t> </a:t>
            </a:r>
            <a:r>
              <a:rPr lang="tr-TR" sz="1200" b="1" dirty="0">
                <a:solidFill>
                  <a:schemeClr val="bg1"/>
                </a:solidFill>
              </a:rPr>
              <a:t>Ortalama Satış</a:t>
            </a:r>
          </a:p>
          <a:p>
            <a:pPr algn="ctr"/>
            <a:r>
              <a:rPr lang="en-US" sz="1200" b="1" dirty="0">
                <a:solidFill>
                  <a:schemeClr val="bg1"/>
                </a:solidFill>
              </a:rPr>
              <a:t> 1.520.327</a:t>
            </a:r>
          </a:p>
        </p:txBody>
      </p:sp>
      <p:graphicFrame>
        <p:nvGraphicFramePr>
          <p:cNvPr id="9" name="Chart 8"/>
          <p:cNvGraphicFramePr/>
          <p:nvPr>
            <p:extLst>
              <p:ext uri="{D42A27DB-BD31-4B8C-83A1-F6EECF244321}">
                <p14:modId xmlns:p14="http://schemas.microsoft.com/office/powerpoint/2010/main" val="1527849638"/>
              </p:ext>
            </p:extLst>
          </p:nvPr>
        </p:nvGraphicFramePr>
        <p:xfrm>
          <a:off x="479376" y="1844824"/>
          <a:ext cx="10800000" cy="487665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935F2FC3-7DAB-4FC4-88E0-5EB2AAC8C083}" type="slidenum">
              <a:rPr lang="tr-TR" smtClean="0"/>
              <a:t>10</a:t>
            </a:fld>
            <a:endParaRPr lang="tr-TR"/>
          </a:p>
        </p:txBody>
      </p:sp>
      <p:cxnSp>
        <p:nvCxnSpPr>
          <p:cNvPr id="11" name="Straight Connector 10"/>
          <p:cNvCxnSpPr/>
          <p:nvPr/>
        </p:nvCxnSpPr>
        <p:spPr>
          <a:xfrm flipV="1">
            <a:off x="1199456" y="3450884"/>
            <a:ext cx="3240000" cy="482173"/>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Footer Placeholder 3"/>
          <p:cNvSpPr>
            <a:spLocks noGrp="1"/>
          </p:cNvSpPr>
          <p:nvPr>
            <p:ph type="ftr" sz="quarter" idx="11"/>
          </p:nvPr>
        </p:nvSpPr>
        <p:spPr>
          <a:xfrm>
            <a:off x="996876" y="6591856"/>
            <a:ext cx="8171107" cy="268386"/>
          </a:xfrm>
        </p:spPr>
        <p:txBody>
          <a:bodyPr/>
          <a:lstStyle/>
          <a:p>
            <a:pPr algn="l"/>
            <a:r>
              <a:rPr lang="tr-TR" dirty="0"/>
              <a:t>Kaynak: </a:t>
            </a:r>
            <a:r>
              <a:rPr lang="tr-TR" dirty="0" smtClean="0"/>
              <a:t>BESD</a:t>
            </a:r>
            <a:endParaRPr lang="en-US" dirty="0"/>
          </a:p>
        </p:txBody>
      </p:sp>
      <p:sp>
        <p:nvSpPr>
          <p:cNvPr id="22" name="Rectangle 4"/>
          <p:cNvSpPr txBox="1">
            <a:spLocks noChangeAspect="1" noChangeArrowheads="1"/>
          </p:cNvSpPr>
          <p:nvPr/>
        </p:nvSpPr>
        <p:spPr bwMode="auto">
          <a:xfrm>
            <a:off x="122360" y="116632"/>
            <a:ext cx="8772525"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fontAlgn="base">
              <a:spcBef>
                <a:spcPct val="0"/>
              </a:spcBef>
              <a:spcAft>
                <a:spcPct val="0"/>
              </a:spcAft>
              <a:defRPr/>
            </a:pPr>
            <a:r>
              <a:rPr lang="tr-TR" sz="2400" b="1" kern="0" dirty="0">
                <a:solidFill>
                  <a:srgbClr val="C00000"/>
                </a:solidFill>
                <a:latin typeface="+mj-lt"/>
                <a:ea typeface="+mj-ea"/>
                <a:cs typeface="Tahoma" pitchFamily="34" charset="0"/>
              </a:rPr>
              <a:t>2016-</a:t>
            </a:r>
            <a:r>
              <a:rPr lang="en-US" sz="2400" b="1" kern="0" dirty="0">
                <a:solidFill>
                  <a:srgbClr val="C00000"/>
                </a:solidFill>
                <a:latin typeface="+mj-lt"/>
                <a:ea typeface="+mj-ea"/>
                <a:cs typeface="Tahoma" pitchFamily="34" charset="0"/>
              </a:rPr>
              <a:t>2018</a:t>
            </a:r>
            <a:r>
              <a:rPr lang="tr-TR" sz="2400" b="1" kern="0" dirty="0">
                <a:solidFill>
                  <a:srgbClr val="C00000"/>
                </a:solidFill>
                <a:latin typeface="+mj-lt"/>
                <a:ea typeface="+mj-ea"/>
                <a:cs typeface="Tahoma" pitchFamily="34" charset="0"/>
              </a:rPr>
              <a:t> </a:t>
            </a:r>
            <a:r>
              <a:rPr lang="en-US" sz="2400" b="1" kern="0" dirty="0">
                <a:solidFill>
                  <a:srgbClr val="C00000"/>
                </a:solidFill>
                <a:latin typeface="+mj-lt"/>
                <a:ea typeface="+mj-ea"/>
                <a:cs typeface="Tahoma" pitchFamily="34" charset="0"/>
              </a:rPr>
              <a:t>4 BEYAZ EŞYA HACMİ</a:t>
            </a:r>
            <a:endParaRPr lang="tr-TR" sz="2400" b="1" kern="0" dirty="0">
              <a:solidFill>
                <a:srgbClr val="C00000"/>
              </a:solidFill>
              <a:latin typeface="+mj-lt"/>
              <a:ea typeface="+mj-ea"/>
              <a:cs typeface="Tahoma" pitchFamily="34" charset="0"/>
            </a:endParaRPr>
          </a:p>
          <a:p>
            <a:pPr lvl="0" fontAlgn="base">
              <a:spcBef>
                <a:spcPct val="0"/>
              </a:spcBef>
              <a:spcAft>
                <a:spcPct val="0"/>
              </a:spcAft>
              <a:defRPr/>
            </a:pPr>
            <a:r>
              <a:rPr lang="tr-TR" sz="2400" b="1" u="sng" dirty="0">
                <a:solidFill>
                  <a:schemeClr val="bg1">
                    <a:lumMod val="50000"/>
                  </a:schemeClr>
                </a:solidFill>
              </a:rPr>
              <a:t>İhracat</a:t>
            </a:r>
            <a:endParaRPr lang="tr-TR" sz="2400" b="1" kern="0" dirty="0">
              <a:solidFill>
                <a:srgbClr val="C00000"/>
              </a:solidFill>
              <a:latin typeface="+mj-lt"/>
              <a:ea typeface="+mj-ea"/>
              <a:cs typeface="Tahoma" pitchFamily="34" charset="0"/>
            </a:endParaRPr>
          </a:p>
        </p:txBody>
      </p:sp>
      <p:cxnSp>
        <p:nvCxnSpPr>
          <p:cNvPr id="19" name="Straight Connector 18"/>
          <p:cNvCxnSpPr/>
          <p:nvPr/>
        </p:nvCxnSpPr>
        <p:spPr>
          <a:xfrm flipV="1">
            <a:off x="4489324" y="3356992"/>
            <a:ext cx="2986258" cy="507818"/>
          </a:xfrm>
          <a:prstGeom prst="line">
            <a:avLst/>
          </a:prstGeom>
          <a:ln w="12700">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79376" y="1297733"/>
            <a:ext cx="830677" cy="553998"/>
          </a:xfrm>
          <a:prstGeom prst="rect">
            <a:avLst/>
          </a:prstGeom>
        </p:spPr>
        <p:txBody>
          <a:bodyPr wrap="none">
            <a:spAutoFit/>
          </a:bodyPr>
          <a:lstStyle/>
          <a:p>
            <a:pPr algn="ctr"/>
            <a:r>
              <a:rPr lang="tr-TR" b="1" kern="0" dirty="0">
                <a:solidFill>
                  <a:srgbClr val="C00000"/>
                </a:solidFill>
                <a:cs typeface="Tahoma" pitchFamily="34" charset="0"/>
              </a:rPr>
              <a:t>Pazar</a:t>
            </a:r>
          </a:p>
          <a:p>
            <a:pPr algn="ctr"/>
            <a:r>
              <a:rPr lang="tr-TR" sz="1200" b="1" kern="0" dirty="0">
                <a:solidFill>
                  <a:schemeClr val="bg1">
                    <a:lumMod val="50000"/>
                  </a:schemeClr>
                </a:solidFill>
                <a:cs typeface="Tahoma" pitchFamily="34" charset="0"/>
              </a:rPr>
              <a:t>(Bin Adet)</a:t>
            </a:r>
            <a:endParaRPr lang="tr-TR" sz="1200" dirty="0">
              <a:solidFill>
                <a:schemeClr val="bg1">
                  <a:lumMod val="50000"/>
                </a:schemeClr>
              </a:solidFill>
            </a:endParaRPr>
          </a:p>
        </p:txBody>
      </p:sp>
      <p:cxnSp>
        <p:nvCxnSpPr>
          <p:cNvPr id="27" name="Straight Connector 26"/>
          <p:cNvCxnSpPr/>
          <p:nvPr/>
        </p:nvCxnSpPr>
        <p:spPr>
          <a:xfrm>
            <a:off x="1224329"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2526450" y="1817538"/>
            <a:ext cx="473206" cy="261610"/>
          </a:xfrm>
          <a:prstGeom prst="rect">
            <a:avLst/>
          </a:prstGeom>
          <a:noFill/>
        </p:spPr>
        <p:txBody>
          <a:bodyPr wrap="none" rtlCol="0">
            <a:spAutoFit/>
          </a:bodyPr>
          <a:lstStyle/>
          <a:p>
            <a:pPr algn="ctr"/>
            <a:r>
              <a:rPr lang="tr-TR" sz="1050" b="1" dirty="0">
                <a:solidFill>
                  <a:schemeClr val="bg2">
                    <a:lumMod val="50000"/>
                  </a:schemeClr>
                </a:solidFill>
              </a:rPr>
              <a:t>2016</a:t>
            </a:r>
          </a:p>
        </p:txBody>
      </p:sp>
      <p:sp>
        <p:nvSpPr>
          <p:cNvPr id="37" name="TextBox 36"/>
          <p:cNvSpPr txBox="1"/>
          <p:nvPr/>
        </p:nvSpPr>
        <p:spPr>
          <a:xfrm>
            <a:off x="5735960" y="1821385"/>
            <a:ext cx="460382" cy="253916"/>
          </a:xfrm>
          <a:prstGeom prst="rect">
            <a:avLst/>
          </a:prstGeom>
          <a:noFill/>
        </p:spPr>
        <p:txBody>
          <a:bodyPr wrap="none" rtlCol="0">
            <a:spAutoFit/>
          </a:bodyPr>
          <a:lstStyle/>
          <a:p>
            <a:pPr algn="ctr"/>
            <a:r>
              <a:rPr lang="tr-TR" sz="1050" b="1" dirty="0">
                <a:solidFill>
                  <a:schemeClr val="bg2">
                    <a:lumMod val="50000"/>
                  </a:schemeClr>
                </a:solidFill>
              </a:rPr>
              <a:t>2017</a:t>
            </a:r>
          </a:p>
        </p:txBody>
      </p:sp>
      <p:sp>
        <p:nvSpPr>
          <p:cNvPr id="38" name="TextBox 37"/>
          <p:cNvSpPr txBox="1"/>
          <p:nvPr/>
        </p:nvSpPr>
        <p:spPr>
          <a:xfrm>
            <a:off x="8832304" y="1821385"/>
            <a:ext cx="460382" cy="253916"/>
          </a:xfrm>
          <a:prstGeom prst="rect">
            <a:avLst/>
          </a:prstGeom>
          <a:noFill/>
        </p:spPr>
        <p:txBody>
          <a:bodyPr wrap="none" rtlCol="0">
            <a:spAutoFit/>
          </a:bodyPr>
          <a:lstStyle/>
          <a:p>
            <a:pPr algn="ctr"/>
            <a:r>
              <a:rPr lang="tr-TR" sz="1050" b="1" dirty="0">
                <a:solidFill>
                  <a:schemeClr val="bg2">
                    <a:lumMod val="50000"/>
                  </a:schemeClr>
                </a:solidFill>
              </a:rPr>
              <a:t>201</a:t>
            </a:r>
            <a:r>
              <a:rPr lang="en-US" sz="1050" b="1" dirty="0">
                <a:solidFill>
                  <a:schemeClr val="bg2">
                    <a:lumMod val="50000"/>
                  </a:schemeClr>
                </a:solidFill>
              </a:rPr>
              <a:t>8</a:t>
            </a:r>
            <a:endParaRPr lang="tr-TR" sz="1050" b="1" dirty="0">
              <a:solidFill>
                <a:schemeClr val="bg2">
                  <a:lumMod val="50000"/>
                </a:schemeClr>
              </a:solidFill>
            </a:endParaRPr>
          </a:p>
        </p:txBody>
      </p:sp>
      <p:cxnSp>
        <p:nvCxnSpPr>
          <p:cNvPr id="42" name="Straight Connector 41"/>
          <p:cNvCxnSpPr/>
          <p:nvPr/>
        </p:nvCxnSpPr>
        <p:spPr>
          <a:xfrm>
            <a:off x="4428537"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a:off x="7653143"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44" name="Straight Connector 43"/>
          <p:cNvCxnSpPr/>
          <p:nvPr/>
        </p:nvCxnSpPr>
        <p:spPr>
          <a:xfrm flipV="1">
            <a:off x="7498442" y="2924944"/>
            <a:ext cx="3024336" cy="792088"/>
          </a:xfrm>
          <a:prstGeom prst="line">
            <a:avLst/>
          </a:prstGeom>
          <a:ln w="12700">
            <a:solidFill>
              <a:srgbClr val="00B0F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266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35360" y="1844824"/>
            <a:ext cx="1728192" cy="523220"/>
          </a:xfrm>
          <a:prstGeom prst="rect">
            <a:avLst/>
          </a:prstGeom>
          <a:noFill/>
        </p:spPr>
        <p:txBody>
          <a:bodyPr wrap="square" rtlCol="0">
            <a:spAutoFit/>
          </a:bodyPr>
          <a:lstStyle/>
          <a:p>
            <a:pPr algn="ctr"/>
            <a:r>
              <a:rPr lang="en-US" sz="1400" b="1" dirty="0" err="1">
                <a:solidFill>
                  <a:prstClr val="black"/>
                </a:solidFill>
              </a:rPr>
              <a:t>İhracat</a:t>
            </a:r>
            <a:r>
              <a:rPr lang="en-US" sz="1400" b="1" dirty="0">
                <a:solidFill>
                  <a:prstClr val="black"/>
                </a:solidFill>
              </a:rPr>
              <a:t> </a:t>
            </a:r>
            <a:r>
              <a:rPr lang="en-US" sz="1400" b="1" dirty="0" err="1">
                <a:solidFill>
                  <a:prstClr val="black"/>
                </a:solidFill>
              </a:rPr>
              <a:t>Hacmi</a:t>
            </a:r>
            <a:endParaRPr lang="en-US" sz="1400" b="1" dirty="0">
              <a:solidFill>
                <a:prstClr val="black"/>
              </a:solidFill>
            </a:endParaRPr>
          </a:p>
          <a:p>
            <a:pPr algn="ctr"/>
            <a:r>
              <a:rPr lang="en-US" sz="1400" b="1" dirty="0">
                <a:solidFill>
                  <a:prstClr val="black"/>
                </a:solidFill>
              </a:rPr>
              <a:t>(</a:t>
            </a:r>
            <a:r>
              <a:rPr lang="en-US" sz="1400" b="1" dirty="0" err="1">
                <a:solidFill>
                  <a:prstClr val="black"/>
                </a:solidFill>
              </a:rPr>
              <a:t>Milyon</a:t>
            </a:r>
            <a:r>
              <a:rPr lang="en-US" sz="1400" b="1" dirty="0">
                <a:solidFill>
                  <a:prstClr val="black"/>
                </a:solidFill>
              </a:rPr>
              <a:t> </a:t>
            </a:r>
            <a:r>
              <a:rPr lang="en-US" sz="1400" b="1" dirty="0" err="1">
                <a:solidFill>
                  <a:prstClr val="black"/>
                </a:solidFill>
              </a:rPr>
              <a:t>Adet</a:t>
            </a:r>
            <a:r>
              <a:rPr lang="en-US" sz="1400" b="1" dirty="0">
                <a:solidFill>
                  <a:prstClr val="black"/>
                </a:solidFill>
              </a:rPr>
              <a:t>)</a:t>
            </a:r>
          </a:p>
        </p:txBody>
      </p:sp>
      <p:sp>
        <p:nvSpPr>
          <p:cNvPr id="2" name="Slide Number Placeholder 1"/>
          <p:cNvSpPr>
            <a:spLocks noGrp="1"/>
          </p:cNvSpPr>
          <p:nvPr>
            <p:ph type="sldNum" sz="quarter" idx="12"/>
            <p:custDataLst>
              <p:custData r:id="rId1"/>
            </p:custDataLst>
          </p:nvPr>
        </p:nvSpPr>
        <p:spPr/>
        <p:txBody>
          <a:bodyPr/>
          <a:lstStyle/>
          <a:p>
            <a:fld id="{935F2FC3-7DAB-4FC4-88E0-5EB2AAC8C083}" type="slidenum">
              <a:rPr lang="tr-TR" smtClean="0">
                <a:solidFill>
                  <a:prstClr val="black">
                    <a:tint val="75000"/>
                  </a:prstClr>
                </a:solidFill>
              </a:rPr>
              <a:pPr/>
              <a:t>11</a:t>
            </a:fld>
            <a:endParaRPr lang="tr-TR">
              <a:solidFill>
                <a:prstClr val="black">
                  <a:tint val="75000"/>
                </a:prstClr>
              </a:solidFill>
            </a:endParaRPr>
          </a:p>
        </p:txBody>
      </p:sp>
      <p:graphicFrame>
        <p:nvGraphicFramePr>
          <p:cNvPr id="6" name="Chart 5"/>
          <p:cNvGraphicFramePr/>
          <p:nvPr>
            <p:extLst/>
          </p:nvPr>
        </p:nvGraphicFramePr>
        <p:xfrm>
          <a:off x="1343472" y="1484784"/>
          <a:ext cx="10369152"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1"/>
          <p:cNvSpPr txBox="1">
            <a:spLocks/>
          </p:cNvSpPr>
          <p:nvPr/>
        </p:nvSpPr>
        <p:spPr>
          <a:xfrm>
            <a:off x="1981200" y="332656"/>
            <a:ext cx="8229600" cy="4350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a:solidFill>
                  <a:srgbClr val="C00000"/>
                </a:solidFill>
              </a:rPr>
              <a:t>BESD </a:t>
            </a:r>
            <a:r>
              <a:rPr lang="en-US" sz="2800" b="1" dirty="0">
                <a:solidFill>
                  <a:srgbClr val="C00000"/>
                </a:solidFill>
              </a:rPr>
              <a:t>– İhracat</a:t>
            </a:r>
            <a:r>
              <a:rPr lang="tr-TR" sz="2400" b="1" dirty="0">
                <a:solidFill>
                  <a:srgbClr val="C00000"/>
                </a:solidFill>
              </a:rPr>
              <a:t/>
            </a:r>
            <a:br>
              <a:rPr lang="tr-TR" sz="2400" b="1" dirty="0">
                <a:solidFill>
                  <a:srgbClr val="C00000"/>
                </a:solidFill>
              </a:rPr>
            </a:br>
            <a:r>
              <a:rPr lang="tr-TR" sz="2400" b="1" u="sng" dirty="0">
                <a:solidFill>
                  <a:prstClr val="white">
                    <a:lumMod val="50000"/>
                  </a:prstClr>
                </a:solidFill>
              </a:rPr>
              <a:t>Yıllara Göre 4 Beyaz Eşya Pazar Hacmi Değişimi</a:t>
            </a:r>
            <a:r>
              <a:rPr lang="tr-TR" sz="2400" b="1" dirty="0">
                <a:solidFill>
                  <a:prstClr val="white">
                    <a:lumMod val="50000"/>
                  </a:prstClr>
                </a:solidFill>
              </a:rPr>
              <a:t/>
            </a:r>
            <a:br>
              <a:rPr lang="tr-TR" sz="2400" b="1" dirty="0">
                <a:solidFill>
                  <a:prstClr val="white">
                    <a:lumMod val="50000"/>
                  </a:prstClr>
                </a:solidFill>
              </a:rPr>
            </a:br>
            <a:r>
              <a:rPr lang="en-US" sz="2000" b="1" dirty="0" err="1">
                <a:solidFill>
                  <a:srgbClr val="C00000"/>
                </a:solidFill>
              </a:rPr>
              <a:t>Senelik</a:t>
            </a:r>
            <a:r>
              <a:rPr lang="en-US" sz="2000" b="1" dirty="0">
                <a:solidFill>
                  <a:srgbClr val="C00000"/>
                </a:solidFill>
              </a:rPr>
              <a:t>*</a:t>
            </a:r>
            <a:endParaRPr lang="tr-TR" sz="2400" b="1" dirty="0">
              <a:solidFill>
                <a:srgbClr val="C00000"/>
              </a:solidFill>
            </a:endParaRPr>
          </a:p>
        </p:txBody>
      </p:sp>
      <p:sp>
        <p:nvSpPr>
          <p:cNvPr id="8" name="Rectangle 7"/>
          <p:cNvSpPr/>
          <p:nvPr/>
        </p:nvSpPr>
        <p:spPr>
          <a:xfrm>
            <a:off x="1516089" y="6542172"/>
            <a:ext cx="5446221" cy="315829"/>
          </a:xfrm>
          <a:prstGeom prst="rect">
            <a:avLst/>
          </a:prstGeom>
        </p:spPr>
        <p:txBody>
          <a:bodyPr vert="horz" lIns="91440" tIns="45720" rIns="91440" bIns="45720" rtlCol="0" anchor="ctr"/>
          <a:lstStyle/>
          <a:p>
            <a:r>
              <a:rPr lang="tr-TR" sz="1000" dirty="0">
                <a:solidFill>
                  <a:prstClr val="black">
                    <a:tint val="75000"/>
                  </a:prstClr>
                </a:solidFill>
              </a:rPr>
              <a:t>*</a:t>
            </a:r>
            <a:r>
              <a:rPr lang="en-US" sz="1000" dirty="0" err="1">
                <a:solidFill>
                  <a:prstClr val="black">
                    <a:lumMod val="65000"/>
                    <a:lumOff val="35000"/>
                  </a:prstClr>
                </a:solidFill>
              </a:rPr>
              <a:t>Veriler</a:t>
            </a:r>
            <a:r>
              <a:rPr lang="en-US" sz="1000" dirty="0">
                <a:solidFill>
                  <a:prstClr val="black">
                    <a:lumMod val="65000"/>
                    <a:lumOff val="35000"/>
                  </a:prstClr>
                </a:solidFill>
              </a:rPr>
              <a:t> </a:t>
            </a:r>
            <a:r>
              <a:rPr lang="en-US" sz="1000" dirty="0" smtClean="0">
                <a:solidFill>
                  <a:prstClr val="black">
                    <a:lumMod val="65000"/>
                    <a:lumOff val="35000"/>
                  </a:prstClr>
                </a:solidFill>
              </a:rPr>
              <a:t>Ocak-</a:t>
            </a:r>
            <a:r>
              <a:rPr lang="en-US" sz="1000" dirty="0" err="1" smtClean="0">
                <a:solidFill>
                  <a:prstClr val="black">
                    <a:lumMod val="65000"/>
                    <a:lumOff val="35000"/>
                  </a:prstClr>
                </a:solidFill>
              </a:rPr>
              <a:t>Aralık</a:t>
            </a:r>
            <a:r>
              <a:rPr lang="en-US" sz="1000" dirty="0" smtClean="0">
                <a:solidFill>
                  <a:prstClr val="black">
                    <a:lumMod val="65000"/>
                    <a:lumOff val="35000"/>
                  </a:prstClr>
                </a:solidFill>
              </a:rPr>
              <a:t> </a:t>
            </a:r>
            <a:r>
              <a:rPr lang="en-US" sz="1000" dirty="0" err="1">
                <a:solidFill>
                  <a:prstClr val="black">
                    <a:lumMod val="65000"/>
                    <a:lumOff val="35000"/>
                  </a:prstClr>
                </a:solidFill>
              </a:rPr>
              <a:t>dönemini</a:t>
            </a:r>
            <a:r>
              <a:rPr lang="en-US" sz="1000" dirty="0">
                <a:solidFill>
                  <a:prstClr val="black">
                    <a:lumMod val="65000"/>
                    <a:lumOff val="35000"/>
                  </a:prstClr>
                </a:solidFill>
              </a:rPr>
              <a:t> </a:t>
            </a:r>
            <a:r>
              <a:rPr lang="en-US" sz="1000" dirty="0" err="1">
                <a:solidFill>
                  <a:prstClr val="black">
                    <a:lumMod val="65000"/>
                    <a:lumOff val="35000"/>
                  </a:prstClr>
                </a:solidFill>
              </a:rPr>
              <a:t>kapsamaktadır</a:t>
            </a:r>
            <a:r>
              <a:rPr lang="en-US" sz="1000" dirty="0">
                <a:solidFill>
                  <a:prstClr val="black">
                    <a:lumMod val="65000"/>
                    <a:lumOff val="35000"/>
                  </a:prstClr>
                </a:solidFill>
              </a:rPr>
              <a:t>.</a:t>
            </a:r>
            <a:endParaRPr lang="tr-TR" sz="1000" dirty="0">
              <a:solidFill>
                <a:prstClr val="black"/>
              </a:solidFill>
            </a:endParaRPr>
          </a:p>
        </p:txBody>
      </p:sp>
      <p:graphicFrame>
        <p:nvGraphicFramePr>
          <p:cNvPr id="10" name="Table 9"/>
          <p:cNvGraphicFramePr>
            <a:graphicFrameLocks noGrp="1"/>
          </p:cNvGraphicFramePr>
          <p:nvPr>
            <p:extLst/>
          </p:nvPr>
        </p:nvGraphicFramePr>
        <p:xfrm>
          <a:off x="767412" y="5543064"/>
          <a:ext cx="10945209" cy="859790"/>
        </p:xfrm>
        <a:graphic>
          <a:graphicData uri="http://schemas.openxmlformats.org/drawingml/2006/table">
            <a:tbl>
              <a:tblPr firstRow="1" bandRow="1">
                <a:tableStyleId>{2D5ABB26-0587-4C30-8999-92F81FD0307C}</a:tableStyleId>
              </a:tblPr>
              <a:tblGrid>
                <a:gridCol w="741610">
                  <a:extLst>
                    <a:ext uri="{9D8B030D-6E8A-4147-A177-3AD203B41FA5}">
                      <a16:colId xmlns="" xmlns:a16="http://schemas.microsoft.com/office/drawing/2014/main" val="20000"/>
                    </a:ext>
                  </a:extLst>
                </a:gridCol>
                <a:gridCol w="422107">
                  <a:extLst>
                    <a:ext uri="{9D8B030D-6E8A-4147-A177-3AD203B41FA5}">
                      <a16:colId xmlns="" xmlns:a16="http://schemas.microsoft.com/office/drawing/2014/main" val="20001"/>
                    </a:ext>
                  </a:extLst>
                </a:gridCol>
                <a:gridCol w="629037">
                  <a:extLst>
                    <a:ext uri="{9D8B030D-6E8A-4147-A177-3AD203B41FA5}">
                      <a16:colId xmlns="" xmlns:a16="http://schemas.microsoft.com/office/drawing/2014/main" val="20002"/>
                    </a:ext>
                  </a:extLst>
                </a:gridCol>
                <a:gridCol w="542754">
                  <a:extLst>
                    <a:ext uri="{9D8B030D-6E8A-4147-A177-3AD203B41FA5}">
                      <a16:colId xmlns="" xmlns:a16="http://schemas.microsoft.com/office/drawing/2014/main" val="20003"/>
                    </a:ext>
                  </a:extLst>
                </a:gridCol>
                <a:gridCol w="589509">
                  <a:extLst>
                    <a:ext uri="{9D8B030D-6E8A-4147-A177-3AD203B41FA5}">
                      <a16:colId xmlns="" xmlns:a16="http://schemas.microsoft.com/office/drawing/2014/main" val="20004"/>
                    </a:ext>
                  </a:extLst>
                </a:gridCol>
                <a:gridCol w="471776">
                  <a:extLst>
                    <a:ext uri="{9D8B030D-6E8A-4147-A177-3AD203B41FA5}">
                      <a16:colId xmlns="" xmlns:a16="http://schemas.microsoft.com/office/drawing/2014/main" val="20005"/>
                    </a:ext>
                  </a:extLst>
                </a:gridCol>
                <a:gridCol w="471776">
                  <a:extLst>
                    <a:ext uri="{9D8B030D-6E8A-4147-A177-3AD203B41FA5}">
                      <a16:colId xmlns="" xmlns:a16="http://schemas.microsoft.com/office/drawing/2014/main" val="20006"/>
                    </a:ext>
                  </a:extLst>
                </a:gridCol>
                <a:gridCol w="471776">
                  <a:extLst>
                    <a:ext uri="{9D8B030D-6E8A-4147-A177-3AD203B41FA5}">
                      <a16:colId xmlns="" xmlns:a16="http://schemas.microsoft.com/office/drawing/2014/main" val="20007"/>
                    </a:ext>
                  </a:extLst>
                </a:gridCol>
                <a:gridCol w="471776">
                  <a:extLst>
                    <a:ext uri="{9D8B030D-6E8A-4147-A177-3AD203B41FA5}">
                      <a16:colId xmlns="" xmlns:a16="http://schemas.microsoft.com/office/drawing/2014/main" val="20008"/>
                    </a:ext>
                  </a:extLst>
                </a:gridCol>
                <a:gridCol w="471776">
                  <a:extLst>
                    <a:ext uri="{9D8B030D-6E8A-4147-A177-3AD203B41FA5}">
                      <a16:colId xmlns="" xmlns:a16="http://schemas.microsoft.com/office/drawing/2014/main" val="20009"/>
                    </a:ext>
                  </a:extLst>
                </a:gridCol>
                <a:gridCol w="471776">
                  <a:extLst>
                    <a:ext uri="{9D8B030D-6E8A-4147-A177-3AD203B41FA5}">
                      <a16:colId xmlns="" xmlns:a16="http://schemas.microsoft.com/office/drawing/2014/main" val="20010"/>
                    </a:ext>
                  </a:extLst>
                </a:gridCol>
                <a:gridCol w="471776">
                  <a:extLst>
                    <a:ext uri="{9D8B030D-6E8A-4147-A177-3AD203B41FA5}">
                      <a16:colId xmlns="" xmlns:a16="http://schemas.microsoft.com/office/drawing/2014/main" val="20011"/>
                    </a:ext>
                  </a:extLst>
                </a:gridCol>
                <a:gridCol w="471776"/>
                <a:gridCol w="471776"/>
                <a:gridCol w="471776"/>
                <a:gridCol w="471776"/>
                <a:gridCol w="471776"/>
                <a:gridCol w="471776"/>
                <a:gridCol w="471776"/>
                <a:gridCol w="471776"/>
                <a:gridCol w="471776"/>
                <a:gridCol w="471776"/>
              </a:tblGrid>
              <a:tr h="722832">
                <a:tc>
                  <a:txBody>
                    <a:bodyPr/>
                    <a:lstStyle/>
                    <a:p>
                      <a:pPr algn="l" fontAlgn="b"/>
                      <a:r>
                        <a:rPr lang="en-US" sz="1400" b="1" kern="1200" dirty="0">
                          <a:solidFill>
                            <a:schemeClr val="accent3">
                              <a:lumMod val="50000"/>
                            </a:schemeClr>
                          </a:solidFill>
                          <a:latin typeface="+mn-lt"/>
                          <a:ea typeface="+mn-ea"/>
                          <a:cs typeface="+mn-cs"/>
                        </a:rPr>
                        <a:t>4 </a:t>
                      </a:r>
                      <a:r>
                        <a:rPr lang="en-US" sz="1400" b="1" kern="1200" dirty="0" err="1">
                          <a:solidFill>
                            <a:schemeClr val="accent3">
                              <a:lumMod val="50000"/>
                            </a:schemeClr>
                          </a:solidFill>
                          <a:latin typeface="+mn-lt"/>
                          <a:ea typeface="+mn-ea"/>
                          <a:cs typeface="+mn-cs"/>
                        </a:rPr>
                        <a:t>Beyaz</a:t>
                      </a:r>
                      <a:r>
                        <a:rPr lang="en-US" sz="1400" b="1" kern="1200" dirty="0">
                          <a:solidFill>
                            <a:schemeClr val="accent3">
                              <a:lumMod val="50000"/>
                            </a:schemeClr>
                          </a:solidFill>
                          <a:latin typeface="+mn-lt"/>
                          <a:ea typeface="+mn-ea"/>
                          <a:cs typeface="+mn-cs"/>
                        </a:rPr>
                        <a:t> </a:t>
                      </a:r>
                      <a:r>
                        <a:rPr lang="en-US" sz="1400" b="1" kern="1200" dirty="0" err="1">
                          <a:solidFill>
                            <a:schemeClr val="accent3">
                              <a:lumMod val="50000"/>
                            </a:schemeClr>
                          </a:solidFill>
                          <a:latin typeface="+mn-lt"/>
                          <a:ea typeface="+mn-ea"/>
                          <a:cs typeface="+mn-cs"/>
                        </a:rPr>
                        <a:t>Eşya</a:t>
                      </a:r>
                      <a:r>
                        <a:rPr lang="en-US" sz="1400" b="1" kern="1200" dirty="0">
                          <a:solidFill>
                            <a:schemeClr val="accent3">
                              <a:lumMod val="50000"/>
                            </a:schemeClr>
                          </a:solidFill>
                          <a:latin typeface="+mn-lt"/>
                          <a:ea typeface="+mn-ea"/>
                          <a:cs typeface="+mn-cs"/>
                        </a:rPr>
                        <a:t> </a:t>
                      </a:r>
                      <a:r>
                        <a:rPr lang="en-US" sz="1400" b="1" kern="1200" dirty="0" err="1">
                          <a:solidFill>
                            <a:schemeClr val="accent3">
                              <a:lumMod val="50000"/>
                            </a:schemeClr>
                          </a:solidFill>
                          <a:latin typeface="+mn-lt"/>
                          <a:ea typeface="+mn-ea"/>
                          <a:cs typeface="+mn-cs"/>
                        </a:rPr>
                        <a:t>Büyüme</a:t>
                      </a:r>
                      <a:r>
                        <a:rPr lang="en-US" sz="1400" b="1" kern="1200" dirty="0">
                          <a:solidFill>
                            <a:schemeClr val="accent3">
                              <a:lumMod val="50000"/>
                            </a:schemeClr>
                          </a:solidFill>
                          <a:latin typeface="+mn-lt"/>
                          <a:ea typeface="+mn-ea"/>
                          <a:cs typeface="+mn-cs"/>
                        </a:rPr>
                        <a:t/>
                      </a:r>
                      <a:br>
                        <a:rPr lang="en-US" sz="1400" b="1" kern="1200" dirty="0">
                          <a:solidFill>
                            <a:schemeClr val="accent3">
                              <a:lumMod val="50000"/>
                            </a:schemeClr>
                          </a:solidFill>
                          <a:latin typeface="+mn-lt"/>
                          <a:ea typeface="+mn-ea"/>
                          <a:cs typeface="+mn-cs"/>
                        </a:rPr>
                      </a:br>
                      <a:endParaRPr lang="en-US" sz="1400" b="1" kern="1200" dirty="0">
                        <a:solidFill>
                          <a:schemeClr val="accent3">
                            <a:lumMod val="50000"/>
                          </a:schemeClr>
                        </a:solidFill>
                        <a:latin typeface="+mn-lt"/>
                        <a:ea typeface="+mn-ea"/>
                        <a:cs typeface="+mn-cs"/>
                      </a:endParaRPr>
                    </a:p>
                  </a:txBody>
                  <a:tcPr marL="6350" marR="6350" marT="6350" marB="0" anchor="b"/>
                </a:tc>
                <a:tc>
                  <a:txBody>
                    <a:bodyPr/>
                    <a:lstStyle/>
                    <a:p>
                      <a:pPr algn="ctr" fontAlgn="b"/>
                      <a:endParaRPr lang="en-US" sz="1100" b="1" i="0" u="none" strike="noStrike">
                        <a:solidFill>
                          <a:srgbClr val="5D7430"/>
                        </a:solidFill>
                        <a:effectLst/>
                        <a:latin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27,4%</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13,5%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41,5%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54,7%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37,2%</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13,5%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14,1%</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32,9%</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10,5%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0,7%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-0,1%</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8,3%</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4,5%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12,0%</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-1,6%</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5,5%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6,0%</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7,3%</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5D7430"/>
                          </a:solidFill>
                          <a:effectLst/>
                          <a:latin typeface="Calibri" panose="020F0502020204030204" pitchFamily="34" charset="0"/>
                        </a:rPr>
                        <a:t>6,0%</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5D7430"/>
                          </a:solidFill>
                          <a:effectLst/>
                          <a:latin typeface="Calibri" panose="020F0502020204030204" pitchFamily="34" charset="0"/>
                        </a:rPr>
                        <a:t>5,7%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845895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4013589269"/>
              </p:ext>
            </p:extLst>
          </p:nvPr>
        </p:nvGraphicFramePr>
        <p:xfrm>
          <a:off x="1055440" y="2132930"/>
          <a:ext cx="5139000" cy="4560006"/>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935F2FC3-7DAB-4FC4-88E0-5EB2AAC8C083}" type="slidenum">
              <a:rPr lang="tr-TR" smtClean="0"/>
              <a:t>12</a:t>
            </a:fld>
            <a:endParaRPr lang="tr-TR"/>
          </a:p>
        </p:txBody>
      </p:sp>
      <p:sp>
        <p:nvSpPr>
          <p:cNvPr id="15" name="Footer Placeholder 3"/>
          <p:cNvSpPr>
            <a:spLocks noGrp="1"/>
          </p:cNvSpPr>
          <p:nvPr>
            <p:ph type="ftr" sz="quarter" idx="11"/>
          </p:nvPr>
        </p:nvSpPr>
        <p:spPr>
          <a:xfrm>
            <a:off x="979974" y="6476832"/>
            <a:ext cx="2895600" cy="365125"/>
          </a:xfrm>
        </p:spPr>
        <p:txBody>
          <a:bodyPr/>
          <a:lstStyle/>
          <a:p>
            <a:pPr algn="l"/>
            <a:r>
              <a:rPr lang="tr-TR" dirty="0"/>
              <a:t>Kaynak: TUIK</a:t>
            </a:r>
            <a:endParaRPr lang="en-US" dirty="0"/>
          </a:p>
        </p:txBody>
      </p:sp>
      <p:sp>
        <p:nvSpPr>
          <p:cNvPr id="18" name="Rectangle 4"/>
          <p:cNvSpPr txBox="1">
            <a:spLocks noChangeAspect="1" noChangeArrowheads="1"/>
          </p:cNvSpPr>
          <p:nvPr/>
        </p:nvSpPr>
        <p:spPr bwMode="auto">
          <a:xfrm>
            <a:off x="965995" y="25666"/>
            <a:ext cx="10260013"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algn="ctr" fontAlgn="base">
              <a:spcBef>
                <a:spcPct val="0"/>
              </a:spcBef>
              <a:spcAft>
                <a:spcPct val="0"/>
              </a:spcAft>
              <a:defRPr/>
            </a:pPr>
            <a:r>
              <a:rPr lang="tr-TR" sz="2400" b="1" kern="0" dirty="0">
                <a:solidFill>
                  <a:srgbClr val="C00000"/>
                </a:solidFill>
                <a:latin typeface="+mj-lt"/>
                <a:ea typeface="+mj-ea"/>
                <a:cs typeface="Tahoma" pitchFamily="34" charset="0"/>
              </a:rPr>
              <a:t>TÜRKİYE 4 BEYAZ EŞYA İHRACAT CİRO DAĞILIMI</a:t>
            </a:r>
          </a:p>
          <a:p>
            <a:pPr lvl="0" algn="ctr" fontAlgn="base">
              <a:spcBef>
                <a:spcPct val="0"/>
              </a:spcBef>
              <a:spcAft>
                <a:spcPct val="0"/>
              </a:spcAft>
              <a:defRPr/>
            </a:pPr>
            <a:r>
              <a:rPr lang="tr-TR" sz="2400" b="1" u="sng" dirty="0">
                <a:solidFill>
                  <a:schemeClr val="bg1">
                    <a:lumMod val="50000"/>
                  </a:schemeClr>
                </a:solidFill>
              </a:rPr>
              <a:t>Bölgelere Göre ($)</a:t>
            </a:r>
            <a:endParaRPr lang="tr-TR" sz="2400" b="1" kern="0" dirty="0">
              <a:solidFill>
                <a:srgbClr val="C00000"/>
              </a:solidFill>
              <a:latin typeface="+mj-lt"/>
              <a:ea typeface="+mj-ea"/>
              <a:cs typeface="Tahoma" pitchFamily="34" charset="0"/>
            </a:endParaRPr>
          </a:p>
        </p:txBody>
      </p:sp>
      <p:sp>
        <p:nvSpPr>
          <p:cNvPr id="12" name="Rectangle 4"/>
          <p:cNvSpPr txBox="1">
            <a:spLocks noChangeAspect="1" noChangeArrowheads="1"/>
          </p:cNvSpPr>
          <p:nvPr/>
        </p:nvSpPr>
        <p:spPr bwMode="auto">
          <a:xfrm>
            <a:off x="911424" y="1340768"/>
            <a:ext cx="4195906"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algn="ctr" fontAlgn="base">
              <a:spcBef>
                <a:spcPct val="0"/>
              </a:spcBef>
              <a:spcAft>
                <a:spcPct val="0"/>
              </a:spcAft>
              <a:defRPr/>
            </a:pPr>
            <a:r>
              <a:rPr lang="tr-TR" b="1" kern="0" dirty="0">
                <a:solidFill>
                  <a:srgbClr val="C00000"/>
                </a:solidFill>
                <a:latin typeface="+mj-lt"/>
                <a:ea typeface="+mj-ea"/>
                <a:cs typeface="Tahoma" pitchFamily="34" charset="0"/>
              </a:rPr>
              <a:t>2016</a:t>
            </a:r>
          </a:p>
        </p:txBody>
      </p:sp>
      <p:sp>
        <p:nvSpPr>
          <p:cNvPr id="10" name="Rectangle 4"/>
          <p:cNvSpPr txBox="1">
            <a:spLocks noChangeAspect="1" noChangeArrowheads="1"/>
          </p:cNvSpPr>
          <p:nvPr/>
        </p:nvSpPr>
        <p:spPr bwMode="auto">
          <a:xfrm>
            <a:off x="4367808" y="1340768"/>
            <a:ext cx="4195906"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algn="ctr" fontAlgn="base">
              <a:spcBef>
                <a:spcPct val="0"/>
              </a:spcBef>
              <a:spcAft>
                <a:spcPct val="0"/>
              </a:spcAft>
              <a:defRPr/>
            </a:pPr>
            <a:r>
              <a:rPr lang="tr-TR" b="1" kern="0" dirty="0">
                <a:solidFill>
                  <a:srgbClr val="C00000"/>
                </a:solidFill>
                <a:latin typeface="+mj-lt"/>
                <a:ea typeface="+mj-ea"/>
                <a:cs typeface="Tahoma" pitchFamily="34" charset="0"/>
              </a:rPr>
              <a:t>2017</a:t>
            </a:r>
          </a:p>
        </p:txBody>
      </p:sp>
      <p:graphicFrame>
        <p:nvGraphicFramePr>
          <p:cNvPr id="11" name="Chart 10"/>
          <p:cNvGraphicFramePr/>
          <p:nvPr>
            <p:extLst>
              <p:ext uri="{D42A27DB-BD31-4B8C-83A1-F6EECF244321}">
                <p14:modId xmlns:p14="http://schemas.microsoft.com/office/powerpoint/2010/main" val="1579998317"/>
              </p:ext>
            </p:extLst>
          </p:nvPr>
        </p:nvGraphicFramePr>
        <p:xfrm>
          <a:off x="4367808" y="2104354"/>
          <a:ext cx="5139000" cy="45600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extLst>
              <p:ext uri="{D42A27DB-BD31-4B8C-83A1-F6EECF244321}">
                <p14:modId xmlns:p14="http://schemas.microsoft.com/office/powerpoint/2010/main" val="1589722416"/>
              </p:ext>
            </p:extLst>
          </p:nvPr>
        </p:nvGraphicFramePr>
        <p:xfrm>
          <a:off x="7653744" y="2113874"/>
          <a:ext cx="5139000" cy="4560006"/>
        </p:xfrm>
        <a:graphic>
          <a:graphicData uri="http://schemas.openxmlformats.org/drawingml/2006/chart">
            <c:chart xmlns:c="http://schemas.openxmlformats.org/drawingml/2006/chart" xmlns:r="http://schemas.openxmlformats.org/officeDocument/2006/relationships" r:id="rId5"/>
          </a:graphicData>
        </a:graphic>
      </p:graphicFrame>
      <p:sp>
        <p:nvSpPr>
          <p:cNvPr id="13" name="Rectangle 4"/>
          <p:cNvSpPr txBox="1">
            <a:spLocks noChangeAspect="1" noChangeArrowheads="1"/>
          </p:cNvSpPr>
          <p:nvPr/>
        </p:nvSpPr>
        <p:spPr bwMode="auto">
          <a:xfrm>
            <a:off x="7732742" y="1336000"/>
            <a:ext cx="4195906"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algn="ctr" fontAlgn="base">
              <a:spcBef>
                <a:spcPct val="0"/>
              </a:spcBef>
              <a:spcAft>
                <a:spcPct val="0"/>
              </a:spcAft>
              <a:defRPr/>
            </a:pPr>
            <a:r>
              <a:rPr lang="tr-TR" b="1" kern="0" dirty="0">
                <a:solidFill>
                  <a:srgbClr val="C00000"/>
                </a:solidFill>
                <a:latin typeface="+mj-lt"/>
                <a:ea typeface="+mj-ea"/>
                <a:cs typeface="Tahoma" pitchFamily="34" charset="0"/>
              </a:rPr>
              <a:t>201</a:t>
            </a:r>
            <a:r>
              <a:rPr lang="en-US" b="1" kern="0" dirty="0">
                <a:solidFill>
                  <a:srgbClr val="C00000"/>
                </a:solidFill>
                <a:latin typeface="+mj-lt"/>
                <a:ea typeface="+mj-ea"/>
                <a:cs typeface="Tahoma" pitchFamily="34" charset="0"/>
              </a:rPr>
              <a:t>8 </a:t>
            </a:r>
          </a:p>
          <a:p>
            <a:pPr lvl="0" algn="ctr" fontAlgn="base">
              <a:spcBef>
                <a:spcPct val="0"/>
              </a:spcBef>
              <a:spcAft>
                <a:spcPct val="0"/>
              </a:spcAft>
              <a:defRPr/>
            </a:pPr>
            <a:r>
              <a:rPr lang="en-US" b="1" kern="0" dirty="0" smtClean="0">
                <a:solidFill>
                  <a:srgbClr val="C00000"/>
                </a:solidFill>
                <a:latin typeface="+mj-lt"/>
                <a:ea typeface="+mj-ea"/>
                <a:cs typeface="Tahoma" pitchFamily="34" charset="0"/>
              </a:rPr>
              <a:t>Ocak-</a:t>
            </a:r>
            <a:r>
              <a:rPr lang="en-US" b="1" kern="0" dirty="0" err="1" smtClean="0">
                <a:solidFill>
                  <a:srgbClr val="C00000"/>
                </a:solidFill>
                <a:latin typeface="+mj-lt"/>
                <a:ea typeface="+mj-ea"/>
                <a:cs typeface="Tahoma" pitchFamily="34" charset="0"/>
              </a:rPr>
              <a:t>Kasım</a:t>
            </a:r>
            <a:endParaRPr lang="tr-TR" b="1" kern="0" dirty="0">
              <a:solidFill>
                <a:srgbClr val="C00000"/>
              </a:solidFill>
              <a:latin typeface="+mj-lt"/>
              <a:ea typeface="+mj-ea"/>
              <a:cs typeface="Tahoma" pitchFamily="34" charset="0"/>
            </a:endParaRPr>
          </a:p>
        </p:txBody>
      </p:sp>
    </p:spTree>
    <p:extLst>
      <p:ext uri="{BB962C8B-B14F-4D97-AF65-F5344CB8AC3E}">
        <p14:creationId xmlns:p14="http://schemas.microsoft.com/office/powerpoint/2010/main" val="3990381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5F2FC3-7DAB-4FC4-88E0-5EB2AAC8C083}" type="slidenum">
              <a:rPr lang="tr-TR" smtClean="0"/>
              <a:t>13</a:t>
            </a:fld>
            <a:endParaRPr lang="tr-TR"/>
          </a:p>
        </p:txBody>
      </p:sp>
      <p:sp>
        <p:nvSpPr>
          <p:cNvPr id="15" name="Footer Placeholder 3"/>
          <p:cNvSpPr>
            <a:spLocks noGrp="1"/>
          </p:cNvSpPr>
          <p:nvPr>
            <p:ph type="ftr" sz="quarter" idx="11"/>
          </p:nvPr>
        </p:nvSpPr>
        <p:spPr>
          <a:xfrm>
            <a:off x="979974" y="6476832"/>
            <a:ext cx="2895600" cy="365125"/>
          </a:xfrm>
        </p:spPr>
        <p:txBody>
          <a:bodyPr/>
          <a:lstStyle/>
          <a:p>
            <a:pPr algn="l"/>
            <a:r>
              <a:rPr lang="tr-TR" dirty="0"/>
              <a:t>Kaynak: TUIK</a:t>
            </a:r>
            <a:endParaRPr lang="en-US" dirty="0"/>
          </a:p>
        </p:txBody>
      </p:sp>
      <p:sp>
        <p:nvSpPr>
          <p:cNvPr id="18" name="Rectangle 4"/>
          <p:cNvSpPr txBox="1">
            <a:spLocks noChangeAspect="1" noChangeArrowheads="1"/>
          </p:cNvSpPr>
          <p:nvPr/>
        </p:nvSpPr>
        <p:spPr bwMode="auto">
          <a:xfrm>
            <a:off x="965995" y="25666"/>
            <a:ext cx="10260013"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algn="ctr" fontAlgn="base">
              <a:spcBef>
                <a:spcPct val="0"/>
              </a:spcBef>
              <a:spcAft>
                <a:spcPct val="0"/>
              </a:spcAft>
              <a:defRPr/>
            </a:pPr>
            <a:r>
              <a:rPr lang="tr-TR" sz="2400" b="1" kern="0" dirty="0">
                <a:solidFill>
                  <a:srgbClr val="C00000"/>
                </a:solidFill>
                <a:latin typeface="+mj-lt"/>
                <a:ea typeface="+mj-ea"/>
                <a:cs typeface="Tahoma" pitchFamily="34" charset="0"/>
              </a:rPr>
              <a:t>TÜRKİYE 4 BEYAZ EŞYA İHRACAT CİRO DAĞILIMI</a:t>
            </a:r>
          </a:p>
          <a:p>
            <a:pPr lvl="0" algn="ctr" fontAlgn="base">
              <a:spcBef>
                <a:spcPct val="0"/>
              </a:spcBef>
              <a:spcAft>
                <a:spcPct val="0"/>
              </a:spcAft>
              <a:defRPr/>
            </a:pPr>
            <a:r>
              <a:rPr lang="tr-TR" sz="2400" b="1" u="sng" dirty="0">
                <a:solidFill>
                  <a:schemeClr val="bg1">
                    <a:lumMod val="50000"/>
                  </a:schemeClr>
                </a:solidFill>
              </a:rPr>
              <a:t>Ülkelere Göre ($)</a:t>
            </a:r>
            <a:endParaRPr lang="tr-TR" sz="2400" b="1" kern="0" dirty="0">
              <a:solidFill>
                <a:srgbClr val="C00000"/>
              </a:solidFill>
              <a:latin typeface="+mj-lt"/>
              <a:ea typeface="+mj-ea"/>
              <a:cs typeface="Tahoma"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14678450"/>
              </p:ext>
            </p:extLst>
          </p:nvPr>
        </p:nvGraphicFramePr>
        <p:xfrm>
          <a:off x="1991544" y="1916833"/>
          <a:ext cx="7920880" cy="3851875"/>
        </p:xfrm>
        <a:graphic>
          <a:graphicData uri="http://schemas.openxmlformats.org/drawingml/2006/table">
            <a:tbl>
              <a:tblPr firstRow="1" bandRow="1">
                <a:tableStyleId>{2D5ABB26-0587-4C30-8999-92F81FD0307C}</a:tableStyleId>
              </a:tblPr>
              <a:tblGrid>
                <a:gridCol w="1584176">
                  <a:extLst>
                    <a:ext uri="{9D8B030D-6E8A-4147-A177-3AD203B41FA5}">
                      <a16:colId xmlns="" xmlns:a16="http://schemas.microsoft.com/office/drawing/2014/main" val="20000"/>
                    </a:ext>
                  </a:extLst>
                </a:gridCol>
                <a:gridCol w="1584176">
                  <a:extLst>
                    <a:ext uri="{9D8B030D-6E8A-4147-A177-3AD203B41FA5}">
                      <a16:colId xmlns="" xmlns:a16="http://schemas.microsoft.com/office/drawing/2014/main" val="20001"/>
                    </a:ext>
                  </a:extLst>
                </a:gridCol>
                <a:gridCol w="1584176">
                  <a:extLst>
                    <a:ext uri="{9D8B030D-6E8A-4147-A177-3AD203B41FA5}">
                      <a16:colId xmlns="" xmlns:a16="http://schemas.microsoft.com/office/drawing/2014/main" val="20002"/>
                    </a:ext>
                  </a:extLst>
                </a:gridCol>
                <a:gridCol w="1584176">
                  <a:extLst>
                    <a:ext uri="{9D8B030D-6E8A-4147-A177-3AD203B41FA5}">
                      <a16:colId xmlns="" xmlns:a16="http://schemas.microsoft.com/office/drawing/2014/main" val="20003"/>
                    </a:ext>
                  </a:extLst>
                </a:gridCol>
                <a:gridCol w="1584176">
                  <a:extLst>
                    <a:ext uri="{9D8B030D-6E8A-4147-A177-3AD203B41FA5}">
                      <a16:colId xmlns="" xmlns:a16="http://schemas.microsoft.com/office/drawing/2014/main" val="20004"/>
                    </a:ext>
                  </a:extLst>
                </a:gridCol>
              </a:tblGrid>
              <a:tr h="514343">
                <a:tc>
                  <a:txBody>
                    <a:bodyPr/>
                    <a:lstStyle/>
                    <a:p>
                      <a:endParaRPr lang="tr-TR" sz="1400" dirty="0"/>
                    </a:p>
                  </a:txBody>
                  <a:tcPr/>
                </a:tc>
                <a:tc>
                  <a:txBody>
                    <a:bodyPr/>
                    <a:lstStyle/>
                    <a:p>
                      <a:pPr algn="ctr"/>
                      <a:r>
                        <a:rPr lang="tr-TR" sz="1800" b="1" dirty="0"/>
                        <a:t>2015</a:t>
                      </a:r>
                    </a:p>
                  </a:txBody>
                  <a:tcPr anchor="ctr">
                    <a:lnB w="12700" cap="flat" cmpd="sng" algn="ctr">
                      <a:solidFill>
                        <a:schemeClr val="tx1"/>
                      </a:solidFill>
                      <a:prstDash val="solid"/>
                      <a:round/>
                      <a:headEnd type="none" w="med" len="med"/>
                      <a:tailEnd type="none" w="med" len="med"/>
                    </a:lnB>
                  </a:tcPr>
                </a:tc>
                <a:tc>
                  <a:txBody>
                    <a:bodyPr/>
                    <a:lstStyle/>
                    <a:p>
                      <a:pPr algn="ctr"/>
                      <a:r>
                        <a:rPr lang="tr-TR" sz="1800" b="1" dirty="0"/>
                        <a:t>2016</a:t>
                      </a:r>
                    </a:p>
                  </a:txBody>
                  <a:tcPr anchor="ctr">
                    <a:lnB w="12700" cap="flat" cmpd="sng" algn="ctr">
                      <a:solidFill>
                        <a:schemeClr val="tx1"/>
                      </a:solidFill>
                      <a:prstDash val="solid"/>
                      <a:round/>
                      <a:headEnd type="none" w="med" len="med"/>
                      <a:tailEnd type="none" w="med" len="med"/>
                    </a:lnB>
                  </a:tcPr>
                </a:tc>
                <a:tc>
                  <a:txBody>
                    <a:bodyPr/>
                    <a:lstStyle/>
                    <a:p>
                      <a:pPr algn="ctr"/>
                      <a:r>
                        <a:rPr lang="tr-TR" sz="1800" b="1" dirty="0"/>
                        <a:t>2017</a:t>
                      </a:r>
                    </a:p>
                  </a:txBody>
                  <a:tcPr anchor="ctr">
                    <a:lnB w="12700" cap="flat" cmpd="sng" algn="ctr">
                      <a:solidFill>
                        <a:schemeClr val="tx1"/>
                      </a:solidFill>
                      <a:prstDash val="solid"/>
                      <a:round/>
                      <a:headEnd type="none" w="med" len="med"/>
                      <a:tailEnd type="none" w="med" len="med"/>
                    </a:lnB>
                  </a:tcPr>
                </a:tc>
                <a:tc>
                  <a:txBody>
                    <a:bodyPr/>
                    <a:lstStyle/>
                    <a:p>
                      <a:pPr algn="ctr"/>
                      <a:r>
                        <a:rPr lang="en-US" sz="1800" b="1" dirty="0"/>
                        <a:t>2018 </a:t>
                      </a:r>
                    </a:p>
                    <a:p>
                      <a:pPr algn="ctr"/>
                      <a:r>
                        <a:rPr lang="en-US" sz="1800" b="1" dirty="0" smtClean="0"/>
                        <a:t>Ocak-</a:t>
                      </a:r>
                      <a:r>
                        <a:rPr lang="en-US" sz="1800" b="1" dirty="0" err="1" smtClean="0"/>
                        <a:t>Kasım</a:t>
                      </a:r>
                      <a:endParaRPr lang="tr-TR" sz="1800" b="1" dirty="0"/>
                    </a:p>
                  </a:txBody>
                  <a:tcPr anchor="ct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14343">
                <a:tc>
                  <a:txBody>
                    <a:bodyPr/>
                    <a:lstStyle/>
                    <a:p>
                      <a:pPr algn="ctr"/>
                      <a:r>
                        <a:rPr lang="tr-TR" sz="1800" b="1" dirty="0">
                          <a:solidFill>
                            <a:srgbClr val="C00000"/>
                          </a:solidFill>
                        </a:rPr>
                        <a:t>İngiltere</a:t>
                      </a:r>
                    </a:p>
                  </a:txBody>
                  <a:tcPr anchor="ctr"/>
                </a:tc>
                <a:tc>
                  <a:txBody>
                    <a:bodyPr/>
                    <a:lstStyle/>
                    <a:p>
                      <a:pPr marL="0" algn="ctr" defTabSz="914400" rtl="0" eaLnBrk="1" latinLnBrk="0" hangingPunct="1"/>
                      <a:r>
                        <a:rPr lang="tr-TR" sz="1800" b="0" kern="1200" dirty="0">
                          <a:solidFill>
                            <a:schemeClr val="tx1">
                              <a:lumMod val="75000"/>
                              <a:lumOff val="25000"/>
                            </a:schemeClr>
                          </a:solidFill>
                          <a:latin typeface="+mn-lt"/>
                          <a:ea typeface="+mn-ea"/>
                          <a:cs typeface="+mn-cs"/>
                        </a:rPr>
                        <a:t>18%</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lumMod val="75000"/>
                              <a:lumOff val="25000"/>
                            </a:schemeClr>
                          </a:solidFill>
                          <a:latin typeface="+mn-lt"/>
                          <a:ea typeface="+mn-ea"/>
                          <a:cs typeface="+mn-cs"/>
                        </a:rPr>
                        <a:t>16%</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lumMod val="75000"/>
                              <a:lumOff val="25000"/>
                            </a:schemeClr>
                          </a:solidFill>
                          <a:latin typeface="+mn-lt"/>
                          <a:ea typeface="+mn-ea"/>
                          <a:cs typeface="+mn-cs"/>
                        </a:rPr>
                        <a:t>16%</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lumMod val="75000"/>
                              <a:lumOff val="25000"/>
                            </a:schemeClr>
                          </a:solidFill>
                          <a:latin typeface="+mn-lt"/>
                          <a:ea typeface="+mn-ea"/>
                          <a:cs typeface="+mn-cs"/>
                        </a:rPr>
                        <a:t>17%</a:t>
                      </a:r>
                      <a:endParaRPr lang="tr-TR" sz="1800" b="0" kern="1200" dirty="0">
                        <a:solidFill>
                          <a:schemeClr val="tx1">
                            <a:lumMod val="75000"/>
                            <a:lumOff val="25000"/>
                          </a:schemeClr>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514343">
                <a:tc>
                  <a:txBody>
                    <a:bodyPr/>
                    <a:lstStyle/>
                    <a:p>
                      <a:pPr algn="ctr"/>
                      <a:r>
                        <a:rPr lang="tr-TR" sz="1800" b="1" dirty="0">
                          <a:solidFill>
                            <a:srgbClr val="C00000"/>
                          </a:solidFill>
                        </a:rPr>
                        <a:t>Almanya</a:t>
                      </a:r>
                    </a:p>
                  </a:txBody>
                  <a:tcPr anchor="ctr"/>
                </a:tc>
                <a:tc>
                  <a:txBody>
                    <a:bodyPr/>
                    <a:lstStyle/>
                    <a:p>
                      <a:pPr marL="0" algn="ctr" defTabSz="914400" rtl="0" eaLnBrk="1" latinLnBrk="0" hangingPunct="1"/>
                      <a:r>
                        <a:rPr lang="tr-TR" sz="1800" b="0" kern="1200" dirty="0">
                          <a:solidFill>
                            <a:schemeClr val="tx1"/>
                          </a:solidFill>
                          <a:latin typeface="+mn-lt"/>
                          <a:ea typeface="+mn-ea"/>
                          <a:cs typeface="+mn-cs"/>
                        </a:rPr>
                        <a:t>11%</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11%</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10%</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solidFill>
                          <a:latin typeface="+mn-lt"/>
                          <a:ea typeface="+mn-ea"/>
                          <a:cs typeface="+mn-cs"/>
                        </a:rPr>
                        <a:t>10%</a:t>
                      </a:r>
                      <a:endParaRPr lang="tr-TR" sz="1800" b="0" kern="1200" dirty="0">
                        <a:solidFill>
                          <a:schemeClr val="tx1"/>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514343">
                <a:tc>
                  <a:txBody>
                    <a:bodyPr/>
                    <a:lstStyle/>
                    <a:p>
                      <a:pPr algn="ctr"/>
                      <a:r>
                        <a:rPr lang="tr-TR" sz="1800" b="1" dirty="0">
                          <a:solidFill>
                            <a:srgbClr val="C00000"/>
                          </a:solidFill>
                        </a:rPr>
                        <a:t>Fransa</a:t>
                      </a:r>
                    </a:p>
                  </a:txBody>
                  <a:tcPr anchor="ctr"/>
                </a:tc>
                <a:tc>
                  <a:txBody>
                    <a:bodyPr/>
                    <a:lstStyle/>
                    <a:p>
                      <a:pPr marL="0" algn="ctr" defTabSz="914400" rtl="0" eaLnBrk="1" latinLnBrk="0" hangingPunct="1"/>
                      <a:r>
                        <a:rPr lang="tr-TR" sz="1800" b="0" kern="1200" dirty="0">
                          <a:solidFill>
                            <a:schemeClr val="tx1"/>
                          </a:solidFill>
                          <a:latin typeface="+mn-lt"/>
                          <a:ea typeface="+mn-ea"/>
                          <a:cs typeface="+mn-cs"/>
                        </a:rPr>
                        <a:t>11%</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10%</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9%</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solidFill>
                          <a:latin typeface="+mn-lt"/>
                          <a:ea typeface="+mn-ea"/>
                          <a:cs typeface="+mn-cs"/>
                        </a:rPr>
                        <a:t>10%</a:t>
                      </a:r>
                      <a:endParaRPr lang="tr-TR" sz="1800" b="0" kern="1200" dirty="0">
                        <a:solidFill>
                          <a:schemeClr val="tx1"/>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514343">
                <a:tc>
                  <a:txBody>
                    <a:bodyPr/>
                    <a:lstStyle/>
                    <a:p>
                      <a:pPr algn="ctr"/>
                      <a:r>
                        <a:rPr lang="tr-TR" sz="1800" b="1" dirty="0">
                          <a:solidFill>
                            <a:srgbClr val="C00000"/>
                          </a:solidFill>
                        </a:rPr>
                        <a:t>İtalya</a:t>
                      </a:r>
                    </a:p>
                  </a:txBody>
                  <a:tcPr anchor="ctr"/>
                </a:tc>
                <a:tc>
                  <a:txBody>
                    <a:bodyPr/>
                    <a:lstStyle/>
                    <a:p>
                      <a:pPr marL="0" algn="ctr" defTabSz="914400" rtl="0" eaLnBrk="1" latinLnBrk="0" hangingPunct="1"/>
                      <a:r>
                        <a:rPr lang="tr-TR" sz="1800" b="0" kern="1200" dirty="0">
                          <a:solidFill>
                            <a:schemeClr val="tx1"/>
                          </a:solidFill>
                          <a:latin typeface="+mn-lt"/>
                          <a:ea typeface="+mn-ea"/>
                          <a:cs typeface="+mn-cs"/>
                        </a:rPr>
                        <a:t>7%</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8%</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8%</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solidFill>
                          <a:latin typeface="+mn-lt"/>
                          <a:ea typeface="+mn-ea"/>
                          <a:cs typeface="+mn-cs"/>
                        </a:rPr>
                        <a:t>7%</a:t>
                      </a:r>
                      <a:endParaRPr lang="tr-TR" sz="1800" b="0" kern="1200" dirty="0">
                        <a:solidFill>
                          <a:schemeClr val="tx1"/>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514343">
                <a:tc>
                  <a:txBody>
                    <a:bodyPr/>
                    <a:lstStyle/>
                    <a:p>
                      <a:pPr algn="ctr"/>
                      <a:r>
                        <a:rPr lang="tr-TR" sz="1800" b="1" dirty="0">
                          <a:solidFill>
                            <a:srgbClr val="C00000"/>
                          </a:solidFill>
                        </a:rPr>
                        <a:t>İspanya</a:t>
                      </a:r>
                    </a:p>
                  </a:txBody>
                  <a:tcPr anchor="ctr"/>
                </a:tc>
                <a:tc>
                  <a:txBody>
                    <a:bodyPr/>
                    <a:lstStyle/>
                    <a:p>
                      <a:pPr marL="0" algn="ctr" defTabSz="914400" rtl="0" eaLnBrk="1" latinLnBrk="0" hangingPunct="1"/>
                      <a:r>
                        <a:rPr lang="tr-TR" sz="1800" b="0" kern="1200" dirty="0">
                          <a:solidFill>
                            <a:schemeClr val="tx1"/>
                          </a:solidFill>
                          <a:latin typeface="+mn-lt"/>
                          <a:ea typeface="+mn-ea"/>
                          <a:cs typeface="+mn-cs"/>
                        </a:rPr>
                        <a:t>7%</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7%</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solidFill>
                          <a:latin typeface="+mn-lt"/>
                          <a:ea typeface="+mn-ea"/>
                          <a:cs typeface="+mn-cs"/>
                        </a:rPr>
                        <a:t>7%</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solidFill>
                          <a:latin typeface="+mn-lt"/>
                          <a:ea typeface="+mn-ea"/>
                          <a:cs typeface="+mn-cs"/>
                        </a:rPr>
                        <a:t>7%</a:t>
                      </a:r>
                      <a:endParaRPr lang="tr-TR" sz="1800" b="0" kern="1200" dirty="0">
                        <a:solidFill>
                          <a:schemeClr val="tx1"/>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514343">
                <a:tc>
                  <a:txBody>
                    <a:bodyPr/>
                    <a:lstStyle/>
                    <a:p>
                      <a:pPr algn="ctr"/>
                      <a:r>
                        <a:rPr lang="tr-TR" sz="1800" b="1" dirty="0">
                          <a:solidFill>
                            <a:schemeClr val="tx1">
                              <a:lumMod val="65000"/>
                              <a:lumOff val="35000"/>
                            </a:schemeClr>
                          </a:solidFill>
                        </a:rPr>
                        <a:t>Diğer</a:t>
                      </a:r>
                      <a:r>
                        <a:rPr lang="tr-TR" sz="1800" b="1" baseline="0" dirty="0">
                          <a:solidFill>
                            <a:schemeClr val="tx1">
                              <a:lumMod val="65000"/>
                              <a:lumOff val="35000"/>
                            </a:schemeClr>
                          </a:solidFill>
                        </a:rPr>
                        <a:t> (174 Ülke)</a:t>
                      </a:r>
                      <a:endParaRPr lang="tr-TR" sz="1800" b="1" dirty="0">
                        <a:solidFill>
                          <a:schemeClr val="tx1">
                            <a:lumMod val="65000"/>
                            <a:lumOff val="35000"/>
                          </a:schemeClr>
                        </a:solidFill>
                      </a:endParaRPr>
                    </a:p>
                  </a:txBody>
                  <a:tcPr anchor="ctr"/>
                </a:tc>
                <a:tc>
                  <a:txBody>
                    <a:bodyPr/>
                    <a:lstStyle/>
                    <a:p>
                      <a:pPr marL="0" algn="ctr" defTabSz="914400" rtl="0" eaLnBrk="1" latinLnBrk="0" hangingPunct="1"/>
                      <a:r>
                        <a:rPr lang="tr-TR" sz="1800" b="0" kern="1200" dirty="0">
                          <a:solidFill>
                            <a:schemeClr val="tx1">
                              <a:lumMod val="65000"/>
                              <a:lumOff val="35000"/>
                            </a:schemeClr>
                          </a:solidFill>
                          <a:latin typeface="+mn-lt"/>
                          <a:ea typeface="+mn-ea"/>
                          <a:cs typeface="+mn-cs"/>
                        </a:rPr>
                        <a:t>47%</a:t>
                      </a:r>
                    </a:p>
                  </a:txBody>
                  <a:tcPr anchor="ctr">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lumMod val="65000"/>
                              <a:lumOff val="35000"/>
                            </a:schemeClr>
                          </a:solidFill>
                          <a:latin typeface="+mn-lt"/>
                          <a:ea typeface="+mn-ea"/>
                          <a:cs typeface="+mn-cs"/>
                        </a:rPr>
                        <a:t>49%</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b="0" kern="1200" dirty="0">
                          <a:solidFill>
                            <a:schemeClr val="tx1">
                              <a:lumMod val="65000"/>
                              <a:lumOff val="35000"/>
                            </a:schemeClr>
                          </a:solidFill>
                          <a:latin typeface="+mn-lt"/>
                          <a:ea typeface="+mn-ea"/>
                          <a:cs typeface="+mn-cs"/>
                        </a:rPr>
                        <a:t>50%</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kern="1200" dirty="0">
                          <a:solidFill>
                            <a:schemeClr val="tx1">
                              <a:lumMod val="65000"/>
                              <a:lumOff val="35000"/>
                            </a:schemeClr>
                          </a:solidFill>
                          <a:latin typeface="+mn-lt"/>
                          <a:ea typeface="+mn-ea"/>
                          <a:cs typeface="+mn-cs"/>
                        </a:rPr>
                        <a:t>50%</a:t>
                      </a:r>
                      <a:endParaRPr lang="tr-TR" sz="1800" b="0" kern="1200" dirty="0">
                        <a:solidFill>
                          <a:schemeClr val="tx1">
                            <a:lumMod val="65000"/>
                            <a:lumOff val="35000"/>
                          </a:schemeClr>
                        </a:solidFill>
                        <a:latin typeface="+mn-lt"/>
                        <a:ea typeface="+mn-ea"/>
                        <a:cs typeface="+mn-cs"/>
                      </a:endParaRPr>
                    </a:p>
                  </a:txBody>
                  <a:tcPr anchor="ctr">
                    <a:lnL w="12700" cap="flat" cmpd="sng" algn="ctr">
                      <a:solidFill>
                        <a:schemeClr val="bg1">
                          <a:lumMod val="95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920719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custDataLst>
              <p:custData r:id="rId1"/>
            </p:custDataLst>
          </p:nvPr>
        </p:nvSpPr>
        <p:spPr>
          <a:xfrm>
            <a:off x="1415480" y="2852936"/>
            <a:ext cx="9234012" cy="1143000"/>
          </a:xfrm>
        </p:spPr>
        <p:txBody>
          <a:bodyPr/>
          <a:lstStyle/>
          <a:p>
            <a:r>
              <a:rPr lang="tr-TR" b="1" dirty="0" smtClean="0">
                <a:solidFill>
                  <a:srgbClr val="C00000"/>
                </a:solidFill>
              </a:rPr>
              <a:t>YASSI ÇELİK</a:t>
            </a:r>
            <a:endParaRPr lang="tr-TR" b="1" dirty="0">
              <a:solidFill>
                <a:srgbClr val="C00000"/>
              </a:solidFill>
            </a:endParaRPr>
          </a:p>
        </p:txBody>
      </p:sp>
      <p:sp>
        <p:nvSpPr>
          <p:cNvPr id="3" name="Slayt Numarası Yer Tutucusu 2"/>
          <p:cNvSpPr>
            <a:spLocks noGrp="1"/>
          </p:cNvSpPr>
          <p:nvPr>
            <p:ph type="sldNum" sz="quarter" idx="12"/>
          </p:nvPr>
        </p:nvSpPr>
        <p:spPr/>
        <p:txBody>
          <a:bodyPr/>
          <a:lstStyle/>
          <a:p>
            <a:fld id="{935F2FC3-7DAB-4FC4-88E0-5EB2AAC8C083}" type="slidenum">
              <a:rPr lang="tr-TR" smtClean="0"/>
              <a:t>14</a:t>
            </a:fld>
            <a:endParaRPr lang="tr-TR"/>
          </a:p>
        </p:txBody>
      </p:sp>
    </p:spTree>
    <p:extLst>
      <p:ext uri="{BB962C8B-B14F-4D97-AF65-F5344CB8AC3E}">
        <p14:creationId xmlns:p14="http://schemas.microsoft.com/office/powerpoint/2010/main" val="503528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935F2FC3-7DAB-4FC4-88E0-5EB2AAC8C083}" type="slidenum">
              <a:rPr lang="tr-TR" smtClean="0"/>
              <a:t>15</a:t>
            </a:fld>
            <a:endParaRPr lang="tr-TR"/>
          </a:p>
        </p:txBody>
      </p:sp>
      <p:sp>
        <p:nvSpPr>
          <p:cNvPr id="4" name="Başlık 1"/>
          <p:cNvSpPr>
            <a:spLocks noGrp="1"/>
          </p:cNvSpPr>
          <p:nvPr>
            <p:ph type="title"/>
          </p:nvPr>
        </p:nvSpPr>
        <p:spPr/>
        <p:txBody>
          <a:bodyPr>
            <a:normAutofit/>
          </a:bodyPr>
          <a:lstStyle/>
          <a:p>
            <a:pPr lvl="0" fontAlgn="base">
              <a:spcAft>
                <a:spcPct val="0"/>
              </a:spcAft>
              <a:defRPr/>
            </a:pPr>
            <a:r>
              <a:rPr lang="tr-TR" sz="2400" b="1" kern="0" dirty="0">
                <a:solidFill>
                  <a:srgbClr val="C00000"/>
                </a:solidFill>
                <a:cs typeface="Tahoma" pitchFamily="34" charset="0"/>
              </a:rPr>
              <a:t>DEMİR-ÇELİKTE KORUNMACILIK</a:t>
            </a:r>
            <a:endParaRPr lang="tr-TR" sz="2000" b="1" kern="0" dirty="0">
              <a:solidFill>
                <a:srgbClr val="C00000"/>
              </a:solidFill>
              <a:cs typeface="Tahoma" pitchFamily="34" charset="0"/>
            </a:endParaRPr>
          </a:p>
        </p:txBody>
      </p:sp>
      <p:sp>
        <p:nvSpPr>
          <p:cNvPr id="6" name="Dikdörtgen 5"/>
          <p:cNvSpPr/>
          <p:nvPr/>
        </p:nvSpPr>
        <p:spPr>
          <a:xfrm>
            <a:off x="2135560" y="1412777"/>
            <a:ext cx="8208912" cy="4478149"/>
          </a:xfrm>
          <a:prstGeom prst="rect">
            <a:avLst/>
          </a:prstGeom>
        </p:spPr>
        <p:txBody>
          <a:bodyPr wrap="square">
            <a:spAutoFit/>
          </a:bodyPr>
          <a:lstStyle/>
          <a:p>
            <a:endParaRPr lang="tr-TR" sz="1050" dirty="0">
              <a:solidFill>
                <a:srgbClr val="000000"/>
              </a:solidFill>
              <a:latin typeface="Wingdings"/>
            </a:endParaRPr>
          </a:p>
          <a:p>
            <a:endParaRPr lang="tr-TR" sz="2000" dirty="0">
              <a:latin typeface="Wingdings"/>
            </a:endParaRPr>
          </a:p>
          <a:p>
            <a:pPr marL="285750" indent="-285750">
              <a:buFont typeface="Wingdings" panose="05000000000000000000" pitchFamily="2" charset="2"/>
              <a:buChar char="ü"/>
            </a:pPr>
            <a:r>
              <a:rPr lang="tr-TR" sz="2000" dirty="0"/>
              <a:t>Yassı çelik maliyetlerinde artış yaratacak her türlü uygulama yassı çelik kullanan sektörlerde telafisi zor kayıplara yol açacaktır.</a:t>
            </a:r>
          </a:p>
          <a:p>
            <a:endParaRPr lang="tr-TR" sz="2000" dirty="0"/>
          </a:p>
          <a:p>
            <a:pPr marL="285750" indent="-285750">
              <a:buFont typeface="Wingdings" panose="05000000000000000000" pitchFamily="2" charset="2"/>
              <a:buChar char="ü"/>
            </a:pPr>
            <a:r>
              <a:rPr lang="tr-TR" sz="2000" dirty="0"/>
              <a:t>Yassı çelik kullanıcısı sektörler çoğunlukla yüksek oranda ihracat yapan veya ihracatçı sektörlere tedarik sağlayan yardımcı sanayilerdir.</a:t>
            </a:r>
          </a:p>
          <a:p>
            <a:endParaRPr lang="tr-TR" sz="2000" dirty="0"/>
          </a:p>
          <a:p>
            <a:pPr marL="285750" indent="-285750">
              <a:buFont typeface="Wingdings" panose="05000000000000000000" pitchFamily="2" charset="2"/>
              <a:buChar char="ü"/>
            </a:pPr>
            <a:r>
              <a:rPr lang="tr-TR" sz="2000" dirty="0"/>
              <a:t>Bu sektörler Türkiye’nin hedeflerine katkı sağlayacak ana sektörlerdir ve katkıları önemli ölçüde sınırlanacaktır.</a:t>
            </a:r>
          </a:p>
          <a:p>
            <a:endParaRPr lang="tr-TR" sz="2000" dirty="0"/>
          </a:p>
          <a:p>
            <a:pPr marL="285750" indent="-285750">
              <a:buFont typeface="Wingdings" panose="05000000000000000000" pitchFamily="2" charset="2"/>
              <a:buChar char="ü"/>
            </a:pPr>
            <a:r>
              <a:rPr lang="tr-TR" sz="2000" dirty="0"/>
              <a:t>Sektörlerin kayıpları yatırımlar, istihdam, ihracat, ithalat ve enflasyon gibi temel makro ekonomik göstergeleri olumsuz etkileyecektir.</a:t>
            </a:r>
          </a:p>
          <a:p>
            <a:endParaRPr lang="tr-TR" dirty="0"/>
          </a:p>
          <a:p>
            <a:endParaRPr lang="tr-TR" dirty="0"/>
          </a:p>
        </p:txBody>
      </p:sp>
    </p:spTree>
    <p:extLst>
      <p:ext uri="{BB962C8B-B14F-4D97-AF65-F5344CB8AC3E}">
        <p14:creationId xmlns:p14="http://schemas.microsoft.com/office/powerpoint/2010/main" val="588464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935F2FC3-7DAB-4FC4-88E0-5EB2AAC8C083}" type="slidenum">
              <a:rPr lang="tr-TR" smtClean="0"/>
              <a:t>16</a:t>
            </a:fld>
            <a:endParaRPr lang="tr-TR"/>
          </a:p>
        </p:txBody>
      </p:sp>
      <p:sp>
        <p:nvSpPr>
          <p:cNvPr id="4" name="Başlık 1"/>
          <p:cNvSpPr>
            <a:spLocks noGrp="1"/>
          </p:cNvSpPr>
          <p:nvPr>
            <p:ph type="title"/>
          </p:nvPr>
        </p:nvSpPr>
        <p:spPr/>
        <p:txBody>
          <a:bodyPr>
            <a:normAutofit/>
          </a:bodyPr>
          <a:lstStyle/>
          <a:p>
            <a:pPr lvl="0" fontAlgn="base">
              <a:spcAft>
                <a:spcPct val="0"/>
              </a:spcAft>
              <a:defRPr/>
            </a:pPr>
            <a:r>
              <a:rPr lang="tr-TR" sz="2400" b="1" kern="0" dirty="0">
                <a:solidFill>
                  <a:srgbClr val="C00000"/>
                </a:solidFill>
                <a:cs typeface="Tahoma" pitchFamily="34" charset="0"/>
              </a:rPr>
              <a:t>YASSI ÇELİK YERLİ ARZ YAPISININ DEĞİŞTİRİLMESİ</a:t>
            </a:r>
            <a:endParaRPr lang="tr-TR" sz="2000" b="1" kern="0" dirty="0">
              <a:solidFill>
                <a:srgbClr val="C00000"/>
              </a:solidFill>
              <a:cs typeface="Tahoma" pitchFamily="34" charset="0"/>
            </a:endParaRPr>
          </a:p>
        </p:txBody>
      </p:sp>
      <p:sp>
        <p:nvSpPr>
          <p:cNvPr id="6" name="Dikdörtgen 5"/>
          <p:cNvSpPr/>
          <p:nvPr/>
        </p:nvSpPr>
        <p:spPr>
          <a:xfrm>
            <a:off x="2135560" y="1412776"/>
            <a:ext cx="8208912" cy="5093702"/>
          </a:xfrm>
          <a:prstGeom prst="rect">
            <a:avLst/>
          </a:prstGeom>
        </p:spPr>
        <p:txBody>
          <a:bodyPr wrap="square">
            <a:spAutoFit/>
          </a:bodyPr>
          <a:lstStyle/>
          <a:p>
            <a:pPr algn="ctr">
              <a:spcAft>
                <a:spcPts val="600"/>
              </a:spcAft>
            </a:pPr>
            <a:r>
              <a:rPr lang="tr-TR" sz="2000" b="1" kern="0" dirty="0">
                <a:solidFill>
                  <a:srgbClr val="C00000"/>
                </a:solidFill>
                <a:cs typeface="Tahoma" pitchFamily="34" charset="0"/>
              </a:rPr>
              <a:t>Yerli arzın rekabetçi hale gelmesi ve ihracatçı sektörlere maliyet avantajı sağlaması sürecinde, ihracatçı sektörlerin dünya fiyatlarından yassı çelik temin etmesi gerekmektedir. Bu süreçte maliyet artırıcı ticari önlemler, ülkemizin ihracatını olumsuz etkileyecektir.</a:t>
            </a:r>
          </a:p>
          <a:p>
            <a:pPr marL="342900" indent="-342900">
              <a:spcAft>
                <a:spcPts val="600"/>
              </a:spcAft>
              <a:buFont typeface="Wingdings" panose="05000000000000000000" pitchFamily="2" charset="2"/>
              <a:buChar char="ü"/>
            </a:pPr>
            <a:r>
              <a:rPr lang="tr-TR" sz="2000" dirty="0"/>
              <a:t>Sıcak sac kapasite yatırımı</a:t>
            </a:r>
          </a:p>
          <a:p>
            <a:pPr marL="342900" indent="-342900">
              <a:spcAft>
                <a:spcPts val="600"/>
              </a:spcAft>
              <a:buFont typeface="Wingdings" panose="05000000000000000000" pitchFamily="2" charset="2"/>
              <a:buChar char="ü"/>
            </a:pPr>
            <a:r>
              <a:rPr lang="tr-TR" sz="2000" dirty="0"/>
              <a:t>Paslanmaz sac entegre tesis yatırımı</a:t>
            </a:r>
          </a:p>
          <a:p>
            <a:pPr marL="342900" indent="-342900">
              <a:spcAft>
                <a:spcPts val="600"/>
              </a:spcAft>
              <a:buFont typeface="Wingdings" panose="05000000000000000000" pitchFamily="2" charset="2"/>
              <a:buChar char="ü"/>
            </a:pPr>
            <a:r>
              <a:rPr lang="tr-TR" sz="2000" dirty="0"/>
              <a:t>Boyalı sac tesisi yatırımı </a:t>
            </a:r>
          </a:p>
          <a:p>
            <a:pPr marL="342900" indent="-342900">
              <a:spcAft>
                <a:spcPts val="600"/>
              </a:spcAft>
              <a:buFont typeface="Wingdings" panose="05000000000000000000" pitchFamily="2" charset="2"/>
              <a:buChar char="ü"/>
            </a:pPr>
            <a:r>
              <a:rPr lang="tr-TR" sz="2000" dirty="0"/>
              <a:t>Kaplı sac tesis yatırımı </a:t>
            </a:r>
          </a:p>
          <a:p>
            <a:pPr marL="342900" indent="-342900">
              <a:spcAft>
                <a:spcPts val="600"/>
              </a:spcAft>
              <a:buFont typeface="Wingdings" panose="05000000000000000000" pitchFamily="2" charset="2"/>
              <a:buChar char="ü"/>
            </a:pPr>
            <a:r>
              <a:rPr lang="tr-TR" sz="2000" dirty="0"/>
              <a:t>Sac servis merkezi kapasitesinin arttırılması </a:t>
            </a:r>
          </a:p>
          <a:p>
            <a:pPr marL="342900" indent="-342900">
              <a:spcAft>
                <a:spcPts val="600"/>
              </a:spcAft>
              <a:buFont typeface="Wingdings" panose="05000000000000000000" pitchFamily="2" charset="2"/>
              <a:buChar char="ü"/>
            </a:pPr>
            <a:r>
              <a:rPr lang="tr-TR" sz="2000" dirty="0"/>
              <a:t>Beyaz eşya üreticisi ile kapasite birleştirme ve vergisel muafiyetin sorunsuz uygulanabilmesi için muafiyet prosedürlerinin kolaylaştırılması </a:t>
            </a:r>
          </a:p>
          <a:p>
            <a:pPr marL="342900" indent="-342900">
              <a:spcAft>
                <a:spcPts val="600"/>
              </a:spcAft>
              <a:buFont typeface="Wingdings" panose="05000000000000000000" pitchFamily="2" charset="2"/>
              <a:buChar char="ü"/>
            </a:pPr>
            <a:r>
              <a:rPr lang="tr-TR" sz="2000" dirty="0"/>
              <a:t>Galvaniz yatırımın hızlı biçimde devreye alınması ve </a:t>
            </a:r>
            <a:r>
              <a:rPr lang="tr-TR" sz="2000" dirty="0" err="1"/>
              <a:t>gofrajlama</a:t>
            </a:r>
            <a:r>
              <a:rPr lang="tr-TR" sz="2000" dirty="0"/>
              <a:t> yatırımı </a:t>
            </a:r>
          </a:p>
          <a:p>
            <a:pPr marL="342900" indent="-342900">
              <a:spcAft>
                <a:spcPts val="600"/>
              </a:spcAft>
              <a:buFont typeface="Wingdings" panose="05000000000000000000" pitchFamily="2" charset="2"/>
              <a:buChar char="ü"/>
            </a:pPr>
            <a:r>
              <a:rPr lang="tr-TR" sz="2000" dirty="0" err="1"/>
              <a:t>Aluzinc</a:t>
            </a:r>
            <a:r>
              <a:rPr lang="tr-TR" sz="2000" dirty="0"/>
              <a:t> ve </a:t>
            </a:r>
            <a:r>
              <a:rPr lang="tr-TR" sz="2000" dirty="0" err="1"/>
              <a:t>Alusi</a:t>
            </a:r>
            <a:r>
              <a:rPr lang="tr-TR" sz="2000" dirty="0"/>
              <a:t> sac üretimi </a:t>
            </a:r>
          </a:p>
          <a:p>
            <a:pPr marL="342900" indent="-342900">
              <a:spcAft>
                <a:spcPts val="600"/>
              </a:spcAft>
              <a:buFont typeface="Wingdings" panose="05000000000000000000" pitchFamily="2" charset="2"/>
              <a:buChar char="ü"/>
            </a:pPr>
            <a:r>
              <a:rPr lang="tr-TR" sz="2000" dirty="0"/>
              <a:t>Farklı kalitelerde farklı ebatta üretim yapılarak ürün çeşitliliğinin artırılması </a:t>
            </a:r>
          </a:p>
        </p:txBody>
      </p:sp>
    </p:spTree>
    <p:extLst>
      <p:ext uri="{BB962C8B-B14F-4D97-AF65-F5344CB8AC3E}">
        <p14:creationId xmlns:p14="http://schemas.microsoft.com/office/powerpoint/2010/main" val="1284559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51586" y="4293098"/>
            <a:ext cx="7408333" cy="1977669"/>
          </a:xfrm>
        </p:spPr>
        <p:txBody>
          <a:bodyPr>
            <a:normAutofit/>
          </a:bodyPr>
          <a:lstStyle/>
          <a:p>
            <a:pPr marL="0" indent="0" algn="ctr">
              <a:buNone/>
            </a:pPr>
            <a:r>
              <a:rPr lang="tr-TR" sz="6600" b="1" i="1" dirty="0">
                <a:effectLst>
                  <a:outerShdw blurRad="38100" dist="38100" dir="2700000" algn="tl">
                    <a:srgbClr val="000000">
                      <a:alpha val="43137"/>
                    </a:srgbClr>
                  </a:outerShdw>
                </a:effectLst>
                <a:latin typeface="Calibri" panose="020F0502020204030204" pitchFamily="34" charset="0"/>
              </a:rPr>
              <a:t>Teşekkürler… </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641" y="49102"/>
            <a:ext cx="5976664" cy="424647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051965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965994" y="404664"/>
            <a:ext cx="10260013" cy="490066"/>
          </a:xfrm>
        </p:spPr>
        <p:txBody>
          <a:bodyPr>
            <a:noAutofit/>
          </a:bodyPr>
          <a:lstStyle/>
          <a:p>
            <a:r>
              <a:rPr lang="tr-TR" sz="2800" b="1" kern="0" dirty="0">
                <a:solidFill>
                  <a:srgbClr val="C00000"/>
                </a:solidFill>
                <a:cs typeface="Tahoma" pitchFamily="34" charset="0"/>
              </a:rPr>
              <a:t>ÜYELERİMİZ</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8272" y="2178496"/>
            <a:ext cx="1905000" cy="456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074" t="20000" r="1604" b="20000"/>
          <a:stretch/>
        </p:blipFill>
        <p:spPr bwMode="auto">
          <a:xfrm>
            <a:off x="7680177" y="2147888"/>
            <a:ext cx="2676297" cy="5179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rotWithShape="1">
          <a:blip r:embed="rId4">
            <a:extLst>
              <a:ext uri="{28A0092B-C50C-407E-A947-70E740481C1C}">
                <a14:useLocalDpi xmlns:a14="http://schemas.microsoft.com/office/drawing/2010/main" val="0"/>
              </a:ext>
            </a:extLst>
          </a:blip>
          <a:srcRect t="17353" b="18366"/>
          <a:stretch/>
        </p:blipFill>
        <p:spPr bwMode="auto">
          <a:xfrm>
            <a:off x="2495600" y="3506112"/>
            <a:ext cx="2103812" cy="5566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5824" y="3460406"/>
            <a:ext cx="1905000" cy="648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Resim 1"/>
          <p:cNvPicPr>
            <a:picLocks noChangeAspect="1"/>
          </p:cNvPicPr>
          <p:nvPr/>
        </p:nvPicPr>
        <p:blipFill rotWithShape="1">
          <a:blip r:embed="rId6" cstate="print">
            <a:extLst>
              <a:ext uri="{28A0092B-C50C-407E-A947-70E740481C1C}">
                <a14:useLocalDpi xmlns:a14="http://schemas.microsoft.com/office/drawing/2010/main" val="0"/>
              </a:ext>
            </a:extLst>
          </a:blip>
          <a:srcRect l="22451" t="40948" r="21737" b="41627"/>
          <a:stretch/>
        </p:blipFill>
        <p:spPr>
          <a:xfrm>
            <a:off x="5242660" y="3490410"/>
            <a:ext cx="2016224" cy="588065"/>
          </a:xfrm>
          <a:prstGeom prst="rect">
            <a:avLst/>
          </a:prstGeom>
        </p:spPr>
      </p:pic>
      <p:pic>
        <p:nvPicPr>
          <p:cNvPr id="1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8995" y="4893105"/>
            <a:ext cx="2081213" cy="76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Resim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51584" y="2346612"/>
            <a:ext cx="2088232" cy="517993"/>
          </a:xfrm>
          <a:prstGeom prst="rect">
            <a:avLst/>
          </a:prstGeom>
        </p:spPr>
      </p:pic>
    </p:spTree>
    <p:extLst>
      <p:ext uri="{BB962C8B-B14F-4D97-AF65-F5344CB8AC3E}">
        <p14:creationId xmlns:p14="http://schemas.microsoft.com/office/powerpoint/2010/main" val="2239101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79376" y="836712"/>
            <a:ext cx="11233248" cy="5400600"/>
          </a:xfrm>
        </p:spPr>
        <p:txBody>
          <a:bodyPr>
            <a:noAutofit/>
          </a:bodyPr>
          <a:lstStyle/>
          <a:p>
            <a:pPr>
              <a:buFont typeface="Wingdings" panose="05000000000000000000" pitchFamily="2" charset="2"/>
              <a:buChar char="ü"/>
            </a:pPr>
            <a:r>
              <a:rPr lang="tr-TR" sz="2400" b="1" dirty="0"/>
              <a:t>Toplam İstihdam</a:t>
            </a:r>
            <a:r>
              <a:rPr lang="tr-TR" sz="2400" dirty="0"/>
              <a:t> 			60 Bin Doğrudan</a:t>
            </a:r>
          </a:p>
          <a:p>
            <a:pPr marL="0" indent="0">
              <a:buNone/>
            </a:pPr>
            <a:r>
              <a:rPr lang="tr-TR" sz="2400" dirty="0"/>
              <a:t>					600 Bin Dolaylı</a:t>
            </a:r>
          </a:p>
          <a:p>
            <a:pPr marL="0" indent="0">
              <a:buNone/>
            </a:pPr>
            <a:endParaRPr lang="tr-TR" sz="2400" dirty="0"/>
          </a:p>
          <a:p>
            <a:pPr>
              <a:buFont typeface="Wingdings" panose="05000000000000000000" pitchFamily="2" charset="2"/>
              <a:buChar char="ü"/>
            </a:pPr>
            <a:r>
              <a:rPr lang="tr-TR" sz="2400" b="1" dirty="0"/>
              <a:t>Toplam Üretim (6 Ana Ürün)	</a:t>
            </a:r>
            <a:r>
              <a:rPr lang="en-US" sz="2400" dirty="0" smtClean="0"/>
              <a:t>28,5 </a:t>
            </a:r>
            <a:r>
              <a:rPr lang="tr-TR" sz="2400" dirty="0"/>
              <a:t>Milyon Adet</a:t>
            </a:r>
          </a:p>
          <a:p>
            <a:pPr>
              <a:buFont typeface="Wingdings" panose="05000000000000000000" pitchFamily="2" charset="2"/>
              <a:buChar char="ü"/>
            </a:pPr>
            <a:r>
              <a:rPr lang="tr-TR" sz="2400" b="1" dirty="0"/>
              <a:t>Toplam İhracat </a:t>
            </a:r>
            <a:r>
              <a:rPr lang="en-US" sz="2400" b="1" dirty="0"/>
              <a:t>	</a:t>
            </a:r>
            <a:r>
              <a:rPr lang="en-US" sz="2400" b="1" dirty="0" smtClean="0"/>
              <a:t>	</a:t>
            </a:r>
            <a:r>
              <a:rPr lang="tr-TR" sz="2400" dirty="0"/>
              <a:t>	</a:t>
            </a:r>
            <a:r>
              <a:rPr lang="tr-TR" sz="2400" dirty="0" smtClean="0"/>
              <a:t>2</a:t>
            </a:r>
            <a:r>
              <a:rPr lang="en-US" sz="2400" dirty="0" smtClean="0"/>
              <a:t>2,1</a:t>
            </a:r>
            <a:r>
              <a:rPr lang="tr-TR" sz="2400" dirty="0" smtClean="0"/>
              <a:t> </a:t>
            </a:r>
            <a:r>
              <a:rPr lang="tr-TR" sz="2400" dirty="0"/>
              <a:t>Milyon Adet</a:t>
            </a:r>
          </a:p>
          <a:p>
            <a:pPr>
              <a:buFont typeface="Wingdings" panose="05000000000000000000" pitchFamily="2" charset="2"/>
              <a:buChar char="ü"/>
            </a:pPr>
            <a:r>
              <a:rPr lang="tr-TR" sz="2400" b="1" dirty="0"/>
              <a:t>Toplam Ciro		 	</a:t>
            </a:r>
            <a:r>
              <a:rPr lang="en-US" sz="2400" dirty="0" smtClean="0"/>
              <a:t>57 </a:t>
            </a:r>
            <a:r>
              <a:rPr lang="tr-TR" sz="2400" dirty="0"/>
              <a:t>Milyar TL</a:t>
            </a:r>
          </a:p>
          <a:p>
            <a:pPr marL="0" indent="0">
              <a:buNone/>
            </a:pPr>
            <a:r>
              <a:rPr lang="tr-TR" sz="2400" dirty="0">
                <a:solidFill>
                  <a:schemeClr val="accent3">
                    <a:lumMod val="75000"/>
                  </a:schemeClr>
                </a:solidFill>
              </a:rPr>
              <a:t>					</a:t>
            </a:r>
            <a:r>
              <a:rPr lang="tr-TR" sz="2000" b="1" kern="0" dirty="0">
                <a:solidFill>
                  <a:srgbClr val="C00000"/>
                </a:solidFill>
                <a:latin typeface="+mj-lt"/>
                <a:ea typeface="+mj-ea"/>
                <a:cs typeface="Tahoma" pitchFamily="34" charset="0"/>
              </a:rPr>
              <a:t>İhracat: %7</a:t>
            </a:r>
            <a:r>
              <a:rPr lang="en-US" sz="2000" b="1" kern="0" dirty="0">
                <a:solidFill>
                  <a:srgbClr val="C00000"/>
                </a:solidFill>
                <a:latin typeface="+mj-lt"/>
                <a:ea typeface="+mj-ea"/>
                <a:cs typeface="Tahoma" pitchFamily="34" charset="0"/>
              </a:rPr>
              <a:t>0</a:t>
            </a:r>
            <a:endParaRPr lang="tr-TR" sz="2000" b="1" kern="0" dirty="0">
              <a:solidFill>
                <a:srgbClr val="C00000"/>
              </a:solidFill>
              <a:latin typeface="+mj-lt"/>
              <a:ea typeface="+mj-ea"/>
              <a:cs typeface="Tahoma" pitchFamily="34" charset="0"/>
            </a:endParaRPr>
          </a:p>
          <a:p>
            <a:pPr marL="0" indent="0">
              <a:buNone/>
            </a:pPr>
            <a:r>
              <a:rPr lang="tr-TR" sz="2000" b="1" kern="0" dirty="0">
                <a:solidFill>
                  <a:srgbClr val="C00000"/>
                </a:solidFill>
                <a:latin typeface="+mj-lt"/>
                <a:ea typeface="+mj-ea"/>
                <a:cs typeface="Tahoma" pitchFamily="34" charset="0"/>
              </a:rPr>
              <a:t>					İç Piyasa: %</a:t>
            </a:r>
            <a:r>
              <a:rPr lang="en-US" sz="2000" b="1" kern="0" dirty="0">
                <a:solidFill>
                  <a:srgbClr val="C00000"/>
                </a:solidFill>
                <a:latin typeface="+mj-lt"/>
                <a:ea typeface="+mj-ea"/>
                <a:cs typeface="Tahoma" pitchFamily="34" charset="0"/>
              </a:rPr>
              <a:t>30</a:t>
            </a:r>
            <a:endParaRPr lang="en-US" sz="2400" b="1" dirty="0"/>
          </a:p>
          <a:p>
            <a:pPr>
              <a:buFont typeface="Wingdings" panose="05000000000000000000" pitchFamily="2" charset="2"/>
              <a:buChar char="ü"/>
            </a:pPr>
            <a:r>
              <a:rPr lang="en-US" sz="2400" b="1" dirty="0" err="1"/>
              <a:t>Toplam</a:t>
            </a:r>
            <a:r>
              <a:rPr lang="en-US" sz="2400" b="1" dirty="0"/>
              <a:t> </a:t>
            </a:r>
            <a:r>
              <a:rPr lang="en-US" sz="2400" b="1" dirty="0" err="1"/>
              <a:t>İhracat</a:t>
            </a:r>
            <a:r>
              <a:rPr lang="en-US" sz="2400" b="1" dirty="0"/>
              <a:t> (5 </a:t>
            </a:r>
            <a:r>
              <a:rPr lang="en-US" sz="2400" b="1" dirty="0" err="1"/>
              <a:t>Yıl</a:t>
            </a:r>
            <a:r>
              <a:rPr lang="en-US" sz="2400" b="1" dirty="0"/>
              <a:t>)	</a:t>
            </a:r>
            <a:r>
              <a:rPr lang="tr-TR" sz="2000" b="1" dirty="0"/>
              <a:t>	</a:t>
            </a:r>
            <a:r>
              <a:rPr lang="en-US" sz="2400" dirty="0"/>
              <a:t>95 </a:t>
            </a:r>
            <a:r>
              <a:rPr lang="en-US" sz="2400" dirty="0" err="1"/>
              <a:t>Milyon</a:t>
            </a:r>
            <a:r>
              <a:rPr lang="en-US" sz="2400" dirty="0"/>
              <a:t> </a:t>
            </a:r>
            <a:r>
              <a:rPr lang="en-US" sz="2400" dirty="0" err="1"/>
              <a:t>Adet</a:t>
            </a:r>
            <a:r>
              <a:rPr lang="en-US" sz="2400" dirty="0"/>
              <a:t> / 13,2 </a:t>
            </a:r>
            <a:r>
              <a:rPr lang="en-US" sz="2400" dirty="0" err="1"/>
              <a:t>Milyar</a:t>
            </a:r>
            <a:r>
              <a:rPr lang="en-US" sz="2400" dirty="0"/>
              <a:t> $</a:t>
            </a:r>
          </a:p>
          <a:p>
            <a:pPr>
              <a:buFont typeface="Wingdings" panose="05000000000000000000" pitchFamily="2" charset="2"/>
              <a:buChar char="ü"/>
            </a:pPr>
            <a:r>
              <a:rPr lang="en-US" sz="2400" b="1" dirty="0" err="1"/>
              <a:t>Toplam</a:t>
            </a:r>
            <a:r>
              <a:rPr lang="en-US" sz="2400" b="1" dirty="0"/>
              <a:t> </a:t>
            </a:r>
            <a:r>
              <a:rPr lang="en-US" sz="2400" b="1" dirty="0" err="1"/>
              <a:t>İhracat</a:t>
            </a:r>
            <a:r>
              <a:rPr lang="en-US" sz="2400" b="1" dirty="0"/>
              <a:t> (10 </a:t>
            </a:r>
            <a:r>
              <a:rPr lang="en-US" sz="2400" b="1" dirty="0" err="1"/>
              <a:t>Yıl</a:t>
            </a:r>
            <a:r>
              <a:rPr lang="en-US" sz="2400" b="1" dirty="0"/>
              <a:t>)	</a:t>
            </a:r>
            <a:r>
              <a:rPr lang="tr-TR" sz="2000" b="1" dirty="0"/>
              <a:t>	</a:t>
            </a:r>
            <a:r>
              <a:rPr lang="en-US" sz="2400" dirty="0"/>
              <a:t>169 </a:t>
            </a:r>
            <a:r>
              <a:rPr lang="en-US" sz="2400" dirty="0" err="1"/>
              <a:t>Milyon</a:t>
            </a:r>
            <a:r>
              <a:rPr lang="en-US" sz="2400" dirty="0"/>
              <a:t> </a:t>
            </a:r>
            <a:r>
              <a:rPr lang="en-US" sz="2400" dirty="0" err="1"/>
              <a:t>Adet</a:t>
            </a:r>
            <a:r>
              <a:rPr lang="en-US" sz="2400" dirty="0"/>
              <a:t> / 23,6 </a:t>
            </a:r>
            <a:r>
              <a:rPr lang="en-US" sz="2400" dirty="0" err="1"/>
              <a:t>Milyar</a:t>
            </a:r>
            <a:r>
              <a:rPr lang="en-US" sz="2400" dirty="0"/>
              <a:t> $</a:t>
            </a:r>
          </a:p>
          <a:p>
            <a:pPr marL="0" indent="0">
              <a:buNone/>
            </a:pPr>
            <a:endParaRPr lang="tr-TR" sz="2400" dirty="0"/>
          </a:p>
          <a:p>
            <a:pPr>
              <a:buFont typeface="Wingdings" panose="05000000000000000000" pitchFamily="2" charset="2"/>
              <a:buChar char="ü"/>
            </a:pPr>
            <a:r>
              <a:rPr lang="tr-TR" sz="2400" b="1" dirty="0"/>
              <a:t>Bayi Sayısı				</a:t>
            </a:r>
            <a:r>
              <a:rPr lang="tr-TR" sz="2400" dirty="0"/>
              <a:t>15 Bin Adet</a:t>
            </a:r>
          </a:p>
          <a:p>
            <a:pPr>
              <a:buFont typeface="Wingdings" panose="05000000000000000000" pitchFamily="2" charset="2"/>
              <a:buChar char="ü"/>
            </a:pPr>
            <a:r>
              <a:rPr lang="tr-TR" sz="2400" b="1" dirty="0"/>
              <a:t>Servis Sayısı			</a:t>
            </a:r>
            <a:r>
              <a:rPr lang="tr-TR" sz="2400" dirty="0"/>
              <a:t>3500 Adet</a:t>
            </a:r>
          </a:p>
          <a:p>
            <a:pPr>
              <a:buFont typeface="Wingdings" panose="05000000000000000000" pitchFamily="2" charset="2"/>
              <a:buChar char="ü"/>
            </a:pPr>
            <a:r>
              <a:rPr lang="tr-TR" sz="2400" b="1" dirty="0"/>
              <a:t>Yan Sanayi Firma Sayısı 		</a:t>
            </a:r>
            <a:r>
              <a:rPr lang="tr-TR" sz="2400" dirty="0"/>
              <a:t>500 Adet</a:t>
            </a:r>
          </a:p>
          <a:p>
            <a:pPr>
              <a:buFont typeface="Wingdings" panose="05000000000000000000" pitchFamily="2" charset="2"/>
              <a:buChar char="ü"/>
            </a:pPr>
            <a:endParaRPr lang="tr-TR" sz="2400" dirty="0"/>
          </a:p>
          <a:p>
            <a:pPr marL="0" indent="0">
              <a:buNone/>
            </a:pPr>
            <a:endParaRPr lang="tr-TR" sz="2400" dirty="0"/>
          </a:p>
        </p:txBody>
      </p:sp>
      <p:sp>
        <p:nvSpPr>
          <p:cNvPr id="4" name="Başlık 4"/>
          <p:cNvSpPr>
            <a:spLocks noGrp="1"/>
          </p:cNvSpPr>
          <p:nvPr>
            <p:ph type="title"/>
          </p:nvPr>
        </p:nvSpPr>
        <p:spPr>
          <a:xfrm>
            <a:off x="965993" y="44624"/>
            <a:ext cx="10260013" cy="490066"/>
          </a:xfrm>
        </p:spPr>
        <p:txBody>
          <a:bodyPr>
            <a:noAutofit/>
          </a:bodyPr>
          <a:lstStyle/>
          <a:p>
            <a:r>
              <a:rPr lang="en-US" sz="2800" b="1" kern="0" dirty="0">
                <a:solidFill>
                  <a:srgbClr val="C00000"/>
                </a:solidFill>
                <a:cs typeface="Tahoma" pitchFamily="34" charset="0"/>
              </a:rPr>
              <a:t>2018 </a:t>
            </a:r>
            <a:r>
              <a:rPr lang="tr-TR" sz="2800" b="1" kern="0" dirty="0">
                <a:solidFill>
                  <a:srgbClr val="C00000"/>
                </a:solidFill>
                <a:cs typeface="Tahoma" pitchFamily="34" charset="0"/>
              </a:rPr>
              <a:t>SEKTÖREL VERİLER</a:t>
            </a:r>
          </a:p>
        </p:txBody>
      </p:sp>
    </p:spTree>
    <p:extLst>
      <p:ext uri="{BB962C8B-B14F-4D97-AF65-F5344CB8AC3E}">
        <p14:creationId xmlns:p14="http://schemas.microsoft.com/office/powerpoint/2010/main" val="1148406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27"/>
          <p:cNvGraphicFramePr/>
          <p:nvPr>
            <p:extLst>
              <p:ext uri="{D42A27DB-BD31-4B8C-83A1-F6EECF244321}">
                <p14:modId xmlns:p14="http://schemas.microsoft.com/office/powerpoint/2010/main" val="1338871958"/>
              </p:ext>
            </p:extLst>
          </p:nvPr>
        </p:nvGraphicFramePr>
        <p:xfrm>
          <a:off x="6768776" y="2591057"/>
          <a:ext cx="3802510" cy="3005459"/>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935F2FC3-7DAB-4FC4-88E0-5EB2AAC8C083}" type="slidenum">
              <a:rPr lang="tr-TR" smtClean="0"/>
              <a:t>4</a:t>
            </a:fld>
            <a:endParaRPr lang="tr-TR" dirty="0"/>
          </a:p>
        </p:txBody>
      </p:sp>
      <p:sp>
        <p:nvSpPr>
          <p:cNvPr id="5" name="Title 1"/>
          <p:cNvSpPr>
            <a:spLocks noGrp="1"/>
          </p:cNvSpPr>
          <p:nvPr>
            <p:ph type="title"/>
          </p:nvPr>
        </p:nvSpPr>
        <p:spPr>
          <a:xfrm>
            <a:off x="1981200" y="334108"/>
            <a:ext cx="8229600" cy="435016"/>
          </a:xfrm>
        </p:spPr>
        <p:txBody>
          <a:bodyPr>
            <a:noAutofit/>
          </a:bodyPr>
          <a:lstStyle/>
          <a:p>
            <a:r>
              <a:rPr lang="tr-TR" sz="2400" b="1" dirty="0">
                <a:solidFill>
                  <a:srgbClr val="C00000"/>
                </a:solidFill>
              </a:rPr>
              <a:t>BESD </a:t>
            </a:r>
            <a:br>
              <a:rPr lang="tr-TR" sz="2400" b="1" dirty="0">
                <a:solidFill>
                  <a:srgbClr val="C00000"/>
                </a:solidFill>
              </a:rPr>
            </a:br>
            <a:r>
              <a:rPr lang="tr-TR" sz="2400" b="1" u="sng" dirty="0">
                <a:solidFill>
                  <a:schemeClr val="bg1">
                    <a:lumMod val="50000"/>
                  </a:schemeClr>
                </a:solidFill>
              </a:rPr>
              <a:t>4 Beyaz Eşya </a:t>
            </a:r>
            <a:r>
              <a:rPr lang="tr-TR" sz="2400" b="1" dirty="0">
                <a:solidFill>
                  <a:schemeClr val="bg1">
                    <a:lumMod val="50000"/>
                  </a:schemeClr>
                </a:solidFill>
              </a:rPr>
              <a:t>Büyüme İvmesi</a:t>
            </a:r>
            <a:br>
              <a:rPr lang="tr-TR" sz="2400" b="1" dirty="0">
                <a:solidFill>
                  <a:schemeClr val="bg1">
                    <a:lumMod val="50000"/>
                  </a:schemeClr>
                </a:solidFill>
              </a:rPr>
            </a:br>
            <a:r>
              <a:rPr lang="tr-TR" sz="2000" b="1" dirty="0">
                <a:solidFill>
                  <a:srgbClr val="C00000"/>
                </a:solidFill>
              </a:rPr>
              <a:t> Toplam</a:t>
            </a:r>
            <a:r>
              <a:rPr lang="tr-TR" sz="2400" b="1" dirty="0">
                <a:solidFill>
                  <a:schemeClr val="bg1">
                    <a:lumMod val="50000"/>
                  </a:schemeClr>
                </a:solidFill>
              </a:rPr>
              <a:t> </a:t>
            </a:r>
            <a:r>
              <a:rPr lang="tr-TR" sz="2000" b="1" dirty="0">
                <a:solidFill>
                  <a:srgbClr val="C00000"/>
                </a:solidFill>
              </a:rPr>
              <a:t>(İç Satış + İhracat)</a:t>
            </a:r>
            <a:endParaRPr lang="tr-TR" sz="2400" b="1" dirty="0">
              <a:solidFill>
                <a:srgbClr val="C00000"/>
              </a:solidFill>
            </a:endParaRPr>
          </a:p>
        </p:txBody>
      </p:sp>
      <p:grpSp>
        <p:nvGrpSpPr>
          <p:cNvPr id="57" name="Group 56"/>
          <p:cNvGrpSpPr/>
          <p:nvPr/>
        </p:nvGrpSpPr>
        <p:grpSpPr>
          <a:xfrm>
            <a:off x="1131969" y="1422604"/>
            <a:ext cx="4425478" cy="1012956"/>
            <a:chOff x="2931473" y="3121116"/>
            <a:chExt cx="4486269" cy="1119373"/>
          </a:xfrm>
          <a:solidFill>
            <a:schemeClr val="accent2">
              <a:lumMod val="60000"/>
              <a:lumOff val="40000"/>
            </a:schemeClr>
          </a:solidFill>
        </p:grpSpPr>
        <p:sp>
          <p:nvSpPr>
            <p:cNvPr id="41" name="Rectangle 40"/>
            <p:cNvSpPr/>
            <p:nvPr/>
          </p:nvSpPr>
          <p:spPr>
            <a:xfrm>
              <a:off x="2931473" y="3526402"/>
              <a:ext cx="1620000" cy="390910"/>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bg1"/>
                  </a:solidFill>
                </a:rPr>
                <a:t>2016</a:t>
              </a:r>
            </a:p>
          </p:txBody>
        </p:sp>
        <p:sp>
          <p:nvSpPr>
            <p:cNvPr id="45" name="TextBox 44"/>
            <p:cNvSpPr txBox="1"/>
            <p:nvPr/>
          </p:nvSpPr>
          <p:spPr>
            <a:xfrm>
              <a:off x="6762533" y="3121116"/>
              <a:ext cx="655209" cy="408133"/>
            </a:xfrm>
            <a:prstGeom prst="rect">
              <a:avLst/>
            </a:prstGeom>
            <a:noFill/>
            <a:ln>
              <a:noFill/>
            </a:ln>
          </p:spPr>
          <p:txBody>
            <a:bodyPr wrap="none" rtlCol="0" anchor="ctr">
              <a:spAutoFit/>
            </a:bodyPr>
            <a:lstStyle/>
            <a:p>
              <a:r>
                <a:rPr lang="tr-TR" b="1" dirty="0">
                  <a:solidFill>
                    <a:schemeClr val="accent2">
                      <a:lumMod val="75000"/>
                    </a:schemeClr>
                  </a:solidFill>
                </a:rPr>
                <a:t>%7,3</a:t>
              </a:r>
            </a:p>
          </p:txBody>
        </p:sp>
        <p:sp>
          <p:nvSpPr>
            <p:cNvPr id="46" name="TextBox 45"/>
            <p:cNvSpPr txBox="1"/>
            <p:nvPr/>
          </p:nvSpPr>
          <p:spPr>
            <a:xfrm>
              <a:off x="6736909" y="3832356"/>
              <a:ext cx="655209" cy="408133"/>
            </a:xfrm>
            <a:prstGeom prst="rect">
              <a:avLst/>
            </a:prstGeom>
            <a:noFill/>
            <a:ln>
              <a:noFill/>
            </a:ln>
          </p:spPr>
          <p:txBody>
            <a:bodyPr wrap="none" rtlCol="0" anchor="ctr">
              <a:spAutoFit/>
            </a:bodyPr>
            <a:lstStyle/>
            <a:p>
              <a:r>
                <a:rPr lang="tr-TR" b="1" dirty="0">
                  <a:solidFill>
                    <a:schemeClr val="accent2">
                      <a:lumMod val="75000"/>
                    </a:schemeClr>
                  </a:solidFill>
                </a:rPr>
                <a:t>%4,5</a:t>
              </a:r>
            </a:p>
          </p:txBody>
        </p:sp>
        <p:sp>
          <p:nvSpPr>
            <p:cNvPr id="47" name="Rectangle 46"/>
            <p:cNvSpPr/>
            <p:nvPr/>
          </p:nvSpPr>
          <p:spPr>
            <a:xfrm>
              <a:off x="5958745" y="3226400"/>
              <a:ext cx="746190" cy="243165"/>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48" name="Rectangle 47"/>
            <p:cNvSpPr/>
            <p:nvPr/>
          </p:nvSpPr>
          <p:spPr>
            <a:xfrm>
              <a:off x="5945422" y="3898451"/>
              <a:ext cx="746190" cy="243165"/>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49" name="TextBox 48"/>
            <p:cNvSpPr txBox="1"/>
            <p:nvPr/>
          </p:nvSpPr>
          <p:spPr>
            <a:xfrm>
              <a:off x="4581440" y="3517790"/>
              <a:ext cx="655209" cy="408133"/>
            </a:xfrm>
            <a:prstGeom prst="rect">
              <a:avLst/>
            </a:prstGeom>
            <a:noFill/>
            <a:ln>
              <a:noFill/>
            </a:ln>
          </p:spPr>
          <p:txBody>
            <a:bodyPr wrap="none" rtlCol="0" anchor="ctr">
              <a:spAutoFit/>
            </a:bodyPr>
            <a:lstStyle/>
            <a:p>
              <a:r>
                <a:rPr lang="tr-TR" b="1" dirty="0">
                  <a:solidFill>
                    <a:schemeClr val="accent2">
                      <a:lumMod val="75000"/>
                    </a:schemeClr>
                  </a:solidFill>
                </a:rPr>
                <a:t>%6,5</a:t>
              </a:r>
            </a:p>
          </p:txBody>
        </p:sp>
        <p:sp>
          <p:nvSpPr>
            <p:cNvPr id="50" name="Moon 49"/>
            <p:cNvSpPr/>
            <p:nvPr/>
          </p:nvSpPr>
          <p:spPr>
            <a:xfrm>
              <a:off x="5281946" y="3352519"/>
              <a:ext cx="432000" cy="738675"/>
            </a:xfrm>
            <a:prstGeom prst="moon">
              <a:avLst>
                <a:gd name="adj" fmla="val 24504"/>
              </a:avLst>
            </a:prstGeom>
            <a:grp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58" name="Group 57"/>
          <p:cNvGrpSpPr/>
          <p:nvPr/>
        </p:nvGrpSpPr>
        <p:grpSpPr>
          <a:xfrm>
            <a:off x="1096273" y="2851375"/>
            <a:ext cx="4568787" cy="1080572"/>
            <a:chOff x="4641296" y="4940716"/>
            <a:chExt cx="4568787" cy="1080572"/>
          </a:xfrm>
        </p:grpSpPr>
        <p:sp>
          <p:nvSpPr>
            <p:cNvPr id="42" name="Rectangle 41"/>
            <p:cNvSpPr/>
            <p:nvPr/>
          </p:nvSpPr>
          <p:spPr>
            <a:xfrm>
              <a:off x="4641296" y="5326602"/>
              <a:ext cx="1620000" cy="390910"/>
            </a:xfrm>
            <a:prstGeom prst="rect">
              <a:avLst/>
            </a:prstGeom>
            <a:solidFill>
              <a:srgbClr val="8A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50" b="1" dirty="0">
                  <a:solidFill>
                    <a:schemeClr val="bg1"/>
                  </a:solidFill>
                </a:rPr>
                <a:t>2017</a:t>
              </a:r>
            </a:p>
          </p:txBody>
        </p:sp>
        <p:sp>
          <p:nvSpPr>
            <p:cNvPr id="51" name="TextBox 50"/>
            <p:cNvSpPr txBox="1"/>
            <p:nvPr/>
          </p:nvSpPr>
          <p:spPr>
            <a:xfrm>
              <a:off x="8472356" y="4940716"/>
              <a:ext cx="646331" cy="369332"/>
            </a:xfrm>
            <a:prstGeom prst="rect">
              <a:avLst/>
            </a:prstGeom>
            <a:noFill/>
          </p:spPr>
          <p:txBody>
            <a:bodyPr wrap="none" rtlCol="0">
              <a:spAutoFit/>
            </a:bodyPr>
            <a:lstStyle/>
            <a:p>
              <a:r>
                <a:rPr lang="tr-TR" b="1" dirty="0">
                  <a:solidFill>
                    <a:srgbClr val="8A0000"/>
                  </a:solidFill>
                </a:rPr>
                <a:t>%6,</a:t>
              </a:r>
              <a:r>
                <a:rPr lang="en-US" b="1" dirty="0">
                  <a:solidFill>
                    <a:srgbClr val="8A0000"/>
                  </a:solidFill>
                </a:rPr>
                <a:t>0</a:t>
              </a:r>
              <a:endParaRPr lang="tr-TR" b="1" dirty="0">
                <a:solidFill>
                  <a:srgbClr val="8A0000"/>
                </a:solidFill>
              </a:endParaRPr>
            </a:p>
          </p:txBody>
        </p:sp>
        <p:sp>
          <p:nvSpPr>
            <p:cNvPr id="52" name="TextBox 51"/>
            <p:cNvSpPr txBox="1"/>
            <p:nvPr/>
          </p:nvSpPr>
          <p:spPr>
            <a:xfrm>
              <a:off x="8446732" y="5651956"/>
              <a:ext cx="763351" cy="369332"/>
            </a:xfrm>
            <a:prstGeom prst="rect">
              <a:avLst/>
            </a:prstGeom>
            <a:noFill/>
          </p:spPr>
          <p:txBody>
            <a:bodyPr wrap="none" rtlCol="0">
              <a:spAutoFit/>
            </a:bodyPr>
            <a:lstStyle/>
            <a:p>
              <a:r>
                <a:rPr lang="tr-TR" b="1" dirty="0">
                  <a:solidFill>
                    <a:srgbClr val="8A0000"/>
                  </a:solidFill>
                </a:rPr>
                <a:t>%1</a:t>
              </a:r>
              <a:r>
                <a:rPr lang="en-US" b="1" dirty="0">
                  <a:solidFill>
                    <a:srgbClr val="8A0000"/>
                  </a:solidFill>
                </a:rPr>
                <a:t>0</a:t>
              </a:r>
              <a:r>
                <a:rPr lang="tr-TR" b="1" dirty="0">
                  <a:solidFill>
                    <a:srgbClr val="8A0000"/>
                  </a:solidFill>
                </a:rPr>
                <a:t>,</a:t>
              </a:r>
              <a:r>
                <a:rPr lang="en-US" b="1" dirty="0">
                  <a:solidFill>
                    <a:srgbClr val="8A0000"/>
                  </a:solidFill>
                </a:rPr>
                <a:t>7</a:t>
              </a:r>
              <a:endParaRPr lang="tr-TR" b="1" dirty="0">
                <a:solidFill>
                  <a:srgbClr val="8A0000"/>
                </a:solidFill>
              </a:endParaRPr>
            </a:p>
          </p:txBody>
        </p:sp>
        <p:sp>
          <p:nvSpPr>
            <p:cNvPr id="53" name="Rectangle 52"/>
            <p:cNvSpPr/>
            <p:nvPr/>
          </p:nvSpPr>
          <p:spPr>
            <a:xfrm>
              <a:off x="7668568" y="5026600"/>
              <a:ext cx="746190" cy="243165"/>
            </a:xfrm>
            <a:prstGeom prst="rect">
              <a:avLst/>
            </a:prstGeom>
            <a:solidFill>
              <a:srgbClr val="8A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54" name="Rectangle 53"/>
            <p:cNvSpPr/>
            <p:nvPr/>
          </p:nvSpPr>
          <p:spPr>
            <a:xfrm>
              <a:off x="7655245" y="5698651"/>
              <a:ext cx="746190" cy="243165"/>
            </a:xfrm>
            <a:prstGeom prst="rect">
              <a:avLst/>
            </a:prstGeom>
            <a:solidFill>
              <a:srgbClr val="8A0000"/>
            </a:solidFill>
            <a:ln>
              <a:solidFill>
                <a:srgbClr val="D38583"/>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55" name="TextBox 54"/>
            <p:cNvSpPr txBox="1"/>
            <p:nvPr/>
          </p:nvSpPr>
          <p:spPr>
            <a:xfrm>
              <a:off x="6277333" y="5339300"/>
              <a:ext cx="646331" cy="369332"/>
            </a:xfrm>
            <a:prstGeom prst="rect">
              <a:avLst/>
            </a:prstGeom>
            <a:noFill/>
          </p:spPr>
          <p:txBody>
            <a:bodyPr wrap="none" rtlCol="0">
              <a:spAutoFit/>
            </a:bodyPr>
            <a:lstStyle/>
            <a:p>
              <a:r>
                <a:rPr lang="tr-TR" b="1" dirty="0">
                  <a:solidFill>
                    <a:srgbClr val="8A0000"/>
                  </a:solidFill>
                </a:rPr>
                <a:t>%</a:t>
              </a:r>
              <a:r>
                <a:rPr lang="en-US" b="1" dirty="0">
                  <a:solidFill>
                    <a:srgbClr val="8A0000"/>
                  </a:solidFill>
                </a:rPr>
                <a:t>7,3</a:t>
              </a:r>
              <a:endParaRPr lang="tr-TR" b="1" dirty="0">
                <a:solidFill>
                  <a:srgbClr val="8A0000"/>
                </a:solidFill>
              </a:endParaRPr>
            </a:p>
          </p:txBody>
        </p:sp>
        <p:sp>
          <p:nvSpPr>
            <p:cNvPr id="56" name="Moon 55"/>
            <p:cNvSpPr/>
            <p:nvPr/>
          </p:nvSpPr>
          <p:spPr>
            <a:xfrm>
              <a:off x="7040684" y="5148182"/>
              <a:ext cx="432000" cy="738675"/>
            </a:xfrm>
            <a:prstGeom prst="moon">
              <a:avLst>
                <a:gd name="adj" fmla="val 24504"/>
              </a:avLst>
            </a:prstGeom>
            <a:solidFill>
              <a:srgbClr val="8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29" name="TextBox 28"/>
          <p:cNvSpPr txBox="1"/>
          <p:nvPr/>
        </p:nvSpPr>
        <p:spPr>
          <a:xfrm>
            <a:off x="8437573" y="1484784"/>
            <a:ext cx="776175" cy="400110"/>
          </a:xfrm>
          <a:prstGeom prst="rect">
            <a:avLst/>
          </a:prstGeom>
          <a:noFill/>
          <a:ln>
            <a:solidFill>
              <a:srgbClr val="FF0000"/>
            </a:solidFill>
          </a:ln>
        </p:spPr>
        <p:txBody>
          <a:bodyPr wrap="none" rtlCol="0">
            <a:spAutoFit/>
          </a:bodyPr>
          <a:lstStyle/>
          <a:p>
            <a:r>
              <a:rPr lang="en-US" sz="2000" b="1" dirty="0">
                <a:solidFill>
                  <a:srgbClr val="FF0000"/>
                </a:solidFill>
              </a:rPr>
              <a:t>-</a:t>
            </a:r>
            <a:r>
              <a:rPr lang="tr-TR" sz="2000" b="1" dirty="0">
                <a:solidFill>
                  <a:srgbClr val="FF0000"/>
                </a:solidFill>
              </a:rPr>
              <a:t>%</a:t>
            </a:r>
            <a:r>
              <a:rPr lang="en-US" sz="2000" b="1" dirty="0" smtClean="0">
                <a:solidFill>
                  <a:srgbClr val="FF0000"/>
                </a:solidFill>
              </a:rPr>
              <a:t>1,0</a:t>
            </a:r>
            <a:endParaRPr lang="tr-TR" sz="2000" b="1" dirty="0">
              <a:solidFill>
                <a:srgbClr val="FF0000"/>
              </a:solidFill>
            </a:endParaRPr>
          </a:p>
        </p:txBody>
      </p:sp>
      <p:sp>
        <p:nvSpPr>
          <p:cNvPr id="31" name="TextBox 30"/>
          <p:cNvSpPr txBox="1"/>
          <p:nvPr/>
        </p:nvSpPr>
        <p:spPr>
          <a:xfrm>
            <a:off x="7152880" y="2490851"/>
            <a:ext cx="1315488" cy="369332"/>
          </a:xfrm>
          <a:prstGeom prst="rect">
            <a:avLst/>
          </a:prstGeom>
          <a:noFill/>
        </p:spPr>
        <p:txBody>
          <a:bodyPr wrap="none" rtlCol="0">
            <a:spAutoFit/>
          </a:bodyPr>
          <a:lstStyle>
            <a:defPPr>
              <a:defRPr lang="tr-TR"/>
            </a:defPPr>
            <a:lvl1pPr>
              <a:defRPr b="1">
                <a:solidFill>
                  <a:srgbClr val="8A0000"/>
                </a:solidFill>
              </a:defRPr>
            </a:lvl1pPr>
          </a:lstStyle>
          <a:p>
            <a:r>
              <a:rPr lang="en-US" dirty="0" smtClean="0"/>
              <a:t>25,7 </a:t>
            </a:r>
            <a:r>
              <a:rPr lang="tr-TR" dirty="0"/>
              <a:t>Milyon</a:t>
            </a:r>
          </a:p>
        </p:txBody>
      </p:sp>
      <p:sp>
        <p:nvSpPr>
          <p:cNvPr id="32" name="TextBox 31"/>
          <p:cNvSpPr txBox="1"/>
          <p:nvPr/>
        </p:nvSpPr>
        <p:spPr>
          <a:xfrm>
            <a:off x="9001325" y="2548387"/>
            <a:ext cx="1315488" cy="369332"/>
          </a:xfrm>
          <a:prstGeom prst="rect">
            <a:avLst/>
          </a:prstGeom>
          <a:noFill/>
        </p:spPr>
        <p:txBody>
          <a:bodyPr wrap="none" rtlCol="0">
            <a:spAutoFit/>
          </a:bodyPr>
          <a:lstStyle/>
          <a:p>
            <a:r>
              <a:rPr lang="en-US" b="1" dirty="0" smtClean="0">
                <a:solidFill>
                  <a:schemeClr val="tx2">
                    <a:lumMod val="50000"/>
                  </a:schemeClr>
                </a:solidFill>
              </a:rPr>
              <a:t>25,4 </a:t>
            </a:r>
            <a:r>
              <a:rPr lang="tr-TR" b="1" dirty="0">
                <a:solidFill>
                  <a:schemeClr val="tx2">
                    <a:lumMod val="50000"/>
                  </a:schemeClr>
                </a:solidFill>
              </a:rPr>
              <a:t>Milyon</a:t>
            </a:r>
          </a:p>
        </p:txBody>
      </p:sp>
      <p:sp>
        <p:nvSpPr>
          <p:cNvPr id="33" name="Curved Down Arrow 32"/>
          <p:cNvSpPr/>
          <p:nvPr/>
        </p:nvSpPr>
        <p:spPr>
          <a:xfrm rot="301300">
            <a:off x="7978372" y="2035012"/>
            <a:ext cx="1599666" cy="501863"/>
          </a:xfrm>
          <a:prstGeom prst="curvedDownArrow">
            <a:avLst>
              <a:gd name="adj1" fmla="val 24518"/>
              <a:gd name="adj2" fmla="val 36589"/>
              <a:gd name="adj3" fmla="val 40183"/>
            </a:avLst>
          </a:prstGeom>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tr-TR">
              <a:solidFill>
                <a:schemeClr val="tx1"/>
              </a:solidFill>
            </a:endParaRPr>
          </a:p>
        </p:txBody>
      </p:sp>
      <p:sp>
        <p:nvSpPr>
          <p:cNvPr id="4" name="TextBox 3"/>
          <p:cNvSpPr txBox="1"/>
          <p:nvPr/>
        </p:nvSpPr>
        <p:spPr>
          <a:xfrm>
            <a:off x="4140143" y="3214483"/>
            <a:ext cx="753732" cy="276999"/>
          </a:xfrm>
          <a:prstGeom prst="rect">
            <a:avLst/>
          </a:prstGeom>
          <a:noFill/>
          <a:ln w="19050">
            <a:solidFill>
              <a:srgbClr val="8A0000"/>
            </a:solidFill>
            <a:prstDash val="dash"/>
          </a:ln>
        </p:spPr>
        <p:txBody>
          <a:bodyPr wrap="none" rtlCol="0">
            <a:spAutoFit/>
          </a:bodyPr>
          <a:lstStyle/>
          <a:p>
            <a:r>
              <a:rPr lang="tr-TR" sz="1200" b="1" dirty="0"/>
              <a:t>1</a:t>
            </a:r>
            <a:r>
              <a:rPr lang="en-US" sz="1200" b="1" dirty="0"/>
              <a:t>8</a:t>
            </a:r>
            <a:r>
              <a:rPr lang="tr-TR" sz="1200" b="1" dirty="0"/>
              <a:t>.</a:t>
            </a:r>
            <a:r>
              <a:rPr lang="en-US" sz="1200" b="1" dirty="0"/>
              <a:t>2</a:t>
            </a:r>
            <a:r>
              <a:rPr lang="tr-TR" sz="1200" b="1" dirty="0"/>
              <a:t> Mio</a:t>
            </a:r>
          </a:p>
        </p:txBody>
      </p:sp>
      <p:sp>
        <p:nvSpPr>
          <p:cNvPr id="43" name="TextBox 42"/>
          <p:cNvSpPr txBox="1"/>
          <p:nvPr/>
        </p:nvSpPr>
        <p:spPr>
          <a:xfrm>
            <a:off x="4148572" y="3880856"/>
            <a:ext cx="675185" cy="276999"/>
          </a:xfrm>
          <a:prstGeom prst="rect">
            <a:avLst/>
          </a:prstGeom>
          <a:noFill/>
          <a:ln w="19050">
            <a:solidFill>
              <a:srgbClr val="8A0000"/>
            </a:solidFill>
            <a:prstDash val="dash"/>
          </a:ln>
        </p:spPr>
        <p:txBody>
          <a:bodyPr wrap="none" rtlCol="0">
            <a:spAutoFit/>
          </a:bodyPr>
          <a:lstStyle>
            <a:defPPr>
              <a:defRPr lang="tr-TR"/>
            </a:defPPr>
            <a:lvl1pPr>
              <a:defRPr sz="1200" b="1"/>
            </a:lvl1pPr>
          </a:lstStyle>
          <a:p>
            <a:r>
              <a:rPr lang="tr-TR" dirty="0"/>
              <a:t>7.</a:t>
            </a:r>
            <a:r>
              <a:rPr lang="en-US" dirty="0"/>
              <a:t>5</a:t>
            </a:r>
            <a:r>
              <a:rPr lang="tr-TR" dirty="0"/>
              <a:t> Mio</a:t>
            </a:r>
          </a:p>
        </p:txBody>
      </p:sp>
      <p:sp>
        <p:nvSpPr>
          <p:cNvPr id="44" name="TextBox 43"/>
          <p:cNvSpPr txBox="1"/>
          <p:nvPr/>
        </p:nvSpPr>
        <p:spPr>
          <a:xfrm>
            <a:off x="4110573" y="1784643"/>
            <a:ext cx="753732" cy="276999"/>
          </a:xfrm>
          <a:prstGeom prst="rect">
            <a:avLst/>
          </a:prstGeom>
          <a:noFill/>
          <a:ln w="19050">
            <a:solidFill>
              <a:srgbClr val="D38583"/>
            </a:solidFill>
            <a:prstDash val="dash"/>
          </a:ln>
        </p:spPr>
        <p:txBody>
          <a:bodyPr wrap="none" rtlCol="0">
            <a:spAutoFit/>
          </a:bodyPr>
          <a:lstStyle/>
          <a:p>
            <a:r>
              <a:rPr lang="tr-TR" sz="1200" b="1" dirty="0"/>
              <a:t>17.2 Mio</a:t>
            </a:r>
          </a:p>
        </p:txBody>
      </p:sp>
      <p:sp>
        <p:nvSpPr>
          <p:cNvPr id="59" name="TextBox 58"/>
          <p:cNvSpPr txBox="1"/>
          <p:nvPr/>
        </p:nvSpPr>
        <p:spPr>
          <a:xfrm>
            <a:off x="4120424" y="2377516"/>
            <a:ext cx="675185" cy="276999"/>
          </a:xfrm>
          <a:prstGeom prst="rect">
            <a:avLst/>
          </a:prstGeom>
          <a:noFill/>
          <a:ln w="19050">
            <a:solidFill>
              <a:srgbClr val="D38583"/>
            </a:solidFill>
            <a:prstDash val="dash"/>
          </a:ln>
        </p:spPr>
        <p:txBody>
          <a:bodyPr wrap="none" rtlCol="0">
            <a:spAutoFit/>
          </a:bodyPr>
          <a:lstStyle/>
          <a:p>
            <a:r>
              <a:rPr lang="tr-TR" sz="1200" b="1" dirty="0"/>
              <a:t>6.7 Mio</a:t>
            </a:r>
          </a:p>
        </p:txBody>
      </p:sp>
      <p:sp>
        <p:nvSpPr>
          <p:cNvPr id="30" name="Footer Placeholder 3"/>
          <p:cNvSpPr>
            <a:spLocks noGrp="1"/>
          </p:cNvSpPr>
          <p:nvPr>
            <p:ph type="ftr" sz="quarter" idx="11"/>
          </p:nvPr>
        </p:nvSpPr>
        <p:spPr>
          <a:xfrm>
            <a:off x="940898" y="6481446"/>
            <a:ext cx="2895600" cy="365125"/>
          </a:xfrm>
        </p:spPr>
        <p:txBody>
          <a:bodyPr/>
          <a:lstStyle/>
          <a:p>
            <a:pPr algn="l"/>
            <a:r>
              <a:rPr lang="tr-TR" dirty="0"/>
              <a:t>Kaynak: BESD</a:t>
            </a:r>
            <a:endParaRPr lang="en-US" dirty="0"/>
          </a:p>
        </p:txBody>
      </p:sp>
      <p:sp>
        <p:nvSpPr>
          <p:cNvPr id="34" name="TextBox 33"/>
          <p:cNvSpPr txBox="1"/>
          <p:nvPr/>
        </p:nvSpPr>
        <p:spPr>
          <a:xfrm>
            <a:off x="1570993" y="2187930"/>
            <a:ext cx="753732" cy="276999"/>
          </a:xfrm>
          <a:prstGeom prst="rect">
            <a:avLst/>
          </a:prstGeom>
          <a:noFill/>
          <a:ln w="19050">
            <a:solidFill>
              <a:srgbClr val="D38583"/>
            </a:solidFill>
            <a:prstDash val="dash"/>
          </a:ln>
        </p:spPr>
        <p:txBody>
          <a:bodyPr wrap="none" rtlCol="0">
            <a:spAutoFit/>
          </a:bodyPr>
          <a:lstStyle/>
          <a:p>
            <a:r>
              <a:rPr lang="tr-TR" sz="1200" b="1" dirty="0"/>
              <a:t>23.9 Mio</a:t>
            </a:r>
          </a:p>
        </p:txBody>
      </p:sp>
      <p:sp>
        <p:nvSpPr>
          <p:cNvPr id="65" name="TextBox 64"/>
          <p:cNvSpPr txBox="1"/>
          <p:nvPr/>
        </p:nvSpPr>
        <p:spPr>
          <a:xfrm>
            <a:off x="1558995" y="3666510"/>
            <a:ext cx="753732" cy="276999"/>
          </a:xfrm>
          <a:prstGeom prst="rect">
            <a:avLst/>
          </a:prstGeom>
          <a:noFill/>
          <a:ln w="19050">
            <a:solidFill>
              <a:srgbClr val="8A0000"/>
            </a:solidFill>
            <a:prstDash val="dash"/>
          </a:ln>
        </p:spPr>
        <p:txBody>
          <a:bodyPr wrap="none" rtlCol="0">
            <a:spAutoFit/>
          </a:bodyPr>
          <a:lstStyle>
            <a:defPPr>
              <a:defRPr lang="tr-TR"/>
            </a:defPPr>
            <a:lvl1pPr>
              <a:defRPr sz="1200" b="1"/>
            </a:lvl1pPr>
          </a:lstStyle>
          <a:p>
            <a:r>
              <a:rPr lang="tr-TR" dirty="0"/>
              <a:t>2</a:t>
            </a:r>
            <a:r>
              <a:rPr lang="en-US" dirty="0"/>
              <a:t>5</a:t>
            </a:r>
            <a:r>
              <a:rPr lang="tr-TR" dirty="0"/>
              <a:t>.</a:t>
            </a:r>
            <a:r>
              <a:rPr lang="en-US" dirty="0"/>
              <a:t>7</a:t>
            </a:r>
            <a:r>
              <a:rPr lang="tr-TR" dirty="0"/>
              <a:t> Mio</a:t>
            </a:r>
          </a:p>
        </p:txBody>
      </p:sp>
      <p:grpSp>
        <p:nvGrpSpPr>
          <p:cNvPr id="35" name="Group 34"/>
          <p:cNvGrpSpPr/>
          <p:nvPr/>
        </p:nvGrpSpPr>
        <p:grpSpPr>
          <a:xfrm>
            <a:off x="1094247" y="4553663"/>
            <a:ext cx="4639319" cy="1080572"/>
            <a:chOff x="4641296" y="4940716"/>
            <a:chExt cx="4639319" cy="1080572"/>
          </a:xfrm>
        </p:grpSpPr>
        <p:sp>
          <p:nvSpPr>
            <p:cNvPr id="36" name="Rectangle 35"/>
            <p:cNvSpPr/>
            <p:nvPr/>
          </p:nvSpPr>
          <p:spPr>
            <a:xfrm>
              <a:off x="4641296" y="5214089"/>
              <a:ext cx="1620000" cy="503423"/>
            </a:xfrm>
            <a:prstGeom prst="rect">
              <a:avLst/>
            </a:prstGeom>
            <a:solidFill>
              <a:schemeClr val="accent1">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50" b="1" dirty="0">
                  <a:solidFill>
                    <a:schemeClr val="bg1"/>
                  </a:solidFill>
                </a:rPr>
                <a:t>201</a:t>
              </a:r>
              <a:r>
                <a:rPr lang="en-US" sz="1750" b="1" dirty="0">
                  <a:solidFill>
                    <a:schemeClr val="bg1"/>
                  </a:solidFill>
                </a:rPr>
                <a:t>8 </a:t>
              </a:r>
            </a:p>
          </p:txBody>
        </p:sp>
        <p:sp>
          <p:nvSpPr>
            <p:cNvPr id="37" name="TextBox 36"/>
            <p:cNvSpPr txBox="1"/>
            <p:nvPr/>
          </p:nvSpPr>
          <p:spPr>
            <a:xfrm>
              <a:off x="8472356" y="4940716"/>
              <a:ext cx="646331" cy="369332"/>
            </a:xfrm>
            <a:prstGeom prst="rect">
              <a:avLst/>
            </a:prstGeom>
            <a:noFill/>
          </p:spPr>
          <p:txBody>
            <a:bodyPr wrap="none" rtlCol="0">
              <a:spAutoFit/>
            </a:bodyPr>
            <a:lstStyle/>
            <a:p>
              <a:r>
                <a:rPr lang="tr-TR" b="1" dirty="0">
                  <a:solidFill>
                    <a:srgbClr val="8A0000"/>
                  </a:solidFill>
                </a:rPr>
                <a:t>%</a:t>
              </a:r>
              <a:r>
                <a:rPr lang="en-US" b="1" dirty="0">
                  <a:solidFill>
                    <a:srgbClr val="8A0000"/>
                  </a:solidFill>
                </a:rPr>
                <a:t>5</a:t>
              </a:r>
              <a:r>
                <a:rPr lang="tr-TR" b="1" dirty="0" smtClean="0">
                  <a:solidFill>
                    <a:srgbClr val="8A0000"/>
                  </a:solidFill>
                </a:rPr>
                <a:t>,</a:t>
              </a:r>
              <a:r>
                <a:rPr lang="en-US" b="1" dirty="0">
                  <a:solidFill>
                    <a:srgbClr val="8A0000"/>
                  </a:solidFill>
                </a:rPr>
                <a:t>7</a:t>
              </a:r>
              <a:endParaRPr lang="tr-TR" b="1" dirty="0">
                <a:solidFill>
                  <a:srgbClr val="8A0000"/>
                </a:solidFill>
              </a:endParaRPr>
            </a:p>
          </p:txBody>
        </p:sp>
        <p:sp>
          <p:nvSpPr>
            <p:cNvPr id="38" name="TextBox 37"/>
            <p:cNvSpPr txBox="1"/>
            <p:nvPr/>
          </p:nvSpPr>
          <p:spPr>
            <a:xfrm>
              <a:off x="8446732" y="5651956"/>
              <a:ext cx="833883" cy="369332"/>
            </a:xfrm>
            <a:prstGeom prst="rect">
              <a:avLst/>
            </a:prstGeom>
            <a:noFill/>
          </p:spPr>
          <p:txBody>
            <a:bodyPr wrap="none" rtlCol="0">
              <a:spAutoFit/>
            </a:bodyPr>
            <a:lstStyle/>
            <a:p>
              <a:r>
                <a:rPr lang="en-US" b="1" dirty="0">
                  <a:solidFill>
                    <a:srgbClr val="8A0000"/>
                  </a:solidFill>
                </a:rPr>
                <a:t>-</a:t>
              </a:r>
              <a:r>
                <a:rPr lang="tr-TR" b="1" dirty="0">
                  <a:solidFill>
                    <a:srgbClr val="8A0000"/>
                  </a:solidFill>
                </a:rPr>
                <a:t>%</a:t>
              </a:r>
              <a:r>
                <a:rPr lang="en-US" b="1" dirty="0">
                  <a:solidFill>
                    <a:srgbClr val="8A0000"/>
                  </a:solidFill>
                </a:rPr>
                <a:t>17</a:t>
              </a:r>
              <a:r>
                <a:rPr lang="tr-TR" b="1" dirty="0" smtClean="0">
                  <a:solidFill>
                    <a:srgbClr val="8A0000"/>
                  </a:solidFill>
                </a:rPr>
                <a:t>,</a:t>
              </a:r>
              <a:r>
                <a:rPr lang="en-US" b="1" dirty="0">
                  <a:solidFill>
                    <a:srgbClr val="8A0000"/>
                  </a:solidFill>
                </a:rPr>
                <a:t>2</a:t>
              </a:r>
              <a:endParaRPr lang="tr-TR" b="1" dirty="0">
                <a:solidFill>
                  <a:srgbClr val="8A0000"/>
                </a:solidFill>
              </a:endParaRPr>
            </a:p>
          </p:txBody>
        </p:sp>
        <p:sp>
          <p:nvSpPr>
            <p:cNvPr id="39" name="Rectangle 38"/>
            <p:cNvSpPr/>
            <p:nvPr/>
          </p:nvSpPr>
          <p:spPr>
            <a:xfrm>
              <a:off x="7668568" y="5026600"/>
              <a:ext cx="746190" cy="243165"/>
            </a:xfrm>
            <a:prstGeom prst="rect">
              <a:avLst/>
            </a:prstGeom>
            <a:solidFill>
              <a:schemeClr val="accent1">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40" name="Rectangle 39"/>
            <p:cNvSpPr/>
            <p:nvPr/>
          </p:nvSpPr>
          <p:spPr>
            <a:xfrm>
              <a:off x="7655245" y="5698651"/>
              <a:ext cx="746190" cy="243165"/>
            </a:xfrm>
            <a:prstGeom prst="rect">
              <a:avLst/>
            </a:prstGeom>
            <a:solidFill>
              <a:schemeClr val="accent1">
                <a:lumMod val="50000"/>
              </a:schemeClr>
            </a:solidFill>
            <a:ln>
              <a:solidFill>
                <a:schemeClr val="tx2">
                  <a:lumMod val="5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60" name="TextBox 59"/>
            <p:cNvSpPr txBox="1"/>
            <p:nvPr/>
          </p:nvSpPr>
          <p:spPr>
            <a:xfrm>
              <a:off x="6277333" y="5339300"/>
              <a:ext cx="716863" cy="369332"/>
            </a:xfrm>
            <a:prstGeom prst="rect">
              <a:avLst/>
            </a:prstGeom>
            <a:noFill/>
          </p:spPr>
          <p:txBody>
            <a:bodyPr wrap="none" rtlCol="0">
              <a:spAutoFit/>
            </a:bodyPr>
            <a:lstStyle/>
            <a:p>
              <a:r>
                <a:rPr lang="en-US" b="1" dirty="0">
                  <a:solidFill>
                    <a:srgbClr val="8A0000"/>
                  </a:solidFill>
                </a:rPr>
                <a:t>-</a:t>
              </a:r>
              <a:r>
                <a:rPr lang="tr-TR" b="1" dirty="0">
                  <a:solidFill>
                    <a:srgbClr val="8A0000"/>
                  </a:solidFill>
                </a:rPr>
                <a:t>%</a:t>
              </a:r>
              <a:r>
                <a:rPr lang="en-US" b="1" dirty="0" smtClean="0">
                  <a:solidFill>
                    <a:srgbClr val="8A0000"/>
                  </a:solidFill>
                </a:rPr>
                <a:t>1,0</a:t>
              </a:r>
              <a:endParaRPr lang="tr-TR" b="1" dirty="0">
                <a:solidFill>
                  <a:srgbClr val="8A0000"/>
                </a:solidFill>
              </a:endParaRPr>
            </a:p>
          </p:txBody>
        </p:sp>
        <p:sp>
          <p:nvSpPr>
            <p:cNvPr id="61" name="Moon 60"/>
            <p:cNvSpPr/>
            <p:nvPr/>
          </p:nvSpPr>
          <p:spPr>
            <a:xfrm>
              <a:off x="7040684" y="5148182"/>
              <a:ext cx="432000" cy="738675"/>
            </a:xfrm>
            <a:prstGeom prst="moon">
              <a:avLst>
                <a:gd name="adj" fmla="val 24504"/>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62" name="TextBox 61"/>
          <p:cNvSpPr txBox="1"/>
          <p:nvPr/>
        </p:nvSpPr>
        <p:spPr>
          <a:xfrm>
            <a:off x="4138117" y="4916771"/>
            <a:ext cx="753732" cy="276999"/>
          </a:xfrm>
          <a:prstGeom prst="rect">
            <a:avLst/>
          </a:prstGeom>
          <a:noFill/>
          <a:ln w="19050">
            <a:solidFill>
              <a:schemeClr val="tx2">
                <a:lumMod val="50000"/>
              </a:schemeClr>
            </a:solidFill>
            <a:prstDash val="dash"/>
          </a:ln>
        </p:spPr>
        <p:txBody>
          <a:bodyPr wrap="none" rtlCol="0">
            <a:spAutoFit/>
          </a:bodyPr>
          <a:lstStyle/>
          <a:p>
            <a:r>
              <a:rPr lang="en-US" sz="1200" b="1" dirty="0" smtClean="0"/>
              <a:t>19</a:t>
            </a:r>
            <a:r>
              <a:rPr lang="tr-TR" sz="1200" b="1" dirty="0" smtClean="0"/>
              <a:t>.</a:t>
            </a:r>
            <a:r>
              <a:rPr lang="en-US" sz="1200" b="1" dirty="0"/>
              <a:t>3</a:t>
            </a:r>
            <a:r>
              <a:rPr lang="tr-TR" sz="1200" b="1" dirty="0" smtClean="0"/>
              <a:t> </a:t>
            </a:r>
            <a:r>
              <a:rPr lang="tr-TR" sz="1200" b="1" dirty="0"/>
              <a:t>Mio</a:t>
            </a:r>
          </a:p>
        </p:txBody>
      </p:sp>
      <p:sp>
        <p:nvSpPr>
          <p:cNvPr id="63" name="TextBox 62"/>
          <p:cNvSpPr txBox="1"/>
          <p:nvPr/>
        </p:nvSpPr>
        <p:spPr>
          <a:xfrm>
            <a:off x="4146546" y="5583144"/>
            <a:ext cx="675185" cy="276999"/>
          </a:xfrm>
          <a:prstGeom prst="rect">
            <a:avLst/>
          </a:prstGeom>
          <a:noFill/>
          <a:ln w="19050">
            <a:solidFill>
              <a:schemeClr val="tx2">
                <a:lumMod val="50000"/>
              </a:schemeClr>
            </a:solidFill>
            <a:prstDash val="dash"/>
          </a:ln>
        </p:spPr>
        <p:txBody>
          <a:bodyPr wrap="none" rtlCol="0">
            <a:spAutoFit/>
          </a:bodyPr>
          <a:lstStyle>
            <a:defPPr>
              <a:defRPr lang="tr-TR"/>
            </a:defPPr>
            <a:lvl1pPr>
              <a:defRPr sz="1200" b="1"/>
            </a:lvl1pPr>
          </a:lstStyle>
          <a:p>
            <a:r>
              <a:rPr lang="en-US" dirty="0"/>
              <a:t>6</a:t>
            </a:r>
            <a:r>
              <a:rPr lang="tr-TR" dirty="0" smtClean="0"/>
              <a:t>.</a:t>
            </a:r>
            <a:r>
              <a:rPr lang="en-US" dirty="0"/>
              <a:t>2</a:t>
            </a:r>
            <a:r>
              <a:rPr lang="tr-TR" dirty="0" smtClean="0"/>
              <a:t> </a:t>
            </a:r>
            <a:r>
              <a:rPr lang="tr-TR" dirty="0"/>
              <a:t>Mio</a:t>
            </a:r>
          </a:p>
        </p:txBody>
      </p:sp>
      <p:sp>
        <p:nvSpPr>
          <p:cNvPr id="66" name="TextBox 65"/>
          <p:cNvSpPr txBox="1"/>
          <p:nvPr/>
        </p:nvSpPr>
        <p:spPr>
          <a:xfrm>
            <a:off x="1556969" y="5368798"/>
            <a:ext cx="753732" cy="276999"/>
          </a:xfrm>
          <a:prstGeom prst="rect">
            <a:avLst/>
          </a:prstGeom>
          <a:noFill/>
          <a:ln w="19050">
            <a:solidFill>
              <a:schemeClr val="tx2">
                <a:lumMod val="50000"/>
              </a:schemeClr>
            </a:solidFill>
            <a:prstDash val="dash"/>
          </a:ln>
        </p:spPr>
        <p:txBody>
          <a:bodyPr wrap="none" rtlCol="0">
            <a:spAutoFit/>
          </a:bodyPr>
          <a:lstStyle/>
          <a:p>
            <a:r>
              <a:rPr lang="en-US" sz="1200" b="1" dirty="0" smtClean="0"/>
              <a:t>25</a:t>
            </a:r>
            <a:r>
              <a:rPr lang="tr-TR" sz="1200" b="1" dirty="0" smtClean="0"/>
              <a:t>.</a:t>
            </a:r>
            <a:r>
              <a:rPr lang="en-US" sz="1200" b="1" dirty="0"/>
              <a:t>4</a:t>
            </a:r>
            <a:r>
              <a:rPr lang="tr-TR" sz="1200" b="1" dirty="0" smtClean="0"/>
              <a:t> </a:t>
            </a:r>
            <a:r>
              <a:rPr lang="tr-TR" sz="1200" b="1" dirty="0"/>
              <a:t>Mio</a:t>
            </a:r>
          </a:p>
        </p:txBody>
      </p:sp>
    </p:spTree>
    <p:extLst>
      <p:ext uri="{BB962C8B-B14F-4D97-AF65-F5344CB8AC3E}">
        <p14:creationId xmlns:p14="http://schemas.microsoft.com/office/powerpoint/2010/main" val="4095402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27"/>
          <p:cNvGraphicFramePr/>
          <p:nvPr>
            <p:extLst>
              <p:ext uri="{D42A27DB-BD31-4B8C-83A1-F6EECF244321}">
                <p14:modId xmlns:p14="http://schemas.microsoft.com/office/powerpoint/2010/main" val="3208454216"/>
              </p:ext>
            </p:extLst>
          </p:nvPr>
        </p:nvGraphicFramePr>
        <p:xfrm>
          <a:off x="6768776" y="2591057"/>
          <a:ext cx="3802510" cy="3005459"/>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935F2FC3-7DAB-4FC4-88E0-5EB2AAC8C083}" type="slidenum">
              <a:rPr lang="tr-TR" smtClean="0"/>
              <a:t>5</a:t>
            </a:fld>
            <a:endParaRPr lang="tr-TR" dirty="0"/>
          </a:p>
        </p:txBody>
      </p:sp>
      <p:sp>
        <p:nvSpPr>
          <p:cNvPr id="5" name="Title 1"/>
          <p:cNvSpPr>
            <a:spLocks noGrp="1"/>
          </p:cNvSpPr>
          <p:nvPr>
            <p:ph type="title"/>
          </p:nvPr>
        </p:nvSpPr>
        <p:spPr>
          <a:xfrm>
            <a:off x="1981200" y="334108"/>
            <a:ext cx="8229600" cy="435016"/>
          </a:xfrm>
        </p:spPr>
        <p:txBody>
          <a:bodyPr>
            <a:noAutofit/>
          </a:bodyPr>
          <a:lstStyle/>
          <a:p>
            <a:r>
              <a:rPr lang="tr-TR" sz="2400" b="1" dirty="0">
                <a:solidFill>
                  <a:srgbClr val="C00000"/>
                </a:solidFill>
              </a:rPr>
              <a:t>BESD </a:t>
            </a:r>
            <a:br>
              <a:rPr lang="tr-TR" sz="2400" b="1" dirty="0">
                <a:solidFill>
                  <a:srgbClr val="C00000"/>
                </a:solidFill>
              </a:rPr>
            </a:br>
            <a:r>
              <a:rPr lang="tr-TR" sz="2400" b="1" u="sng" dirty="0">
                <a:solidFill>
                  <a:schemeClr val="bg1">
                    <a:lumMod val="50000"/>
                  </a:schemeClr>
                </a:solidFill>
              </a:rPr>
              <a:t>4 Beyaz Eşya </a:t>
            </a:r>
            <a:r>
              <a:rPr lang="tr-TR" sz="2400" b="1" dirty="0">
                <a:solidFill>
                  <a:schemeClr val="bg1">
                    <a:lumMod val="50000"/>
                  </a:schemeClr>
                </a:solidFill>
              </a:rPr>
              <a:t>Büyüme </a:t>
            </a:r>
            <a:r>
              <a:rPr lang="tr-TR" sz="2400" b="1" dirty="0" smtClean="0">
                <a:solidFill>
                  <a:schemeClr val="bg1">
                    <a:lumMod val="50000"/>
                  </a:schemeClr>
                </a:solidFill>
              </a:rPr>
              <a:t>İvmesi</a:t>
            </a:r>
            <a:r>
              <a:rPr lang="en-US" sz="2400" b="1" dirty="0" smtClean="0">
                <a:solidFill>
                  <a:schemeClr val="bg1">
                    <a:lumMod val="50000"/>
                  </a:schemeClr>
                </a:solidFill>
              </a:rPr>
              <a:t> – </a:t>
            </a:r>
            <a:r>
              <a:rPr lang="en-US" sz="2400" b="1" dirty="0" err="1" smtClean="0">
                <a:solidFill>
                  <a:schemeClr val="bg1">
                    <a:lumMod val="50000"/>
                  </a:schemeClr>
                </a:solidFill>
              </a:rPr>
              <a:t>Kriz</a:t>
            </a:r>
            <a:r>
              <a:rPr lang="en-US" sz="2400" b="1" dirty="0" smtClean="0">
                <a:solidFill>
                  <a:schemeClr val="bg1">
                    <a:lumMod val="50000"/>
                  </a:schemeClr>
                </a:solidFill>
              </a:rPr>
              <a:t> </a:t>
            </a:r>
            <a:r>
              <a:rPr lang="en-US" sz="2400" b="1" dirty="0" err="1" smtClean="0">
                <a:solidFill>
                  <a:schemeClr val="bg1">
                    <a:lumMod val="50000"/>
                  </a:schemeClr>
                </a:solidFill>
              </a:rPr>
              <a:t>Analizi</a:t>
            </a:r>
            <a:r>
              <a:rPr lang="en-US" sz="2400" b="1" dirty="0" smtClean="0">
                <a:solidFill>
                  <a:schemeClr val="bg1">
                    <a:lumMod val="50000"/>
                  </a:schemeClr>
                </a:solidFill>
              </a:rPr>
              <a:t> </a:t>
            </a:r>
            <a:r>
              <a:rPr lang="tr-TR" sz="2400" b="1" dirty="0">
                <a:solidFill>
                  <a:schemeClr val="bg1">
                    <a:lumMod val="50000"/>
                  </a:schemeClr>
                </a:solidFill>
              </a:rPr>
              <a:t/>
            </a:r>
            <a:br>
              <a:rPr lang="tr-TR" sz="2400" b="1" dirty="0">
                <a:solidFill>
                  <a:schemeClr val="bg1">
                    <a:lumMod val="50000"/>
                  </a:schemeClr>
                </a:solidFill>
              </a:rPr>
            </a:br>
            <a:r>
              <a:rPr lang="tr-TR" sz="2000" b="1" dirty="0">
                <a:solidFill>
                  <a:srgbClr val="C00000"/>
                </a:solidFill>
              </a:rPr>
              <a:t> Toplam</a:t>
            </a:r>
            <a:r>
              <a:rPr lang="tr-TR" sz="2400" b="1" dirty="0">
                <a:solidFill>
                  <a:schemeClr val="bg1">
                    <a:lumMod val="50000"/>
                  </a:schemeClr>
                </a:solidFill>
              </a:rPr>
              <a:t> </a:t>
            </a:r>
            <a:r>
              <a:rPr lang="tr-TR" sz="2000" b="1" dirty="0">
                <a:solidFill>
                  <a:srgbClr val="C00000"/>
                </a:solidFill>
              </a:rPr>
              <a:t>(İç Satış + İhracat)</a:t>
            </a:r>
            <a:endParaRPr lang="tr-TR" sz="2400" b="1" dirty="0">
              <a:solidFill>
                <a:srgbClr val="C00000"/>
              </a:solidFill>
            </a:endParaRPr>
          </a:p>
        </p:txBody>
      </p:sp>
      <p:grpSp>
        <p:nvGrpSpPr>
          <p:cNvPr id="57" name="Group 56"/>
          <p:cNvGrpSpPr/>
          <p:nvPr/>
        </p:nvGrpSpPr>
        <p:grpSpPr>
          <a:xfrm>
            <a:off x="1131969" y="1422604"/>
            <a:ext cx="4425478" cy="1012956"/>
            <a:chOff x="2931473" y="3121116"/>
            <a:chExt cx="4486269" cy="1119373"/>
          </a:xfrm>
          <a:solidFill>
            <a:schemeClr val="accent2">
              <a:lumMod val="60000"/>
              <a:lumOff val="40000"/>
            </a:schemeClr>
          </a:solidFill>
        </p:grpSpPr>
        <p:sp>
          <p:nvSpPr>
            <p:cNvPr id="41" name="Rectangle 40"/>
            <p:cNvSpPr/>
            <p:nvPr/>
          </p:nvSpPr>
          <p:spPr>
            <a:xfrm>
              <a:off x="2931473" y="3526402"/>
              <a:ext cx="1620000" cy="390910"/>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bg1"/>
                  </a:solidFill>
                </a:rPr>
                <a:t>2016</a:t>
              </a:r>
              <a:r>
                <a:rPr lang="en-US" sz="1600" b="1" dirty="0" smtClean="0">
                  <a:solidFill>
                    <a:schemeClr val="bg1"/>
                  </a:solidFill>
                </a:rPr>
                <a:t> (</a:t>
              </a:r>
              <a:r>
                <a:rPr lang="en-US" sz="1600" b="1" dirty="0" err="1" smtClean="0">
                  <a:solidFill>
                    <a:schemeClr val="bg1"/>
                  </a:solidFill>
                </a:rPr>
                <a:t>Ağu</a:t>
              </a:r>
              <a:r>
                <a:rPr lang="en-US" sz="1600" b="1" dirty="0" smtClean="0">
                  <a:solidFill>
                    <a:schemeClr val="bg1"/>
                  </a:solidFill>
                </a:rPr>
                <a:t>-Ara)</a:t>
              </a:r>
              <a:endParaRPr lang="tr-TR" sz="1600" b="1" dirty="0">
                <a:solidFill>
                  <a:schemeClr val="bg1"/>
                </a:solidFill>
              </a:endParaRPr>
            </a:p>
          </p:txBody>
        </p:sp>
        <p:sp>
          <p:nvSpPr>
            <p:cNvPr id="45" name="TextBox 44"/>
            <p:cNvSpPr txBox="1"/>
            <p:nvPr/>
          </p:nvSpPr>
          <p:spPr>
            <a:xfrm>
              <a:off x="6762533" y="3121116"/>
              <a:ext cx="655209" cy="408133"/>
            </a:xfrm>
            <a:prstGeom prst="rect">
              <a:avLst/>
            </a:prstGeom>
            <a:noFill/>
            <a:ln>
              <a:noFill/>
            </a:ln>
          </p:spPr>
          <p:txBody>
            <a:bodyPr wrap="none" rtlCol="0" anchor="ctr">
              <a:spAutoFit/>
            </a:bodyPr>
            <a:lstStyle/>
            <a:p>
              <a:r>
                <a:rPr lang="tr-TR" b="1" dirty="0" smtClean="0">
                  <a:solidFill>
                    <a:schemeClr val="accent2">
                      <a:lumMod val="75000"/>
                    </a:schemeClr>
                  </a:solidFill>
                </a:rPr>
                <a:t>%</a:t>
              </a:r>
              <a:r>
                <a:rPr lang="en-US" b="1" dirty="0" smtClean="0">
                  <a:solidFill>
                    <a:schemeClr val="accent2">
                      <a:lumMod val="75000"/>
                    </a:schemeClr>
                  </a:solidFill>
                </a:rPr>
                <a:t>6,9</a:t>
              </a:r>
              <a:endParaRPr lang="tr-TR" b="1" dirty="0">
                <a:solidFill>
                  <a:schemeClr val="accent2">
                    <a:lumMod val="75000"/>
                  </a:schemeClr>
                </a:solidFill>
              </a:endParaRPr>
            </a:p>
          </p:txBody>
        </p:sp>
        <p:sp>
          <p:nvSpPr>
            <p:cNvPr id="46" name="TextBox 45"/>
            <p:cNvSpPr txBox="1"/>
            <p:nvPr/>
          </p:nvSpPr>
          <p:spPr>
            <a:xfrm>
              <a:off x="6736909" y="3832356"/>
              <a:ext cx="655209" cy="408133"/>
            </a:xfrm>
            <a:prstGeom prst="rect">
              <a:avLst/>
            </a:prstGeom>
            <a:noFill/>
            <a:ln>
              <a:noFill/>
            </a:ln>
          </p:spPr>
          <p:txBody>
            <a:bodyPr wrap="none" rtlCol="0" anchor="ctr">
              <a:spAutoFit/>
            </a:bodyPr>
            <a:lstStyle/>
            <a:p>
              <a:r>
                <a:rPr lang="tr-TR" b="1" dirty="0" smtClean="0">
                  <a:solidFill>
                    <a:schemeClr val="accent2">
                      <a:lumMod val="75000"/>
                    </a:schemeClr>
                  </a:solidFill>
                </a:rPr>
                <a:t>%</a:t>
              </a:r>
              <a:r>
                <a:rPr lang="en-US" b="1" dirty="0">
                  <a:solidFill>
                    <a:schemeClr val="accent2">
                      <a:lumMod val="75000"/>
                    </a:schemeClr>
                  </a:solidFill>
                </a:rPr>
                <a:t>7</a:t>
              </a:r>
              <a:r>
                <a:rPr lang="tr-TR" b="1" dirty="0" smtClean="0">
                  <a:solidFill>
                    <a:schemeClr val="accent2">
                      <a:lumMod val="75000"/>
                    </a:schemeClr>
                  </a:solidFill>
                </a:rPr>
                <a:t>,</a:t>
              </a:r>
              <a:r>
                <a:rPr lang="en-US" b="1" dirty="0">
                  <a:solidFill>
                    <a:schemeClr val="accent2">
                      <a:lumMod val="75000"/>
                    </a:schemeClr>
                  </a:solidFill>
                </a:rPr>
                <a:t>0</a:t>
              </a:r>
              <a:endParaRPr lang="tr-TR" b="1" dirty="0">
                <a:solidFill>
                  <a:schemeClr val="accent2">
                    <a:lumMod val="75000"/>
                  </a:schemeClr>
                </a:solidFill>
              </a:endParaRPr>
            </a:p>
          </p:txBody>
        </p:sp>
        <p:sp>
          <p:nvSpPr>
            <p:cNvPr id="47" name="Rectangle 46"/>
            <p:cNvSpPr/>
            <p:nvPr/>
          </p:nvSpPr>
          <p:spPr>
            <a:xfrm>
              <a:off x="5958745" y="3226400"/>
              <a:ext cx="746190" cy="243165"/>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48" name="Rectangle 47"/>
            <p:cNvSpPr/>
            <p:nvPr/>
          </p:nvSpPr>
          <p:spPr>
            <a:xfrm>
              <a:off x="5945422" y="3898451"/>
              <a:ext cx="746190" cy="243165"/>
            </a:xfrm>
            <a:prstGeom prst="rect">
              <a:avLst/>
            </a:prstGeom>
            <a:grpFill/>
            <a:ln>
              <a:solidFill>
                <a:schemeClr val="accent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49" name="TextBox 48"/>
            <p:cNvSpPr txBox="1"/>
            <p:nvPr/>
          </p:nvSpPr>
          <p:spPr>
            <a:xfrm>
              <a:off x="4581440" y="3517790"/>
              <a:ext cx="655209" cy="408133"/>
            </a:xfrm>
            <a:prstGeom prst="rect">
              <a:avLst/>
            </a:prstGeom>
            <a:noFill/>
            <a:ln>
              <a:noFill/>
            </a:ln>
          </p:spPr>
          <p:txBody>
            <a:bodyPr wrap="none" rtlCol="0" anchor="ctr">
              <a:spAutoFit/>
            </a:bodyPr>
            <a:lstStyle/>
            <a:p>
              <a:r>
                <a:rPr lang="tr-TR" b="1" dirty="0">
                  <a:solidFill>
                    <a:schemeClr val="accent2">
                      <a:lumMod val="75000"/>
                    </a:schemeClr>
                  </a:solidFill>
                </a:rPr>
                <a:t>%</a:t>
              </a:r>
              <a:r>
                <a:rPr lang="tr-TR" b="1" dirty="0" smtClean="0">
                  <a:solidFill>
                    <a:schemeClr val="accent2">
                      <a:lumMod val="75000"/>
                    </a:schemeClr>
                  </a:solidFill>
                </a:rPr>
                <a:t>6,</a:t>
              </a:r>
              <a:r>
                <a:rPr lang="en-US" b="1" dirty="0">
                  <a:solidFill>
                    <a:schemeClr val="accent2">
                      <a:lumMod val="75000"/>
                    </a:schemeClr>
                  </a:solidFill>
                </a:rPr>
                <a:t>9</a:t>
              </a:r>
              <a:endParaRPr lang="tr-TR" b="1" dirty="0">
                <a:solidFill>
                  <a:schemeClr val="accent2">
                    <a:lumMod val="75000"/>
                  </a:schemeClr>
                </a:solidFill>
              </a:endParaRPr>
            </a:p>
          </p:txBody>
        </p:sp>
        <p:sp>
          <p:nvSpPr>
            <p:cNvPr id="50" name="Moon 49"/>
            <p:cNvSpPr/>
            <p:nvPr/>
          </p:nvSpPr>
          <p:spPr>
            <a:xfrm>
              <a:off x="5281946" y="3352519"/>
              <a:ext cx="432000" cy="738675"/>
            </a:xfrm>
            <a:prstGeom prst="moon">
              <a:avLst>
                <a:gd name="adj" fmla="val 24504"/>
              </a:avLst>
            </a:prstGeom>
            <a:grp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58" name="Group 57"/>
          <p:cNvGrpSpPr/>
          <p:nvPr/>
        </p:nvGrpSpPr>
        <p:grpSpPr>
          <a:xfrm>
            <a:off x="1096273" y="2851375"/>
            <a:ext cx="4477391" cy="1080572"/>
            <a:chOff x="4641296" y="4940716"/>
            <a:chExt cx="4477391" cy="1080572"/>
          </a:xfrm>
        </p:grpSpPr>
        <p:sp>
          <p:nvSpPr>
            <p:cNvPr id="42" name="Rectangle 41"/>
            <p:cNvSpPr/>
            <p:nvPr/>
          </p:nvSpPr>
          <p:spPr>
            <a:xfrm>
              <a:off x="4641296" y="5326602"/>
              <a:ext cx="1620000" cy="390910"/>
            </a:xfrm>
            <a:prstGeom prst="rect">
              <a:avLst/>
            </a:prstGeom>
            <a:solidFill>
              <a:srgbClr val="8A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50" b="1" dirty="0" smtClean="0">
                  <a:solidFill>
                    <a:schemeClr val="bg1"/>
                  </a:solidFill>
                </a:rPr>
                <a:t>2017</a:t>
              </a:r>
              <a:r>
                <a:rPr lang="en-US" sz="1750" b="1" dirty="0" smtClean="0">
                  <a:solidFill>
                    <a:schemeClr val="bg1"/>
                  </a:solidFill>
                </a:rPr>
                <a:t> (</a:t>
              </a:r>
              <a:r>
                <a:rPr lang="en-US" sz="1750" b="1" dirty="0" err="1" smtClean="0">
                  <a:solidFill>
                    <a:schemeClr val="bg1"/>
                  </a:solidFill>
                </a:rPr>
                <a:t>Ağu</a:t>
              </a:r>
              <a:r>
                <a:rPr lang="en-US" sz="1750" b="1" dirty="0" smtClean="0">
                  <a:solidFill>
                    <a:schemeClr val="bg1"/>
                  </a:solidFill>
                </a:rPr>
                <a:t>-Ara)</a:t>
              </a:r>
              <a:endParaRPr lang="tr-TR" sz="1750" b="1" dirty="0">
                <a:solidFill>
                  <a:schemeClr val="bg1"/>
                </a:solidFill>
              </a:endParaRPr>
            </a:p>
          </p:txBody>
        </p:sp>
        <p:sp>
          <p:nvSpPr>
            <p:cNvPr id="51" name="TextBox 50"/>
            <p:cNvSpPr txBox="1"/>
            <p:nvPr/>
          </p:nvSpPr>
          <p:spPr>
            <a:xfrm>
              <a:off x="8472356" y="4940716"/>
              <a:ext cx="646331" cy="369332"/>
            </a:xfrm>
            <a:prstGeom prst="rect">
              <a:avLst/>
            </a:prstGeom>
            <a:noFill/>
          </p:spPr>
          <p:txBody>
            <a:bodyPr wrap="none" rtlCol="0">
              <a:spAutoFit/>
            </a:bodyPr>
            <a:lstStyle/>
            <a:p>
              <a:r>
                <a:rPr lang="tr-TR" b="1" dirty="0" smtClean="0">
                  <a:solidFill>
                    <a:srgbClr val="8A0000"/>
                  </a:solidFill>
                </a:rPr>
                <a:t>%</a:t>
              </a:r>
              <a:r>
                <a:rPr lang="en-US" b="1" dirty="0" smtClean="0">
                  <a:solidFill>
                    <a:srgbClr val="8A0000"/>
                  </a:solidFill>
                </a:rPr>
                <a:t>6,8</a:t>
              </a:r>
              <a:endParaRPr lang="tr-TR" b="1" dirty="0">
                <a:solidFill>
                  <a:srgbClr val="8A0000"/>
                </a:solidFill>
              </a:endParaRPr>
            </a:p>
          </p:txBody>
        </p:sp>
        <p:sp>
          <p:nvSpPr>
            <p:cNvPr id="52" name="TextBox 51"/>
            <p:cNvSpPr txBox="1"/>
            <p:nvPr/>
          </p:nvSpPr>
          <p:spPr>
            <a:xfrm>
              <a:off x="8446732" y="5651956"/>
              <a:ext cx="646331" cy="369332"/>
            </a:xfrm>
            <a:prstGeom prst="rect">
              <a:avLst/>
            </a:prstGeom>
            <a:noFill/>
          </p:spPr>
          <p:txBody>
            <a:bodyPr wrap="none" rtlCol="0">
              <a:spAutoFit/>
            </a:bodyPr>
            <a:lstStyle/>
            <a:p>
              <a:r>
                <a:rPr lang="tr-TR" b="1" dirty="0" smtClean="0">
                  <a:solidFill>
                    <a:srgbClr val="8A0000"/>
                  </a:solidFill>
                </a:rPr>
                <a:t>%</a:t>
              </a:r>
              <a:r>
                <a:rPr lang="en-US" b="1" dirty="0" smtClean="0">
                  <a:solidFill>
                    <a:srgbClr val="8A0000"/>
                  </a:solidFill>
                </a:rPr>
                <a:t>0,0</a:t>
              </a:r>
              <a:endParaRPr lang="tr-TR" b="1" dirty="0">
                <a:solidFill>
                  <a:srgbClr val="8A0000"/>
                </a:solidFill>
              </a:endParaRPr>
            </a:p>
          </p:txBody>
        </p:sp>
        <p:sp>
          <p:nvSpPr>
            <p:cNvPr id="53" name="Rectangle 52"/>
            <p:cNvSpPr/>
            <p:nvPr/>
          </p:nvSpPr>
          <p:spPr>
            <a:xfrm>
              <a:off x="7668568" y="5026600"/>
              <a:ext cx="746190" cy="243165"/>
            </a:xfrm>
            <a:prstGeom prst="rect">
              <a:avLst/>
            </a:prstGeom>
            <a:solidFill>
              <a:srgbClr val="8A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54" name="Rectangle 53"/>
            <p:cNvSpPr/>
            <p:nvPr/>
          </p:nvSpPr>
          <p:spPr>
            <a:xfrm>
              <a:off x="7655245" y="5698651"/>
              <a:ext cx="746190" cy="243165"/>
            </a:xfrm>
            <a:prstGeom prst="rect">
              <a:avLst/>
            </a:prstGeom>
            <a:solidFill>
              <a:srgbClr val="8A0000"/>
            </a:solidFill>
            <a:ln>
              <a:solidFill>
                <a:srgbClr val="D38583"/>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55" name="TextBox 54"/>
            <p:cNvSpPr txBox="1"/>
            <p:nvPr/>
          </p:nvSpPr>
          <p:spPr>
            <a:xfrm>
              <a:off x="6277333" y="5339300"/>
              <a:ext cx="646331" cy="369332"/>
            </a:xfrm>
            <a:prstGeom prst="rect">
              <a:avLst/>
            </a:prstGeom>
            <a:noFill/>
          </p:spPr>
          <p:txBody>
            <a:bodyPr wrap="none" rtlCol="0">
              <a:spAutoFit/>
            </a:bodyPr>
            <a:lstStyle/>
            <a:p>
              <a:r>
                <a:rPr lang="tr-TR" b="1" dirty="0" smtClean="0">
                  <a:solidFill>
                    <a:srgbClr val="8A0000"/>
                  </a:solidFill>
                </a:rPr>
                <a:t>%</a:t>
              </a:r>
              <a:r>
                <a:rPr lang="en-US" b="1" dirty="0">
                  <a:solidFill>
                    <a:srgbClr val="8A0000"/>
                  </a:solidFill>
                </a:rPr>
                <a:t>4</a:t>
              </a:r>
              <a:r>
                <a:rPr lang="en-US" b="1" dirty="0" smtClean="0">
                  <a:solidFill>
                    <a:srgbClr val="8A0000"/>
                  </a:solidFill>
                </a:rPr>
                <a:t>,9</a:t>
              </a:r>
              <a:endParaRPr lang="tr-TR" b="1" dirty="0">
                <a:solidFill>
                  <a:srgbClr val="8A0000"/>
                </a:solidFill>
              </a:endParaRPr>
            </a:p>
          </p:txBody>
        </p:sp>
        <p:sp>
          <p:nvSpPr>
            <p:cNvPr id="56" name="Moon 55"/>
            <p:cNvSpPr/>
            <p:nvPr/>
          </p:nvSpPr>
          <p:spPr>
            <a:xfrm>
              <a:off x="7040684" y="5148182"/>
              <a:ext cx="432000" cy="738675"/>
            </a:xfrm>
            <a:prstGeom prst="moon">
              <a:avLst>
                <a:gd name="adj" fmla="val 24504"/>
              </a:avLst>
            </a:prstGeom>
            <a:solidFill>
              <a:srgbClr val="8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29" name="TextBox 28"/>
          <p:cNvSpPr txBox="1"/>
          <p:nvPr/>
        </p:nvSpPr>
        <p:spPr>
          <a:xfrm>
            <a:off x="8437573" y="2788153"/>
            <a:ext cx="776175" cy="400110"/>
          </a:xfrm>
          <a:prstGeom prst="rect">
            <a:avLst/>
          </a:prstGeom>
          <a:noFill/>
          <a:ln>
            <a:solidFill>
              <a:srgbClr val="FF0000"/>
            </a:solidFill>
          </a:ln>
        </p:spPr>
        <p:txBody>
          <a:bodyPr wrap="none" rtlCol="0">
            <a:spAutoFit/>
          </a:bodyPr>
          <a:lstStyle/>
          <a:p>
            <a:r>
              <a:rPr lang="en-US" sz="2000" b="1" dirty="0">
                <a:solidFill>
                  <a:srgbClr val="FF0000"/>
                </a:solidFill>
              </a:rPr>
              <a:t>-</a:t>
            </a:r>
            <a:r>
              <a:rPr lang="tr-TR" sz="2000" b="1" dirty="0" smtClean="0">
                <a:solidFill>
                  <a:srgbClr val="FF0000"/>
                </a:solidFill>
              </a:rPr>
              <a:t>%</a:t>
            </a:r>
            <a:r>
              <a:rPr lang="en-US" sz="2000" b="1" dirty="0" smtClean="0">
                <a:solidFill>
                  <a:srgbClr val="FF0000"/>
                </a:solidFill>
              </a:rPr>
              <a:t>1,7</a:t>
            </a:r>
            <a:endParaRPr lang="tr-TR" sz="2000" b="1" dirty="0">
              <a:solidFill>
                <a:srgbClr val="FF0000"/>
              </a:solidFill>
            </a:endParaRPr>
          </a:p>
        </p:txBody>
      </p:sp>
      <p:sp>
        <p:nvSpPr>
          <p:cNvPr id="31" name="TextBox 30"/>
          <p:cNvSpPr txBox="1"/>
          <p:nvPr/>
        </p:nvSpPr>
        <p:spPr>
          <a:xfrm>
            <a:off x="7152880" y="3794220"/>
            <a:ext cx="1315488" cy="369332"/>
          </a:xfrm>
          <a:prstGeom prst="rect">
            <a:avLst/>
          </a:prstGeom>
          <a:noFill/>
        </p:spPr>
        <p:txBody>
          <a:bodyPr wrap="none" rtlCol="0">
            <a:spAutoFit/>
          </a:bodyPr>
          <a:lstStyle>
            <a:defPPr>
              <a:defRPr lang="tr-TR"/>
            </a:defPPr>
            <a:lvl1pPr>
              <a:defRPr b="1">
                <a:solidFill>
                  <a:srgbClr val="8A0000"/>
                </a:solidFill>
              </a:defRPr>
            </a:lvl1pPr>
          </a:lstStyle>
          <a:p>
            <a:r>
              <a:rPr lang="en-US" dirty="0" smtClean="0"/>
              <a:t>11,3 </a:t>
            </a:r>
            <a:r>
              <a:rPr lang="tr-TR" dirty="0"/>
              <a:t>Milyon</a:t>
            </a:r>
          </a:p>
        </p:txBody>
      </p:sp>
      <p:sp>
        <p:nvSpPr>
          <p:cNvPr id="32" name="TextBox 31"/>
          <p:cNvSpPr txBox="1"/>
          <p:nvPr/>
        </p:nvSpPr>
        <p:spPr>
          <a:xfrm>
            <a:off x="9001325" y="3851756"/>
            <a:ext cx="1315488" cy="369332"/>
          </a:xfrm>
          <a:prstGeom prst="rect">
            <a:avLst/>
          </a:prstGeom>
          <a:noFill/>
        </p:spPr>
        <p:txBody>
          <a:bodyPr wrap="none" rtlCol="0">
            <a:spAutoFit/>
          </a:bodyPr>
          <a:lstStyle/>
          <a:p>
            <a:r>
              <a:rPr lang="en-US" b="1" dirty="0" smtClean="0">
                <a:solidFill>
                  <a:schemeClr val="tx2">
                    <a:lumMod val="50000"/>
                  </a:schemeClr>
                </a:solidFill>
              </a:rPr>
              <a:t>11,1 </a:t>
            </a:r>
            <a:r>
              <a:rPr lang="tr-TR" b="1" dirty="0">
                <a:solidFill>
                  <a:schemeClr val="tx2">
                    <a:lumMod val="50000"/>
                  </a:schemeClr>
                </a:solidFill>
              </a:rPr>
              <a:t>Milyon</a:t>
            </a:r>
          </a:p>
        </p:txBody>
      </p:sp>
      <p:sp>
        <p:nvSpPr>
          <p:cNvPr id="33" name="Curved Down Arrow 32"/>
          <p:cNvSpPr/>
          <p:nvPr/>
        </p:nvSpPr>
        <p:spPr>
          <a:xfrm rot="301300">
            <a:off x="7978372" y="3338381"/>
            <a:ext cx="1599666" cy="501863"/>
          </a:xfrm>
          <a:prstGeom prst="curvedDownArrow">
            <a:avLst>
              <a:gd name="adj1" fmla="val 24518"/>
              <a:gd name="adj2" fmla="val 36589"/>
              <a:gd name="adj3" fmla="val 40183"/>
            </a:avLst>
          </a:prstGeom>
          <a:solidFill>
            <a:srgbClr val="FF000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tr-TR">
              <a:solidFill>
                <a:schemeClr val="tx1"/>
              </a:solidFill>
            </a:endParaRPr>
          </a:p>
        </p:txBody>
      </p:sp>
      <p:sp>
        <p:nvSpPr>
          <p:cNvPr id="4" name="TextBox 3"/>
          <p:cNvSpPr txBox="1"/>
          <p:nvPr/>
        </p:nvSpPr>
        <p:spPr>
          <a:xfrm>
            <a:off x="4140143" y="3214483"/>
            <a:ext cx="675185" cy="276999"/>
          </a:xfrm>
          <a:prstGeom prst="rect">
            <a:avLst/>
          </a:prstGeom>
          <a:noFill/>
          <a:ln w="19050">
            <a:solidFill>
              <a:srgbClr val="8A0000"/>
            </a:solidFill>
            <a:prstDash val="dash"/>
          </a:ln>
        </p:spPr>
        <p:txBody>
          <a:bodyPr wrap="none" rtlCol="0">
            <a:spAutoFit/>
          </a:bodyPr>
          <a:lstStyle/>
          <a:p>
            <a:r>
              <a:rPr lang="en-US" sz="1200" b="1" dirty="0" smtClean="0"/>
              <a:t>8.3 </a:t>
            </a:r>
            <a:r>
              <a:rPr lang="tr-TR" sz="1200" b="1" dirty="0" err="1" smtClean="0"/>
              <a:t>Mio</a:t>
            </a:r>
            <a:endParaRPr lang="tr-TR" sz="1200" b="1" dirty="0"/>
          </a:p>
        </p:txBody>
      </p:sp>
      <p:sp>
        <p:nvSpPr>
          <p:cNvPr id="43" name="TextBox 42"/>
          <p:cNvSpPr txBox="1"/>
          <p:nvPr/>
        </p:nvSpPr>
        <p:spPr>
          <a:xfrm>
            <a:off x="4148572" y="3880856"/>
            <a:ext cx="710451" cy="276999"/>
          </a:xfrm>
          <a:prstGeom prst="rect">
            <a:avLst/>
          </a:prstGeom>
          <a:noFill/>
          <a:ln w="19050">
            <a:solidFill>
              <a:srgbClr val="8A0000"/>
            </a:solidFill>
            <a:prstDash val="dash"/>
          </a:ln>
        </p:spPr>
        <p:txBody>
          <a:bodyPr wrap="none" rtlCol="0">
            <a:spAutoFit/>
          </a:bodyPr>
          <a:lstStyle>
            <a:defPPr>
              <a:defRPr lang="tr-TR"/>
            </a:defPPr>
            <a:lvl1pPr>
              <a:defRPr sz="1200" b="1"/>
            </a:lvl1pPr>
          </a:lstStyle>
          <a:p>
            <a:r>
              <a:rPr lang="en-US" dirty="0" smtClean="0"/>
              <a:t>3</a:t>
            </a:r>
            <a:r>
              <a:rPr lang="en-US" dirty="0"/>
              <a:t>.</a:t>
            </a:r>
            <a:r>
              <a:rPr lang="en-US" dirty="0" smtClean="0"/>
              <a:t>0 </a:t>
            </a:r>
            <a:r>
              <a:rPr lang="tr-TR" dirty="0" smtClean="0"/>
              <a:t> </a:t>
            </a:r>
            <a:r>
              <a:rPr lang="tr-TR" dirty="0"/>
              <a:t>Mio</a:t>
            </a:r>
          </a:p>
        </p:txBody>
      </p:sp>
      <p:sp>
        <p:nvSpPr>
          <p:cNvPr id="44" name="TextBox 43"/>
          <p:cNvSpPr txBox="1"/>
          <p:nvPr/>
        </p:nvSpPr>
        <p:spPr>
          <a:xfrm>
            <a:off x="4110573" y="1784643"/>
            <a:ext cx="675185" cy="276999"/>
          </a:xfrm>
          <a:prstGeom prst="rect">
            <a:avLst/>
          </a:prstGeom>
          <a:noFill/>
          <a:ln w="19050">
            <a:solidFill>
              <a:srgbClr val="D38583"/>
            </a:solidFill>
            <a:prstDash val="dash"/>
          </a:ln>
        </p:spPr>
        <p:txBody>
          <a:bodyPr wrap="none" rtlCol="0">
            <a:spAutoFit/>
          </a:bodyPr>
          <a:lstStyle/>
          <a:p>
            <a:r>
              <a:rPr lang="en-US" sz="1200" b="1" dirty="0" smtClean="0"/>
              <a:t>7.8</a:t>
            </a:r>
            <a:r>
              <a:rPr lang="tr-TR" sz="1200" b="1" dirty="0" smtClean="0"/>
              <a:t> </a:t>
            </a:r>
            <a:r>
              <a:rPr lang="tr-TR" sz="1200" b="1" dirty="0"/>
              <a:t>Mio</a:t>
            </a:r>
          </a:p>
        </p:txBody>
      </p:sp>
      <p:sp>
        <p:nvSpPr>
          <p:cNvPr id="59" name="TextBox 58"/>
          <p:cNvSpPr txBox="1"/>
          <p:nvPr/>
        </p:nvSpPr>
        <p:spPr>
          <a:xfrm>
            <a:off x="4120424" y="2377516"/>
            <a:ext cx="675185" cy="276999"/>
          </a:xfrm>
          <a:prstGeom prst="rect">
            <a:avLst/>
          </a:prstGeom>
          <a:noFill/>
          <a:ln w="19050">
            <a:solidFill>
              <a:srgbClr val="D38583"/>
            </a:solidFill>
            <a:prstDash val="dash"/>
          </a:ln>
        </p:spPr>
        <p:txBody>
          <a:bodyPr wrap="none" rtlCol="0">
            <a:spAutoFit/>
          </a:bodyPr>
          <a:lstStyle/>
          <a:p>
            <a:r>
              <a:rPr lang="en-US" sz="1200" b="1" dirty="0"/>
              <a:t>3</a:t>
            </a:r>
            <a:r>
              <a:rPr lang="tr-TR" sz="1200" b="1" dirty="0" smtClean="0"/>
              <a:t>.</a:t>
            </a:r>
            <a:r>
              <a:rPr lang="en-US" sz="1200" b="1" dirty="0"/>
              <a:t>0</a:t>
            </a:r>
            <a:r>
              <a:rPr lang="tr-TR" sz="1200" b="1" dirty="0" smtClean="0"/>
              <a:t> </a:t>
            </a:r>
            <a:r>
              <a:rPr lang="tr-TR" sz="1200" b="1" dirty="0"/>
              <a:t>Mio</a:t>
            </a:r>
          </a:p>
        </p:txBody>
      </p:sp>
      <p:sp>
        <p:nvSpPr>
          <p:cNvPr id="30" name="Footer Placeholder 3"/>
          <p:cNvSpPr>
            <a:spLocks noGrp="1"/>
          </p:cNvSpPr>
          <p:nvPr>
            <p:ph type="ftr" sz="quarter" idx="11"/>
          </p:nvPr>
        </p:nvSpPr>
        <p:spPr>
          <a:xfrm>
            <a:off x="940898" y="6481446"/>
            <a:ext cx="2895600" cy="365125"/>
          </a:xfrm>
        </p:spPr>
        <p:txBody>
          <a:bodyPr/>
          <a:lstStyle/>
          <a:p>
            <a:pPr algn="l"/>
            <a:r>
              <a:rPr lang="tr-TR" dirty="0"/>
              <a:t>Kaynak: BESD</a:t>
            </a:r>
            <a:endParaRPr lang="en-US" dirty="0"/>
          </a:p>
        </p:txBody>
      </p:sp>
      <p:sp>
        <p:nvSpPr>
          <p:cNvPr id="34" name="TextBox 33"/>
          <p:cNvSpPr txBox="1"/>
          <p:nvPr/>
        </p:nvSpPr>
        <p:spPr>
          <a:xfrm>
            <a:off x="1570993" y="2187930"/>
            <a:ext cx="753732" cy="276999"/>
          </a:xfrm>
          <a:prstGeom prst="rect">
            <a:avLst/>
          </a:prstGeom>
          <a:noFill/>
          <a:ln w="19050">
            <a:solidFill>
              <a:srgbClr val="D38583"/>
            </a:solidFill>
            <a:prstDash val="dash"/>
          </a:ln>
        </p:spPr>
        <p:txBody>
          <a:bodyPr wrap="none" rtlCol="0">
            <a:spAutoFit/>
          </a:bodyPr>
          <a:lstStyle/>
          <a:p>
            <a:r>
              <a:rPr lang="en-US" sz="1200" b="1" dirty="0" smtClean="0"/>
              <a:t>10.8 </a:t>
            </a:r>
            <a:r>
              <a:rPr lang="tr-TR" sz="1200" b="1" dirty="0" err="1" smtClean="0"/>
              <a:t>Mio</a:t>
            </a:r>
            <a:endParaRPr lang="tr-TR" sz="1200" b="1" dirty="0"/>
          </a:p>
        </p:txBody>
      </p:sp>
      <p:sp>
        <p:nvSpPr>
          <p:cNvPr id="65" name="TextBox 64"/>
          <p:cNvSpPr txBox="1"/>
          <p:nvPr/>
        </p:nvSpPr>
        <p:spPr>
          <a:xfrm>
            <a:off x="1558995" y="3666510"/>
            <a:ext cx="753732" cy="276999"/>
          </a:xfrm>
          <a:prstGeom prst="rect">
            <a:avLst/>
          </a:prstGeom>
          <a:noFill/>
          <a:ln w="19050">
            <a:solidFill>
              <a:srgbClr val="8A0000"/>
            </a:solidFill>
            <a:prstDash val="dash"/>
          </a:ln>
        </p:spPr>
        <p:txBody>
          <a:bodyPr wrap="none" rtlCol="0">
            <a:spAutoFit/>
          </a:bodyPr>
          <a:lstStyle>
            <a:defPPr>
              <a:defRPr lang="tr-TR"/>
            </a:defPPr>
            <a:lvl1pPr>
              <a:defRPr sz="1200" b="1"/>
            </a:lvl1pPr>
          </a:lstStyle>
          <a:p>
            <a:r>
              <a:rPr lang="en-US" dirty="0" smtClean="0"/>
              <a:t>11.3 </a:t>
            </a:r>
            <a:r>
              <a:rPr lang="tr-TR" dirty="0" err="1" smtClean="0"/>
              <a:t>Mio</a:t>
            </a:r>
            <a:endParaRPr lang="tr-TR" dirty="0"/>
          </a:p>
        </p:txBody>
      </p:sp>
      <p:grpSp>
        <p:nvGrpSpPr>
          <p:cNvPr id="35" name="Group 34"/>
          <p:cNvGrpSpPr/>
          <p:nvPr/>
        </p:nvGrpSpPr>
        <p:grpSpPr>
          <a:xfrm>
            <a:off x="1094247" y="4553663"/>
            <a:ext cx="4639319" cy="1080572"/>
            <a:chOff x="4641296" y="4940716"/>
            <a:chExt cx="4639319" cy="1080572"/>
          </a:xfrm>
        </p:grpSpPr>
        <p:sp>
          <p:nvSpPr>
            <p:cNvPr id="36" name="Rectangle 35"/>
            <p:cNvSpPr/>
            <p:nvPr/>
          </p:nvSpPr>
          <p:spPr>
            <a:xfrm>
              <a:off x="4641296" y="5214089"/>
              <a:ext cx="1620000" cy="503423"/>
            </a:xfrm>
            <a:prstGeom prst="rect">
              <a:avLst/>
            </a:prstGeom>
            <a:solidFill>
              <a:schemeClr val="accent1">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50" b="1" dirty="0">
                  <a:solidFill>
                    <a:schemeClr val="bg1"/>
                  </a:solidFill>
                </a:rPr>
                <a:t>201</a:t>
              </a:r>
              <a:r>
                <a:rPr lang="en-US" sz="1750" b="1" dirty="0">
                  <a:solidFill>
                    <a:schemeClr val="bg1"/>
                  </a:solidFill>
                </a:rPr>
                <a:t>8 </a:t>
              </a:r>
            </a:p>
            <a:p>
              <a:pPr algn="ctr"/>
              <a:r>
                <a:rPr lang="en-US" sz="1600" b="1" dirty="0" err="1" smtClean="0">
                  <a:solidFill>
                    <a:schemeClr val="bg1"/>
                  </a:solidFill>
                </a:rPr>
                <a:t>Ağustos</a:t>
              </a:r>
              <a:r>
                <a:rPr lang="en-US" sz="1600" b="1" dirty="0" smtClean="0">
                  <a:solidFill>
                    <a:schemeClr val="bg1"/>
                  </a:solidFill>
                </a:rPr>
                <a:t> - </a:t>
              </a:r>
              <a:r>
                <a:rPr lang="en-US" sz="1600" b="1" dirty="0" err="1" smtClean="0">
                  <a:solidFill>
                    <a:schemeClr val="bg1"/>
                  </a:solidFill>
                </a:rPr>
                <a:t>Aralık</a:t>
              </a:r>
              <a:endParaRPr lang="tr-TR" sz="1600" b="1" dirty="0">
                <a:solidFill>
                  <a:schemeClr val="bg1"/>
                </a:solidFill>
              </a:endParaRPr>
            </a:p>
          </p:txBody>
        </p:sp>
        <p:sp>
          <p:nvSpPr>
            <p:cNvPr id="37" name="TextBox 36"/>
            <p:cNvSpPr txBox="1"/>
            <p:nvPr/>
          </p:nvSpPr>
          <p:spPr>
            <a:xfrm>
              <a:off x="8472356" y="4940716"/>
              <a:ext cx="646331" cy="369332"/>
            </a:xfrm>
            <a:prstGeom prst="rect">
              <a:avLst/>
            </a:prstGeom>
            <a:noFill/>
          </p:spPr>
          <p:txBody>
            <a:bodyPr wrap="none" rtlCol="0">
              <a:spAutoFit/>
            </a:bodyPr>
            <a:lstStyle/>
            <a:p>
              <a:r>
                <a:rPr lang="tr-TR" b="1" dirty="0" smtClean="0">
                  <a:solidFill>
                    <a:srgbClr val="8A0000"/>
                  </a:solidFill>
                </a:rPr>
                <a:t>%</a:t>
              </a:r>
              <a:r>
                <a:rPr lang="en-US" b="1" dirty="0" smtClean="0">
                  <a:solidFill>
                    <a:srgbClr val="8A0000"/>
                  </a:solidFill>
                </a:rPr>
                <a:t>6,8</a:t>
              </a:r>
              <a:endParaRPr lang="tr-TR" b="1" dirty="0">
                <a:solidFill>
                  <a:srgbClr val="8A0000"/>
                </a:solidFill>
              </a:endParaRPr>
            </a:p>
          </p:txBody>
        </p:sp>
        <p:sp>
          <p:nvSpPr>
            <p:cNvPr id="38" name="TextBox 37"/>
            <p:cNvSpPr txBox="1"/>
            <p:nvPr/>
          </p:nvSpPr>
          <p:spPr>
            <a:xfrm>
              <a:off x="8446732" y="5651956"/>
              <a:ext cx="833883" cy="369332"/>
            </a:xfrm>
            <a:prstGeom prst="rect">
              <a:avLst/>
            </a:prstGeom>
            <a:noFill/>
          </p:spPr>
          <p:txBody>
            <a:bodyPr wrap="none" rtlCol="0">
              <a:spAutoFit/>
            </a:bodyPr>
            <a:lstStyle/>
            <a:p>
              <a:r>
                <a:rPr lang="en-US" b="1" dirty="0">
                  <a:solidFill>
                    <a:srgbClr val="8A0000"/>
                  </a:solidFill>
                </a:rPr>
                <a:t>-</a:t>
              </a:r>
              <a:r>
                <a:rPr lang="tr-TR" b="1" dirty="0" smtClean="0">
                  <a:solidFill>
                    <a:srgbClr val="8A0000"/>
                  </a:solidFill>
                </a:rPr>
                <a:t>%</a:t>
              </a:r>
              <a:r>
                <a:rPr lang="en-US" b="1" dirty="0" smtClean="0">
                  <a:solidFill>
                    <a:srgbClr val="8A0000"/>
                  </a:solidFill>
                </a:rPr>
                <a:t>24,8</a:t>
              </a:r>
              <a:endParaRPr lang="tr-TR" b="1" dirty="0">
                <a:solidFill>
                  <a:srgbClr val="8A0000"/>
                </a:solidFill>
              </a:endParaRPr>
            </a:p>
          </p:txBody>
        </p:sp>
        <p:sp>
          <p:nvSpPr>
            <p:cNvPr id="39" name="Rectangle 38"/>
            <p:cNvSpPr/>
            <p:nvPr/>
          </p:nvSpPr>
          <p:spPr>
            <a:xfrm>
              <a:off x="7668568" y="5026600"/>
              <a:ext cx="746190" cy="243165"/>
            </a:xfrm>
            <a:prstGeom prst="rect">
              <a:avLst/>
            </a:prstGeom>
            <a:solidFill>
              <a:schemeClr val="accent1">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İhracat</a:t>
              </a:r>
            </a:p>
          </p:txBody>
        </p:sp>
        <p:sp>
          <p:nvSpPr>
            <p:cNvPr id="40" name="Rectangle 39"/>
            <p:cNvSpPr/>
            <p:nvPr/>
          </p:nvSpPr>
          <p:spPr>
            <a:xfrm>
              <a:off x="7655245" y="5698651"/>
              <a:ext cx="746190" cy="243165"/>
            </a:xfrm>
            <a:prstGeom prst="rect">
              <a:avLst/>
            </a:prstGeom>
            <a:solidFill>
              <a:schemeClr val="accent1">
                <a:lumMod val="50000"/>
              </a:schemeClr>
            </a:solidFill>
            <a:ln>
              <a:solidFill>
                <a:schemeClr val="tx2">
                  <a:lumMod val="5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b="1" dirty="0">
                  <a:solidFill>
                    <a:schemeClr val="bg1"/>
                  </a:solidFill>
                </a:rPr>
                <a:t>İç Piyasa</a:t>
              </a:r>
            </a:p>
          </p:txBody>
        </p:sp>
        <p:sp>
          <p:nvSpPr>
            <p:cNvPr id="60" name="TextBox 59"/>
            <p:cNvSpPr txBox="1"/>
            <p:nvPr/>
          </p:nvSpPr>
          <p:spPr>
            <a:xfrm>
              <a:off x="6277333" y="5339300"/>
              <a:ext cx="716863" cy="369332"/>
            </a:xfrm>
            <a:prstGeom prst="rect">
              <a:avLst/>
            </a:prstGeom>
            <a:noFill/>
          </p:spPr>
          <p:txBody>
            <a:bodyPr wrap="none" rtlCol="0">
              <a:spAutoFit/>
            </a:bodyPr>
            <a:lstStyle/>
            <a:p>
              <a:r>
                <a:rPr lang="en-US" b="1" dirty="0">
                  <a:solidFill>
                    <a:srgbClr val="8A0000"/>
                  </a:solidFill>
                </a:rPr>
                <a:t>-</a:t>
              </a:r>
              <a:r>
                <a:rPr lang="tr-TR" b="1" dirty="0" smtClean="0">
                  <a:solidFill>
                    <a:srgbClr val="8A0000"/>
                  </a:solidFill>
                </a:rPr>
                <a:t>%</a:t>
              </a:r>
              <a:r>
                <a:rPr lang="en-US" b="1" dirty="0" smtClean="0">
                  <a:solidFill>
                    <a:srgbClr val="8A0000"/>
                  </a:solidFill>
                </a:rPr>
                <a:t>1,7</a:t>
              </a:r>
              <a:endParaRPr lang="tr-TR" b="1" dirty="0">
                <a:solidFill>
                  <a:srgbClr val="8A0000"/>
                </a:solidFill>
              </a:endParaRPr>
            </a:p>
          </p:txBody>
        </p:sp>
        <p:sp>
          <p:nvSpPr>
            <p:cNvPr id="61" name="Moon 60"/>
            <p:cNvSpPr/>
            <p:nvPr/>
          </p:nvSpPr>
          <p:spPr>
            <a:xfrm>
              <a:off x="7040684" y="5148182"/>
              <a:ext cx="432000" cy="738675"/>
            </a:xfrm>
            <a:prstGeom prst="moon">
              <a:avLst>
                <a:gd name="adj" fmla="val 24504"/>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62" name="TextBox 61"/>
          <p:cNvSpPr txBox="1"/>
          <p:nvPr/>
        </p:nvSpPr>
        <p:spPr>
          <a:xfrm>
            <a:off x="4138117" y="4916771"/>
            <a:ext cx="675185" cy="276999"/>
          </a:xfrm>
          <a:prstGeom prst="rect">
            <a:avLst/>
          </a:prstGeom>
          <a:noFill/>
          <a:ln w="19050">
            <a:solidFill>
              <a:schemeClr val="tx2">
                <a:lumMod val="50000"/>
              </a:schemeClr>
            </a:solidFill>
            <a:prstDash val="dash"/>
          </a:ln>
        </p:spPr>
        <p:txBody>
          <a:bodyPr wrap="none" rtlCol="0">
            <a:spAutoFit/>
          </a:bodyPr>
          <a:lstStyle/>
          <a:p>
            <a:r>
              <a:rPr lang="en-US" sz="1200" b="1" dirty="0" smtClean="0"/>
              <a:t>8.9 </a:t>
            </a:r>
            <a:r>
              <a:rPr lang="tr-TR" sz="1200" b="1" dirty="0" err="1" smtClean="0"/>
              <a:t>Mio</a:t>
            </a:r>
            <a:endParaRPr lang="tr-TR" sz="1200" b="1" dirty="0"/>
          </a:p>
        </p:txBody>
      </p:sp>
      <p:sp>
        <p:nvSpPr>
          <p:cNvPr id="63" name="TextBox 62"/>
          <p:cNvSpPr txBox="1"/>
          <p:nvPr/>
        </p:nvSpPr>
        <p:spPr>
          <a:xfrm>
            <a:off x="4146546" y="5583144"/>
            <a:ext cx="675185" cy="276999"/>
          </a:xfrm>
          <a:prstGeom prst="rect">
            <a:avLst/>
          </a:prstGeom>
          <a:noFill/>
          <a:ln w="19050">
            <a:solidFill>
              <a:schemeClr val="tx2">
                <a:lumMod val="50000"/>
              </a:schemeClr>
            </a:solidFill>
            <a:prstDash val="dash"/>
          </a:ln>
        </p:spPr>
        <p:txBody>
          <a:bodyPr wrap="none" rtlCol="0">
            <a:spAutoFit/>
          </a:bodyPr>
          <a:lstStyle>
            <a:defPPr>
              <a:defRPr lang="tr-TR"/>
            </a:defPPr>
            <a:lvl1pPr>
              <a:defRPr sz="1200" b="1"/>
            </a:lvl1pPr>
          </a:lstStyle>
          <a:p>
            <a:r>
              <a:rPr lang="en-US" dirty="0" smtClean="0"/>
              <a:t>2.2 </a:t>
            </a:r>
            <a:r>
              <a:rPr lang="tr-TR" dirty="0" err="1" smtClean="0"/>
              <a:t>Mio</a:t>
            </a:r>
            <a:endParaRPr lang="tr-TR" dirty="0"/>
          </a:p>
        </p:txBody>
      </p:sp>
      <p:sp>
        <p:nvSpPr>
          <p:cNvPr id="66" name="TextBox 65"/>
          <p:cNvSpPr txBox="1"/>
          <p:nvPr/>
        </p:nvSpPr>
        <p:spPr>
          <a:xfrm>
            <a:off x="1556969" y="5368798"/>
            <a:ext cx="753732" cy="276999"/>
          </a:xfrm>
          <a:prstGeom prst="rect">
            <a:avLst/>
          </a:prstGeom>
          <a:noFill/>
          <a:ln w="19050">
            <a:solidFill>
              <a:schemeClr val="tx2">
                <a:lumMod val="50000"/>
              </a:schemeClr>
            </a:solidFill>
            <a:prstDash val="dash"/>
          </a:ln>
        </p:spPr>
        <p:txBody>
          <a:bodyPr wrap="none" rtlCol="0">
            <a:spAutoFit/>
          </a:bodyPr>
          <a:lstStyle/>
          <a:p>
            <a:r>
              <a:rPr lang="en-US" sz="1200" b="1" dirty="0" smtClean="0"/>
              <a:t>11.1 </a:t>
            </a:r>
            <a:r>
              <a:rPr lang="tr-TR" sz="1200" b="1" dirty="0" err="1" smtClean="0"/>
              <a:t>Mio</a:t>
            </a:r>
            <a:endParaRPr lang="tr-TR" sz="1200" b="1" dirty="0"/>
          </a:p>
        </p:txBody>
      </p:sp>
    </p:spTree>
    <p:extLst>
      <p:ext uri="{BB962C8B-B14F-4D97-AF65-F5344CB8AC3E}">
        <p14:creationId xmlns:p14="http://schemas.microsoft.com/office/powerpoint/2010/main" val="3610394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0168531" y="2038296"/>
            <a:ext cx="508313" cy="3771248"/>
          </a:xfrm>
          <a:prstGeom prst="rect">
            <a:avLst/>
          </a:prstGeom>
          <a:solidFill>
            <a:srgbClr val="F7EFEF">
              <a:alpha val="29804"/>
            </a:srgbClr>
          </a:solidFill>
          <a:ln w="6350">
            <a:solidFill>
              <a:srgbClr val="E8D0D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vert270" rtlCol="0" anchor="b" anchorCtr="1"/>
          <a:lstStyle/>
          <a:p>
            <a:r>
              <a:rPr lang="tr-TR" sz="1200" b="1" dirty="0">
                <a:solidFill>
                  <a:srgbClr val="D38583"/>
                </a:solidFill>
              </a:rPr>
              <a:t>%0 ÖTV</a:t>
            </a:r>
          </a:p>
        </p:txBody>
      </p:sp>
      <p:sp>
        <p:nvSpPr>
          <p:cNvPr id="7" name="Rectangle 6"/>
          <p:cNvSpPr/>
          <p:nvPr/>
        </p:nvSpPr>
        <p:spPr>
          <a:xfrm>
            <a:off x="4740173" y="2033192"/>
            <a:ext cx="1931891" cy="3771248"/>
          </a:xfrm>
          <a:prstGeom prst="rect">
            <a:avLst/>
          </a:prstGeom>
          <a:solidFill>
            <a:srgbClr val="F7EFEF">
              <a:alpha val="29804"/>
            </a:srgbClr>
          </a:solidFill>
          <a:ln w="6350">
            <a:solidFill>
              <a:srgbClr val="E8D0D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1"/>
          <a:lstStyle/>
          <a:p>
            <a:r>
              <a:rPr lang="tr-TR" sz="1600" b="1" dirty="0">
                <a:solidFill>
                  <a:srgbClr val="D38583"/>
                </a:solidFill>
              </a:rPr>
              <a:t>%0 ÖTV</a:t>
            </a:r>
          </a:p>
        </p:txBody>
      </p:sp>
      <p:graphicFrame>
        <p:nvGraphicFramePr>
          <p:cNvPr id="9" name="Chart 8"/>
          <p:cNvGraphicFramePr/>
          <p:nvPr>
            <p:extLst>
              <p:ext uri="{D42A27DB-BD31-4B8C-83A1-F6EECF244321}">
                <p14:modId xmlns:p14="http://schemas.microsoft.com/office/powerpoint/2010/main" val="779820178"/>
              </p:ext>
            </p:extLst>
          </p:nvPr>
        </p:nvGraphicFramePr>
        <p:xfrm>
          <a:off x="479376" y="1844824"/>
          <a:ext cx="10800000" cy="4876652"/>
        </p:xfrm>
        <a:graphic>
          <a:graphicData uri="http://schemas.openxmlformats.org/drawingml/2006/chart">
            <c:chart xmlns:c="http://schemas.openxmlformats.org/drawingml/2006/chart" xmlns:r="http://schemas.openxmlformats.org/officeDocument/2006/relationships" r:id="rId2"/>
          </a:graphicData>
        </a:graphic>
      </p:graphicFrame>
      <p:cxnSp>
        <p:nvCxnSpPr>
          <p:cNvPr id="33" name="Straight Connector 32"/>
          <p:cNvCxnSpPr/>
          <p:nvPr/>
        </p:nvCxnSpPr>
        <p:spPr>
          <a:xfrm flipV="1">
            <a:off x="4439816" y="3068960"/>
            <a:ext cx="3241026" cy="504056"/>
          </a:xfrm>
          <a:prstGeom prst="line">
            <a:avLst/>
          </a:prstGeom>
          <a:ln w="12700">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935F2FC3-7DAB-4FC4-88E0-5EB2AAC8C083}" type="slidenum">
              <a:rPr lang="tr-TR" smtClean="0"/>
              <a:t>6</a:t>
            </a:fld>
            <a:endParaRPr lang="tr-TR"/>
          </a:p>
        </p:txBody>
      </p:sp>
      <p:sp>
        <p:nvSpPr>
          <p:cNvPr id="10" name="Rectangle 4"/>
          <p:cNvSpPr txBox="1">
            <a:spLocks noChangeAspect="1" noChangeArrowheads="1"/>
          </p:cNvSpPr>
          <p:nvPr/>
        </p:nvSpPr>
        <p:spPr bwMode="auto">
          <a:xfrm>
            <a:off x="119336" y="116632"/>
            <a:ext cx="8772525"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fontAlgn="base">
              <a:spcBef>
                <a:spcPct val="0"/>
              </a:spcBef>
              <a:spcAft>
                <a:spcPct val="0"/>
              </a:spcAft>
              <a:defRPr/>
            </a:pPr>
            <a:r>
              <a:rPr lang="tr-TR" sz="2400" b="1" kern="0" dirty="0">
                <a:solidFill>
                  <a:srgbClr val="C00000"/>
                </a:solidFill>
                <a:latin typeface="+mj-lt"/>
                <a:ea typeface="+mj-ea"/>
                <a:cs typeface="Tahoma" pitchFamily="34" charset="0"/>
              </a:rPr>
              <a:t>2016-</a:t>
            </a:r>
            <a:r>
              <a:rPr lang="en-US" sz="2400" b="1" kern="0" dirty="0">
                <a:solidFill>
                  <a:srgbClr val="C00000"/>
                </a:solidFill>
                <a:latin typeface="+mj-lt"/>
                <a:ea typeface="+mj-ea"/>
                <a:cs typeface="Tahoma" pitchFamily="34" charset="0"/>
              </a:rPr>
              <a:t>2018</a:t>
            </a:r>
            <a:r>
              <a:rPr lang="tr-TR" sz="2400" b="1" kern="0" dirty="0">
                <a:solidFill>
                  <a:srgbClr val="C00000"/>
                </a:solidFill>
                <a:latin typeface="+mj-lt"/>
                <a:ea typeface="+mj-ea"/>
                <a:cs typeface="Tahoma" pitchFamily="34" charset="0"/>
              </a:rPr>
              <a:t> </a:t>
            </a:r>
            <a:r>
              <a:rPr lang="en-US" sz="2400" b="1" kern="0" dirty="0">
                <a:solidFill>
                  <a:srgbClr val="C00000"/>
                </a:solidFill>
                <a:latin typeface="+mj-lt"/>
                <a:ea typeface="+mj-ea"/>
                <a:cs typeface="Tahoma" pitchFamily="34" charset="0"/>
              </a:rPr>
              <a:t>4 BEYAZ EŞYA HACMİ</a:t>
            </a:r>
            <a:endParaRPr lang="tr-TR" sz="2400" b="1" kern="0" dirty="0">
              <a:solidFill>
                <a:srgbClr val="C00000"/>
              </a:solidFill>
              <a:latin typeface="+mj-lt"/>
              <a:ea typeface="+mj-ea"/>
              <a:cs typeface="Tahoma" pitchFamily="34" charset="0"/>
            </a:endParaRPr>
          </a:p>
          <a:p>
            <a:pPr lvl="0" fontAlgn="base">
              <a:spcBef>
                <a:spcPct val="0"/>
              </a:spcBef>
              <a:spcAft>
                <a:spcPct val="0"/>
              </a:spcAft>
              <a:defRPr/>
            </a:pPr>
            <a:r>
              <a:rPr lang="tr-TR" sz="2400" b="1" u="sng" dirty="0">
                <a:solidFill>
                  <a:schemeClr val="bg1">
                    <a:lumMod val="50000"/>
                  </a:schemeClr>
                </a:solidFill>
              </a:rPr>
              <a:t>İç Satış Ve İhracat</a:t>
            </a:r>
            <a:endParaRPr lang="tr-TR" sz="2400" b="1" kern="0" dirty="0">
              <a:solidFill>
                <a:srgbClr val="C00000"/>
              </a:solidFill>
              <a:latin typeface="+mj-lt"/>
              <a:ea typeface="+mj-ea"/>
              <a:cs typeface="Tahoma" pitchFamily="34" charset="0"/>
            </a:endParaRPr>
          </a:p>
        </p:txBody>
      </p:sp>
      <p:sp>
        <p:nvSpPr>
          <p:cNvPr id="12" name="Rectangle 11"/>
          <p:cNvSpPr/>
          <p:nvPr/>
        </p:nvSpPr>
        <p:spPr>
          <a:xfrm>
            <a:off x="479376" y="1297733"/>
            <a:ext cx="830677" cy="553998"/>
          </a:xfrm>
          <a:prstGeom prst="rect">
            <a:avLst/>
          </a:prstGeom>
        </p:spPr>
        <p:txBody>
          <a:bodyPr wrap="none">
            <a:spAutoFit/>
          </a:bodyPr>
          <a:lstStyle/>
          <a:p>
            <a:pPr algn="ctr"/>
            <a:r>
              <a:rPr lang="tr-TR" b="1" kern="0" dirty="0">
                <a:solidFill>
                  <a:srgbClr val="C00000"/>
                </a:solidFill>
                <a:cs typeface="Tahoma" pitchFamily="34" charset="0"/>
              </a:rPr>
              <a:t>Pazar</a:t>
            </a:r>
          </a:p>
          <a:p>
            <a:pPr algn="ctr"/>
            <a:r>
              <a:rPr lang="tr-TR" sz="1200" b="1" kern="0" dirty="0">
                <a:solidFill>
                  <a:schemeClr val="bg1">
                    <a:lumMod val="50000"/>
                  </a:schemeClr>
                </a:solidFill>
                <a:cs typeface="Tahoma" pitchFamily="34" charset="0"/>
              </a:rPr>
              <a:t>(Bin Adet)</a:t>
            </a:r>
            <a:endParaRPr lang="tr-TR" sz="1200" dirty="0">
              <a:solidFill>
                <a:schemeClr val="bg1">
                  <a:lumMod val="50000"/>
                </a:schemeClr>
              </a:solidFill>
            </a:endParaRPr>
          </a:p>
        </p:txBody>
      </p:sp>
      <p:cxnSp>
        <p:nvCxnSpPr>
          <p:cNvPr id="16" name="Straight Connector 15"/>
          <p:cNvCxnSpPr/>
          <p:nvPr/>
        </p:nvCxnSpPr>
        <p:spPr>
          <a:xfrm>
            <a:off x="1224329"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2526450" y="1817538"/>
            <a:ext cx="473206" cy="261610"/>
          </a:xfrm>
          <a:prstGeom prst="rect">
            <a:avLst/>
          </a:prstGeom>
          <a:noFill/>
        </p:spPr>
        <p:txBody>
          <a:bodyPr wrap="none" rtlCol="0">
            <a:spAutoFit/>
          </a:bodyPr>
          <a:lstStyle/>
          <a:p>
            <a:pPr algn="ctr"/>
            <a:r>
              <a:rPr lang="tr-TR" sz="1050" b="1" dirty="0">
                <a:solidFill>
                  <a:schemeClr val="bg2">
                    <a:lumMod val="50000"/>
                  </a:schemeClr>
                </a:solidFill>
              </a:rPr>
              <a:t>2016</a:t>
            </a:r>
          </a:p>
        </p:txBody>
      </p:sp>
      <p:sp>
        <p:nvSpPr>
          <p:cNvPr id="19" name="TextBox 18"/>
          <p:cNvSpPr txBox="1"/>
          <p:nvPr/>
        </p:nvSpPr>
        <p:spPr>
          <a:xfrm>
            <a:off x="5735960" y="1821385"/>
            <a:ext cx="460382" cy="253916"/>
          </a:xfrm>
          <a:prstGeom prst="rect">
            <a:avLst/>
          </a:prstGeom>
          <a:noFill/>
        </p:spPr>
        <p:txBody>
          <a:bodyPr wrap="none" rtlCol="0">
            <a:spAutoFit/>
          </a:bodyPr>
          <a:lstStyle/>
          <a:p>
            <a:pPr algn="ctr"/>
            <a:r>
              <a:rPr lang="tr-TR" sz="1050" b="1" dirty="0">
                <a:solidFill>
                  <a:schemeClr val="bg2">
                    <a:lumMod val="50000"/>
                  </a:schemeClr>
                </a:solidFill>
              </a:rPr>
              <a:t>2017</a:t>
            </a:r>
          </a:p>
        </p:txBody>
      </p:sp>
      <p:sp>
        <p:nvSpPr>
          <p:cNvPr id="22" name="Footer Placeholder 3"/>
          <p:cNvSpPr>
            <a:spLocks noGrp="1"/>
          </p:cNvSpPr>
          <p:nvPr>
            <p:ph type="ftr" sz="quarter" idx="11"/>
          </p:nvPr>
        </p:nvSpPr>
        <p:spPr>
          <a:xfrm>
            <a:off x="4541660" y="6536692"/>
            <a:ext cx="2895600" cy="365125"/>
          </a:xfrm>
        </p:spPr>
        <p:txBody>
          <a:bodyPr/>
          <a:lstStyle/>
          <a:p>
            <a:r>
              <a:rPr lang="tr-TR" dirty="0"/>
              <a:t>Kaynak: BESD</a:t>
            </a:r>
            <a:endParaRPr lang="en-US" dirty="0"/>
          </a:p>
        </p:txBody>
      </p:sp>
      <p:sp>
        <p:nvSpPr>
          <p:cNvPr id="25" name="TextBox 24"/>
          <p:cNvSpPr txBox="1"/>
          <p:nvPr/>
        </p:nvSpPr>
        <p:spPr>
          <a:xfrm>
            <a:off x="8832304" y="1821385"/>
            <a:ext cx="460382" cy="253916"/>
          </a:xfrm>
          <a:prstGeom prst="rect">
            <a:avLst/>
          </a:prstGeom>
          <a:noFill/>
        </p:spPr>
        <p:txBody>
          <a:bodyPr wrap="none" rtlCol="0">
            <a:spAutoFit/>
          </a:bodyPr>
          <a:lstStyle/>
          <a:p>
            <a:pPr algn="ctr"/>
            <a:r>
              <a:rPr lang="tr-TR" sz="1050" b="1" dirty="0">
                <a:solidFill>
                  <a:schemeClr val="bg2">
                    <a:lumMod val="50000"/>
                  </a:schemeClr>
                </a:solidFill>
              </a:rPr>
              <a:t>201</a:t>
            </a:r>
            <a:r>
              <a:rPr lang="en-US" sz="1050" b="1" dirty="0">
                <a:solidFill>
                  <a:schemeClr val="bg2">
                    <a:lumMod val="50000"/>
                  </a:schemeClr>
                </a:solidFill>
              </a:rPr>
              <a:t>8</a:t>
            </a:r>
            <a:endParaRPr lang="tr-TR" sz="1050" b="1" dirty="0">
              <a:solidFill>
                <a:schemeClr val="bg2">
                  <a:lumMod val="50000"/>
                </a:schemeClr>
              </a:solidFill>
            </a:endParaRPr>
          </a:p>
        </p:txBody>
      </p:sp>
      <p:sp>
        <p:nvSpPr>
          <p:cNvPr id="24" name="TextBox 23"/>
          <p:cNvSpPr txBox="1"/>
          <p:nvPr/>
        </p:nvSpPr>
        <p:spPr>
          <a:xfrm>
            <a:off x="8163803" y="1402014"/>
            <a:ext cx="1813895" cy="461665"/>
          </a:xfrm>
          <a:prstGeom prst="rect">
            <a:avLst/>
          </a:prstGeom>
          <a:solidFill>
            <a:schemeClr val="accent2"/>
          </a:solidFill>
        </p:spPr>
        <p:txBody>
          <a:bodyPr wrap="none" rtlCol="0">
            <a:spAutoFit/>
          </a:bodyPr>
          <a:lstStyle>
            <a:defPPr>
              <a:defRPr lang="tr-TR"/>
            </a:defPPr>
            <a:lvl1pPr algn="ctr">
              <a:defRPr sz="1200" b="1">
                <a:solidFill>
                  <a:schemeClr val="bg1"/>
                </a:solidFill>
              </a:defRPr>
            </a:lvl1pPr>
          </a:lstStyle>
          <a:p>
            <a:r>
              <a:rPr lang="tr-TR" dirty="0"/>
              <a:t>201</a:t>
            </a:r>
            <a:r>
              <a:rPr lang="en-US" dirty="0"/>
              <a:t>8 </a:t>
            </a:r>
            <a:r>
              <a:rPr lang="en-US" dirty="0" err="1" smtClean="0"/>
              <a:t>Aylık</a:t>
            </a:r>
            <a:r>
              <a:rPr lang="en-US" dirty="0" smtClean="0"/>
              <a:t> </a:t>
            </a:r>
            <a:r>
              <a:rPr lang="tr-TR" dirty="0" smtClean="0"/>
              <a:t>Ortalama </a:t>
            </a:r>
            <a:r>
              <a:rPr lang="tr-TR" dirty="0"/>
              <a:t>Satış</a:t>
            </a:r>
          </a:p>
          <a:p>
            <a:r>
              <a:rPr lang="tr-TR" dirty="0"/>
              <a:t> </a:t>
            </a:r>
            <a:r>
              <a:rPr lang="en-US" dirty="0"/>
              <a:t>   2.120.639 </a:t>
            </a:r>
            <a:endParaRPr lang="tr-TR" dirty="0"/>
          </a:p>
        </p:txBody>
      </p:sp>
      <p:sp>
        <p:nvSpPr>
          <p:cNvPr id="23" name="TextBox 22"/>
          <p:cNvSpPr txBox="1"/>
          <p:nvPr/>
        </p:nvSpPr>
        <p:spPr>
          <a:xfrm>
            <a:off x="1847528" y="1402014"/>
            <a:ext cx="1813895" cy="461665"/>
          </a:xfrm>
          <a:prstGeom prst="rect">
            <a:avLst/>
          </a:prstGeom>
          <a:solidFill>
            <a:schemeClr val="accent2"/>
          </a:solidFill>
        </p:spPr>
        <p:txBody>
          <a:bodyPr wrap="none" rtlCol="0">
            <a:spAutoFit/>
          </a:bodyPr>
          <a:lstStyle/>
          <a:p>
            <a:pPr algn="ctr"/>
            <a:r>
              <a:rPr lang="tr-TR" sz="1200" b="1" dirty="0">
                <a:solidFill>
                  <a:schemeClr val="bg1"/>
                </a:solidFill>
              </a:rPr>
              <a:t>2016 </a:t>
            </a:r>
            <a:r>
              <a:rPr lang="en-US" sz="1200" b="1" dirty="0" err="1" smtClean="0">
                <a:solidFill>
                  <a:schemeClr val="bg1"/>
                </a:solidFill>
              </a:rPr>
              <a:t>Aylık</a:t>
            </a:r>
            <a:r>
              <a:rPr lang="en-US" sz="1200" b="1" dirty="0" smtClean="0">
                <a:solidFill>
                  <a:schemeClr val="bg1"/>
                </a:solidFill>
              </a:rPr>
              <a:t> </a:t>
            </a:r>
            <a:r>
              <a:rPr lang="tr-TR" sz="1200" b="1" dirty="0" smtClean="0">
                <a:solidFill>
                  <a:schemeClr val="bg1"/>
                </a:solidFill>
              </a:rPr>
              <a:t>Ortalama </a:t>
            </a:r>
            <a:r>
              <a:rPr lang="tr-TR" sz="1200" b="1" dirty="0">
                <a:solidFill>
                  <a:schemeClr val="bg1"/>
                </a:solidFill>
              </a:rPr>
              <a:t>Satış</a:t>
            </a:r>
          </a:p>
          <a:p>
            <a:pPr algn="ctr"/>
            <a:r>
              <a:rPr lang="en-US" sz="1200" b="1" dirty="0">
                <a:solidFill>
                  <a:schemeClr val="bg1"/>
                </a:solidFill>
              </a:rPr>
              <a:t>  1.995.429 </a:t>
            </a:r>
            <a:endParaRPr lang="tr-TR" sz="1200" b="1" dirty="0">
              <a:solidFill>
                <a:schemeClr val="bg1"/>
              </a:solidFill>
            </a:endParaRPr>
          </a:p>
        </p:txBody>
      </p:sp>
      <p:sp>
        <p:nvSpPr>
          <p:cNvPr id="30" name="TextBox 29"/>
          <p:cNvSpPr txBox="1"/>
          <p:nvPr/>
        </p:nvSpPr>
        <p:spPr>
          <a:xfrm>
            <a:off x="5159896" y="1402014"/>
            <a:ext cx="1813895" cy="461665"/>
          </a:xfrm>
          <a:prstGeom prst="rect">
            <a:avLst/>
          </a:prstGeom>
          <a:solidFill>
            <a:schemeClr val="accent2"/>
          </a:solidFill>
        </p:spPr>
        <p:txBody>
          <a:bodyPr wrap="none" rtlCol="0">
            <a:spAutoFit/>
          </a:bodyPr>
          <a:lstStyle/>
          <a:p>
            <a:pPr algn="ctr"/>
            <a:r>
              <a:rPr lang="tr-TR" sz="1200" b="1" dirty="0">
                <a:solidFill>
                  <a:schemeClr val="bg1"/>
                </a:solidFill>
              </a:rPr>
              <a:t>201</a:t>
            </a:r>
            <a:r>
              <a:rPr lang="en-US" sz="1200" b="1" dirty="0">
                <a:solidFill>
                  <a:schemeClr val="bg1"/>
                </a:solidFill>
              </a:rPr>
              <a:t>7</a:t>
            </a:r>
            <a:r>
              <a:rPr lang="tr-TR" sz="1200" b="1" dirty="0">
                <a:solidFill>
                  <a:schemeClr val="bg1"/>
                </a:solidFill>
              </a:rPr>
              <a:t> </a:t>
            </a:r>
            <a:r>
              <a:rPr lang="en-US" sz="1200" b="1" dirty="0" err="1" smtClean="0">
                <a:solidFill>
                  <a:schemeClr val="bg1"/>
                </a:solidFill>
              </a:rPr>
              <a:t>Aylık</a:t>
            </a:r>
            <a:r>
              <a:rPr lang="en-US" sz="1200" b="1" dirty="0" smtClean="0">
                <a:solidFill>
                  <a:schemeClr val="bg1"/>
                </a:solidFill>
              </a:rPr>
              <a:t> </a:t>
            </a:r>
            <a:r>
              <a:rPr lang="tr-TR" sz="1200" b="1" dirty="0" smtClean="0">
                <a:solidFill>
                  <a:schemeClr val="bg1"/>
                </a:solidFill>
              </a:rPr>
              <a:t>Ortalama </a:t>
            </a:r>
            <a:r>
              <a:rPr lang="tr-TR" sz="1200" b="1" dirty="0">
                <a:solidFill>
                  <a:schemeClr val="bg1"/>
                </a:solidFill>
              </a:rPr>
              <a:t>Satış</a:t>
            </a:r>
          </a:p>
          <a:p>
            <a:pPr algn="ctr"/>
            <a:r>
              <a:rPr lang="en-US" sz="1200" b="1" dirty="0">
                <a:solidFill>
                  <a:schemeClr val="bg1"/>
                </a:solidFill>
              </a:rPr>
              <a:t>  2.141.278 </a:t>
            </a:r>
            <a:endParaRPr lang="tr-TR" sz="1200" b="1" dirty="0">
              <a:solidFill>
                <a:schemeClr val="bg1"/>
              </a:solidFill>
            </a:endParaRPr>
          </a:p>
        </p:txBody>
      </p:sp>
      <p:cxnSp>
        <p:nvCxnSpPr>
          <p:cNvPr id="32" name="Straight Connector 31"/>
          <p:cNvCxnSpPr/>
          <p:nvPr/>
        </p:nvCxnSpPr>
        <p:spPr>
          <a:xfrm flipV="1">
            <a:off x="1127448" y="3110846"/>
            <a:ext cx="3373361" cy="822211"/>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428537"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7653143"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7596537" y="3068960"/>
            <a:ext cx="2963959" cy="576064"/>
          </a:xfrm>
          <a:prstGeom prst="line">
            <a:avLst/>
          </a:prstGeom>
          <a:ln w="12700">
            <a:solidFill>
              <a:srgbClr val="00B0F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013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custData r:id="rId1"/>
            </p:custDataLst>
          </p:nvPr>
        </p:nvSpPr>
        <p:spPr/>
        <p:txBody>
          <a:bodyPr/>
          <a:lstStyle/>
          <a:p>
            <a:fld id="{935F2FC3-7DAB-4FC4-88E0-5EB2AAC8C083}" type="slidenum">
              <a:rPr lang="tr-TR" smtClean="0">
                <a:solidFill>
                  <a:prstClr val="black">
                    <a:tint val="75000"/>
                  </a:prstClr>
                </a:solidFill>
              </a:rPr>
              <a:pPr/>
              <a:t>7</a:t>
            </a:fld>
            <a:endParaRPr lang="tr-TR">
              <a:solidFill>
                <a:prstClr val="black">
                  <a:tint val="75000"/>
                </a:prstClr>
              </a:solidFill>
            </a:endParaRPr>
          </a:p>
        </p:txBody>
      </p:sp>
      <p:graphicFrame>
        <p:nvGraphicFramePr>
          <p:cNvPr id="6" name="Chart 5"/>
          <p:cNvGraphicFramePr/>
          <p:nvPr>
            <p:extLst/>
          </p:nvPr>
        </p:nvGraphicFramePr>
        <p:xfrm>
          <a:off x="1343472" y="1484784"/>
          <a:ext cx="10369152"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1516089" y="6542172"/>
            <a:ext cx="5446221" cy="315829"/>
          </a:xfrm>
          <a:prstGeom prst="rect">
            <a:avLst/>
          </a:prstGeom>
        </p:spPr>
        <p:txBody>
          <a:bodyPr vert="horz" lIns="91440" tIns="45720" rIns="91440" bIns="45720" rtlCol="0" anchor="ctr"/>
          <a:lstStyle/>
          <a:p>
            <a:r>
              <a:rPr lang="tr-TR" sz="1000" dirty="0">
                <a:solidFill>
                  <a:prstClr val="black">
                    <a:tint val="75000"/>
                  </a:prstClr>
                </a:solidFill>
              </a:rPr>
              <a:t>*</a:t>
            </a:r>
            <a:r>
              <a:rPr lang="en-US" sz="1000" dirty="0" err="1">
                <a:solidFill>
                  <a:prstClr val="black">
                    <a:lumMod val="65000"/>
                    <a:lumOff val="35000"/>
                  </a:prstClr>
                </a:solidFill>
              </a:rPr>
              <a:t>Veriler</a:t>
            </a:r>
            <a:r>
              <a:rPr lang="en-US" sz="1000" dirty="0">
                <a:solidFill>
                  <a:prstClr val="black">
                    <a:lumMod val="65000"/>
                    <a:lumOff val="35000"/>
                  </a:prstClr>
                </a:solidFill>
              </a:rPr>
              <a:t> </a:t>
            </a:r>
            <a:r>
              <a:rPr lang="en-US" sz="1000" dirty="0" smtClean="0">
                <a:solidFill>
                  <a:prstClr val="black">
                    <a:lumMod val="65000"/>
                    <a:lumOff val="35000"/>
                  </a:prstClr>
                </a:solidFill>
              </a:rPr>
              <a:t>Ocak-</a:t>
            </a:r>
            <a:r>
              <a:rPr lang="en-US" sz="1000" dirty="0" err="1" smtClean="0">
                <a:solidFill>
                  <a:prstClr val="black">
                    <a:lumMod val="65000"/>
                    <a:lumOff val="35000"/>
                  </a:prstClr>
                </a:solidFill>
              </a:rPr>
              <a:t>Aralık</a:t>
            </a:r>
            <a:r>
              <a:rPr lang="en-US" sz="1000" dirty="0" smtClean="0">
                <a:solidFill>
                  <a:prstClr val="black">
                    <a:lumMod val="65000"/>
                    <a:lumOff val="35000"/>
                  </a:prstClr>
                </a:solidFill>
              </a:rPr>
              <a:t> </a:t>
            </a:r>
            <a:r>
              <a:rPr lang="en-US" sz="1000" dirty="0" err="1">
                <a:solidFill>
                  <a:prstClr val="black">
                    <a:lumMod val="65000"/>
                    <a:lumOff val="35000"/>
                  </a:prstClr>
                </a:solidFill>
              </a:rPr>
              <a:t>dönemini</a:t>
            </a:r>
            <a:r>
              <a:rPr lang="en-US" sz="1000" dirty="0">
                <a:solidFill>
                  <a:prstClr val="black">
                    <a:lumMod val="65000"/>
                    <a:lumOff val="35000"/>
                  </a:prstClr>
                </a:solidFill>
              </a:rPr>
              <a:t> </a:t>
            </a:r>
            <a:r>
              <a:rPr lang="en-US" sz="1000" dirty="0" err="1">
                <a:solidFill>
                  <a:prstClr val="black">
                    <a:lumMod val="65000"/>
                    <a:lumOff val="35000"/>
                  </a:prstClr>
                </a:solidFill>
              </a:rPr>
              <a:t>kapsamaktadır</a:t>
            </a:r>
            <a:r>
              <a:rPr lang="en-US" sz="1000" dirty="0">
                <a:solidFill>
                  <a:prstClr val="black">
                    <a:lumMod val="65000"/>
                    <a:lumOff val="35000"/>
                  </a:prstClr>
                </a:solidFill>
              </a:rPr>
              <a:t>.</a:t>
            </a:r>
            <a:endParaRPr lang="tr-TR" sz="1000" dirty="0">
              <a:solidFill>
                <a:prstClr val="black"/>
              </a:solidFill>
            </a:endParaRPr>
          </a:p>
        </p:txBody>
      </p:sp>
      <p:graphicFrame>
        <p:nvGraphicFramePr>
          <p:cNvPr id="10" name="Table 9"/>
          <p:cNvGraphicFramePr>
            <a:graphicFrameLocks noGrp="1"/>
          </p:cNvGraphicFramePr>
          <p:nvPr>
            <p:extLst/>
          </p:nvPr>
        </p:nvGraphicFramePr>
        <p:xfrm>
          <a:off x="767412" y="5543064"/>
          <a:ext cx="10945209" cy="859790"/>
        </p:xfrm>
        <a:graphic>
          <a:graphicData uri="http://schemas.openxmlformats.org/drawingml/2006/table">
            <a:tbl>
              <a:tblPr firstRow="1" bandRow="1">
                <a:tableStyleId>{2D5ABB26-0587-4C30-8999-92F81FD0307C}</a:tableStyleId>
              </a:tblPr>
              <a:tblGrid>
                <a:gridCol w="741610">
                  <a:extLst>
                    <a:ext uri="{9D8B030D-6E8A-4147-A177-3AD203B41FA5}">
                      <a16:colId xmlns="" xmlns:a16="http://schemas.microsoft.com/office/drawing/2014/main" val="20000"/>
                    </a:ext>
                  </a:extLst>
                </a:gridCol>
                <a:gridCol w="422107">
                  <a:extLst>
                    <a:ext uri="{9D8B030D-6E8A-4147-A177-3AD203B41FA5}">
                      <a16:colId xmlns="" xmlns:a16="http://schemas.microsoft.com/office/drawing/2014/main" val="20001"/>
                    </a:ext>
                  </a:extLst>
                </a:gridCol>
                <a:gridCol w="629037">
                  <a:extLst>
                    <a:ext uri="{9D8B030D-6E8A-4147-A177-3AD203B41FA5}">
                      <a16:colId xmlns="" xmlns:a16="http://schemas.microsoft.com/office/drawing/2014/main" val="20002"/>
                    </a:ext>
                  </a:extLst>
                </a:gridCol>
                <a:gridCol w="542754">
                  <a:extLst>
                    <a:ext uri="{9D8B030D-6E8A-4147-A177-3AD203B41FA5}">
                      <a16:colId xmlns="" xmlns:a16="http://schemas.microsoft.com/office/drawing/2014/main" val="20003"/>
                    </a:ext>
                  </a:extLst>
                </a:gridCol>
                <a:gridCol w="589509">
                  <a:extLst>
                    <a:ext uri="{9D8B030D-6E8A-4147-A177-3AD203B41FA5}">
                      <a16:colId xmlns="" xmlns:a16="http://schemas.microsoft.com/office/drawing/2014/main" val="20004"/>
                    </a:ext>
                  </a:extLst>
                </a:gridCol>
                <a:gridCol w="471776">
                  <a:extLst>
                    <a:ext uri="{9D8B030D-6E8A-4147-A177-3AD203B41FA5}">
                      <a16:colId xmlns="" xmlns:a16="http://schemas.microsoft.com/office/drawing/2014/main" val="20005"/>
                    </a:ext>
                  </a:extLst>
                </a:gridCol>
                <a:gridCol w="471776">
                  <a:extLst>
                    <a:ext uri="{9D8B030D-6E8A-4147-A177-3AD203B41FA5}">
                      <a16:colId xmlns="" xmlns:a16="http://schemas.microsoft.com/office/drawing/2014/main" val="20006"/>
                    </a:ext>
                  </a:extLst>
                </a:gridCol>
                <a:gridCol w="471776">
                  <a:extLst>
                    <a:ext uri="{9D8B030D-6E8A-4147-A177-3AD203B41FA5}">
                      <a16:colId xmlns="" xmlns:a16="http://schemas.microsoft.com/office/drawing/2014/main" val="20007"/>
                    </a:ext>
                  </a:extLst>
                </a:gridCol>
                <a:gridCol w="471776">
                  <a:extLst>
                    <a:ext uri="{9D8B030D-6E8A-4147-A177-3AD203B41FA5}">
                      <a16:colId xmlns="" xmlns:a16="http://schemas.microsoft.com/office/drawing/2014/main" val="20008"/>
                    </a:ext>
                  </a:extLst>
                </a:gridCol>
                <a:gridCol w="471776">
                  <a:extLst>
                    <a:ext uri="{9D8B030D-6E8A-4147-A177-3AD203B41FA5}">
                      <a16:colId xmlns="" xmlns:a16="http://schemas.microsoft.com/office/drawing/2014/main" val="20009"/>
                    </a:ext>
                  </a:extLst>
                </a:gridCol>
                <a:gridCol w="471776">
                  <a:extLst>
                    <a:ext uri="{9D8B030D-6E8A-4147-A177-3AD203B41FA5}">
                      <a16:colId xmlns="" xmlns:a16="http://schemas.microsoft.com/office/drawing/2014/main" val="20010"/>
                    </a:ext>
                  </a:extLst>
                </a:gridCol>
                <a:gridCol w="471776">
                  <a:extLst>
                    <a:ext uri="{9D8B030D-6E8A-4147-A177-3AD203B41FA5}">
                      <a16:colId xmlns="" xmlns:a16="http://schemas.microsoft.com/office/drawing/2014/main" val="20011"/>
                    </a:ext>
                  </a:extLst>
                </a:gridCol>
                <a:gridCol w="471776"/>
                <a:gridCol w="471776"/>
                <a:gridCol w="471776"/>
                <a:gridCol w="471776"/>
                <a:gridCol w="471776"/>
                <a:gridCol w="471776"/>
                <a:gridCol w="471776"/>
                <a:gridCol w="471776"/>
                <a:gridCol w="471776"/>
                <a:gridCol w="471776"/>
              </a:tblGrid>
              <a:tr h="722832">
                <a:tc>
                  <a:txBody>
                    <a:bodyPr/>
                    <a:lstStyle/>
                    <a:p>
                      <a:pPr algn="l" fontAlgn="b"/>
                      <a:r>
                        <a:rPr lang="en-US" sz="1400" b="1" kern="1200" dirty="0">
                          <a:solidFill>
                            <a:schemeClr val="accent6">
                              <a:lumMod val="50000"/>
                            </a:schemeClr>
                          </a:solidFill>
                          <a:latin typeface="+mn-lt"/>
                          <a:ea typeface="+mn-ea"/>
                          <a:cs typeface="+mn-cs"/>
                        </a:rPr>
                        <a:t>4 </a:t>
                      </a:r>
                      <a:r>
                        <a:rPr lang="en-US" sz="1400" b="1" kern="1200" dirty="0" err="1">
                          <a:solidFill>
                            <a:schemeClr val="accent6">
                              <a:lumMod val="50000"/>
                            </a:schemeClr>
                          </a:solidFill>
                          <a:latin typeface="+mn-lt"/>
                          <a:ea typeface="+mn-ea"/>
                          <a:cs typeface="+mn-cs"/>
                        </a:rPr>
                        <a:t>Beyaz</a:t>
                      </a:r>
                      <a:r>
                        <a:rPr lang="en-US" sz="1400" b="1" kern="1200" dirty="0">
                          <a:solidFill>
                            <a:schemeClr val="accent6">
                              <a:lumMod val="50000"/>
                            </a:schemeClr>
                          </a:solidFill>
                          <a:latin typeface="+mn-lt"/>
                          <a:ea typeface="+mn-ea"/>
                          <a:cs typeface="+mn-cs"/>
                        </a:rPr>
                        <a:t> </a:t>
                      </a:r>
                      <a:r>
                        <a:rPr lang="en-US" sz="1400" b="1" kern="1200" dirty="0" err="1">
                          <a:solidFill>
                            <a:schemeClr val="accent6">
                              <a:lumMod val="50000"/>
                            </a:schemeClr>
                          </a:solidFill>
                          <a:latin typeface="+mn-lt"/>
                          <a:ea typeface="+mn-ea"/>
                          <a:cs typeface="+mn-cs"/>
                        </a:rPr>
                        <a:t>Eşya</a:t>
                      </a:r>
                      <a:r>
                        <a:rPr lang="en-US" sz="1400" b="1" kern="1200" dirty="0">
                          <a:solidFill>
                            <a:schemeClr val="accent6">
                              <a:lumMod val="50000"/>
                            </a:schemeClr>
                          </a:solidFill>
                          <a:latin typeface="+mn-lt"/>
                          <a:ea typeface="+mn-ea"/>
                          <a:cs typeface="+mn-cs"/>
                        </a:rPr>
                        <a:t> </a:t>
                      </a:r>
                      <a:r>
                        <a:rPr lang="en-US" sz="1400" b="1" kern="1200" dirty="0" err="1">
                          <a:solidFill>
                            <a:schemeClr val="accent6">
                              <a:lumMod val="50000"/>
                            </a:schemeClr>
                          </a:solidFill>
                          <a:latin typeface="+mn-lt"/>
                          <a:ea typeface="+mn-ea"/>
                          <a:cs typeface="+mn-cs"/>
                        </a:rPr>
                        <a:t>Büyüme</a:t>
                      </a:r>
                      <a:r>
                        <a:rPr lang="en-US" sz="1400" b="1" kern="1200" dirty="0">
                          <a:solidFill>
                            <a:schemeClr val="accent6">
                              <a:lumMod val="50000"/>
                            </a:schemeClr>
                          </a:solidFill>
                          <a:latin typeface="+mn-lt"/>
                          <a:ea typeface="+mn-ea"/>
                          <a:cs typeface="+mn-cs"/>
                        </a:rPr>
                        <a:t/>
                      </a:r>
                      <a:br>
                        <a:rPr lang="en-US" sz="1400" b="1" kern="1200" dirty="0">
                          <a:solidFill>
                            <a:schemeClr val="accent6">
                              <a:lumMod val="50000"/>
                            </a:schemeClr>
                          </a:solidFill>
                          <a:latin typeface="+mn-lt"/>
                          <a:ea typeface="+mn-ea"/>
                          <a:cs typeface="+mn-cs"/>
                        </a:rPr>
                      </a:br>
                      <a:endParaRPr lang="en-US" sz="1400" b="1" kern="1200" dirty="0">
                        <a:solidFill>
                          <a:schemeClr val="accent6">
                            <a:lumMod val="50000"/>
                          </a:schemeClr>
                        </a:solidFill>
                        <a:latin typeface="+mn-lt"/>
                        <a:ea typeface="+mn-ea"/>
                        <a:cs typeface="+mn-cs"/>
                      </a:endParaRPr>
                    </a:p>
                  </a:txBody>
                  <a:tcPr marL="6350" marR="6350" marT="6350" marB="0" anchor="b"/>
                </a:tc>
                <a:tc>
                  <a:txBody>
                    <a:bodyPr/>
                    <a:lstStyle/>
                    <a:p>
                      <a:pPr algn="ctr" fontAlgn="b"/>
                      <a:endParaRPr lang="en-US" sz="1100" b="1" i="0" u="none" strike="noStrike">
                        <a:solidFill>
                          <a:schemeClr val="accent6">
                            <a:lumMod val="50000"/>
                          </a:schemeClr>
                        </a:solidFill>
                        <a:effectLst/>
                        <a:latin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-4,8%</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17,1%</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-12,7%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30,8%</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32,6%</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33,7%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8,9%</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20,7%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5,5%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-0,4%</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-2,5%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8,3%</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9,1%</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6,7%</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-3,6%</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3,6%</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5,8%</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6,5%</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chemeClr val="accent6">
                              <a:lumMod val="50000"/>
                            </a:schemeClr>
                          </a:solidFill>
                          <a:effectLst/>
                          <a:latin typeface="Calibri" panose="020F0502020204030204" pitchFamily="34" charset="0"/>
                        </a:rPr>
                        <a:t>7,3%</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chemeClr val="accent6">
                              <a:lumMod val="50000"/>
                            </a:schemeClr>
                          </a:solidFill>
                          <a:effectLst/>
                          <a:latin typeface="Calibri" panose="020F0502020204030204" pitchFamily="34" charset="0"/>
                        </a:rPr>
                        <a:t>-1,0%</a:t>
                      </a: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
        <p:nvSpPr>
          <p:cNvPr id="11" name="Title 1"/>
          <p:cNvSpPr txBox="1">
            <a:spLocks/>
          </p:cNvSpPr>
          <p:nvPr/>
        </p:nvSpPr>
        <p:spPr>
          <a:xfrm>
            <a:off x="1981200" y="332656"/>
            <a:ext cx="8229600" cy="4350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a:solidFill>
                  <a:srgbClr val="C00000"/>
                </a:solidFill>
              </a:rPr>
              <a:t>BESD </a:t>
            </a:r>
            <a:r>
              <a:rPr lang="en-US" sz="2800" b="1" dirty="0">
                <a:solidFill>
                  <a:srgbClr val="C00000"/>
                </a:solidFill>
              </a:rPr>
              <a:t>– İç Satış + İhracat</a:t>
            </a:r>
            <a:r>
              <a:rPr lang="tr-TR" sz="2400" b="1" dirty="0">
                <a:solidFill>
                  <a:srgbClr val="C00000"/>
                </a:solidFill>
              </a:rPr>
              <a:t/>
            </a:r>
            <a:br>
              <a:rPr lang="tr-TR" sz="2400" b="1" dirty="0">
                <a:solidFill>
                  <a:srgbClr val="C00000"/>
                </a:solidFill>
              </a:rPr>
            </a:br>
            <a:r>
              <a:rPr lang="tr-TR" sz="2400" b="1" u="sng" dirty="0">
                <a:solidFill>
                  <a:prstClr val="white">
                    <a:lumMod val="50000"/>
                  </a:prstClr>
                </a:solidFill>
              </a:rPr>
              <a:t>Yıllara Göre 4 Beyaz Eşya Pazar Hacmi Değişimi</a:t>
            </a:r>
            <a:r>
              <a:rPr lang="tr-TR" sz="2400" b="1" dirty="0">
                <a:solidFill>
                  <a:prstClr val="white">
                    <a:lumMod val="50000"/>
                  </a:prstClr>
                </a:solidFill>
              </a:rPr>
              <a:t/>
            </a:r>
            <a:br>
              <a:rPr lang="tr-TR" sz="2400" b="1" dirty="0">
                <a:solidFill>
                  <a:prstClr val="white">
                    <a:lumMod val="50000"/>
                  </a:prstClr>
                </a:solidFill>
              </a:rPr>
            </a:br>
            <a:r>
              <a:rPr lang="en-US" sz="2000" b="1" dirty="0" err="1">
                <a:solidFill>
                  <a:srgbClr val="C00000"/>
                </a:solidFill>
              </a:rPr>
              <a:t>Senelik</a:t>
            </a:r>
            <a:r>
              <a:rPr lang="en-US" sz="2000" b="1" dirty="0">
                <a:solidFill>
                  <a:srgbClr val="C00000"/>
                </a:solidFill>
              </a:rPr>
              <a:t>*</a:t>
            </a:r>
            <a:endParaRPr lang="tr-TR" sz="2400" b="1" dirty="0">
              <a:solidFill>
                <a:srgbClr val="C00000"/>
              </a:solidFill>
            </a:endParaRPr>
          </a:p>
        </p:txBody>
      </p:sp>
      <p:sp>
        <p:nvSpPr>
          <p:cNvPr id="12" name="TextBox 11"/>
          <p:cNvSpPr txBox="1"/>
          <p:nvPr/>
        </p:nvSpPr>
        <p:spPr>
          <a:xfrm>
            <a:off x="335360" y="1844824"/>
            <a:ext cx="2160240" cy="523220"/>
          </a:xfrm>
          <a:prstGeom prst="rect">
            <a:avLst/>
          </a:prstGeom>
          <a:noFill/>
        </p:spPr>
        <p:txBody>
          <a:bodyPr wrap="square" rtlCol="0">
            <a:spAutoFit/>
          </a:bodyPr>
          <a:lstStyle/>
          <a:p>
            <a:pPr algn="ctr"/>
            <a:r>
              <a:rPr lang="en-US" sz="1400" b="1" dirty="0">
                <a:solidFill>
                  <a:prstClr val="black"/>
                </a:solidFill>
              </a:rPr>
              <a:t>Toplam (İç Satış + İhracat)</a:t>
            </a:r>
          </a:p>
          <a:p>
            <a:pPr algn="ctr"/>
            <a:r>
              <a:rPr lang="en-US" sz="1400" b="1" dirty="0">
                <a:solidFill>
                  <a:prstClr val="black"/>
                </a:solidFill>
              </a:rPr>
              <a:t>(Milyon Adet)</a:t>
            </a:r>
          </a:p>
        </p:txBody>
      </p:sp>
    </p:spTree>
    <p:extLst>
      <p:ext uri="{BB962C8B-B14F-4D97-AF65-F5344CB8AC3E}">
        <p14:creationId xmlns:p14="http://schemas.microsoft.com/office/powerpoint/2010/main" val="2557605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rot="10800000">
            <a:off x="10256365" y="2038296"/>
            <a:ext cx="388974" cy="3771248"/>
          </a:xfrm>
          <a:prstGeom prst="rect">
            <a:avLst/>
          </a:prstGeom>
          <a:solidFill>
            <a:srgbClr val="F7EFEF">
              <a:alpha val="29804"/>
            </a:srgbClr>
          </a:solidFill>
          <a:ln w="6350">
            <a:solidFill>
              <a:srgbClr val="E8D0D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r>
              <a:rPr lang="en-US" sz="1400" b="1" dirty="0" smtClean="0">
                <a:solidFill>
                  <a:srgbClr val="D38583"/>
                </a:solidFill>
              </a:rPr>
              <a:t>%0  ÖTV</a:t>
            </a:r>
            <a:endParaRPr lang="tr-TR" sz="1400" b="1" dirty="0">
              <a:solidFill>
                <a:srgbClr val="D38583"/>
              </a:solidFill>
            </a:endParaRPr>
          </a:p>
        </p:txBody>
      </p:sp>
      <p:sp>
        <p:nvSpPr>
          <p:cNvPr id="13" name="Rectangle 12"/>
          <p:cNvSpPr/>
          <p:nvPr/>
        </p:nvSpPr>
        <p:spPr>
          <a:xfrm>
            <a:off x="4737275" y="2057150"/>
            <a:ext cx="1736306" cy="3748114"/>
          </a:xfrm>
          <a:prstGeom prst="rect">
            <a:avLst/>
          </a:prstGeom>
          <a:solidFill>
            <a:srgbClr val="F7EFEF">
              <a:alpha val="29804"/>
            </a:srgbClr>
          </a:solidFill>
          <a:ln w="6350">
            <a:solidFill>
              <a:srgbClr val="E8D0D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1"/>
          <a:lstStyle/>
          <a:p>
            <a:r>
              <a:rPr lang="tr-TR" sz="1600" b="1" dirty="0">
                <a:solidFill>
                  <a:srgbClr val="D38583"/>
                </a:solidFill>
              </a:rPr>
              <a:t>%0 ÖTV</a:t>
            </a:r>
          </a:p>
        </p:txBody>
      </p:sp>
      <p:graphicFrame>
        <p:nvGraphicFramePr>
          <p:cNvPr id="9" name="Chart 8"/>
          <p:cNvGraphicFramePr/>
          <p:nvPr>
            <p:extLst>
              <p:ext uri="{D42A27DB-BD31-4B8C-83A1-F6EECF244321}">
                <p14:modId xmlns:p14="http://schemas.microsoft.com/office/powerpoint/2010/main" val="2766441663"/>
              </p:ext>
            </p:extLst>
          </p:nvPr>
        </p:nvGraphicFramePr>
        <p:xfrm>
          <a:off x="479376" y="1844824"/>
          <a:ext cx="10800000" cy="4876652"/>
        </p:xfrm>
        <a:graphic>
          <a:graphicData uri="http://schemas.openxmlformats.org/drawingml/2006/chart">
            <c:chart xmlns:c="http://schemas.openxmlformats.org/drawingml/2006/chart" xmlns:r="http://schemas.openxmlformats.org/officeDocument/2006/relationships" r:id="rId3"/>
          </a:graphicData>
        </a:graphic>
      </p:graphicFrame>
      <p:sp>
        <p:nvSpPr>
          <p:cNvPr id="54" name="TextBox 53"/>
          <p:cNvSpPr txBox="1"/>
          <p:nvPr/>
        </p:nvSpPr>
        <p:spPr>
          <a:xfrm>
            <a:off x="8112224" y="1402014"/>
            <a:ext cx="1813893" cy="461665"/>
          </a:xfrm>
          <a:prstGeom prst="rect">
            <a:avLst/>
          </a:prstGeom>
          <a:solidFill>
            <a:schemeClr val="accent2"/>
          </a:solidFill>
        </p:spPr>
        <p:txBody>
          <a:bodyPr wrap="none" rtlCol="0">
            <a:spAutoFit/>
          </a:bodyPr>
          <a:lstStyle>
            <a:defPPr>
              <a:defRPr lang="tr-TR"/>
            </a:defPPr>
            <a:lvl1pPr algn="ctr">
              <a:defRPr sz="1200" b="1">
                <a:solidFill>
                  <a:schemeClr val="bg1"/>
                </a:solidFill>
              </a:defRPr>
            </a:lvl1pPr>
          </a:lstStyle>
          <a:p>
            <a:r>
              <a:rPr lang="tr-TR" dirty="0"/>
              <a:t>201</a:t>
            </a:r>
            <a:r>
              <a:rPr lang="en-US" dirty="0"/>
              <a:t>8 </a:t>
            </a:r>
            <a:r>
              <a:rPr lang="en-US" dirty="0" err="1" smtClean="0"/>
              <a:t>Aylık</a:t>
            </a:r>
            <a:r>
              <a:rPr lang="tr-TR" dirty="0" smtClean="0"/>
              <a:t> </a:t>
            </a:r>
            <a:r>
              <a:rPr lang="tr-TR" dirty="0"/>
              <a:t>Ortalama Satış</a:t>
            </a:r>
          </a:p>
          <a:p>
            <a:r>
              <a:rPr lang="tr-TR" dirty="0"/>
              <a:t> </a:t>
            </a:r>
            <a:r>
              <a:rPr lang="en-US" dirty="0"/>
              <a:t>   513.865 </a:t>
            </a:r>
            <a:endParaRPr lang="tr-TR" dirty="0"/>
          </a:p>
        </p:txBody>
      </p:sp>
      <p:sp>
        <p:nvSpPr>
          <p:cNvPr id="55" name="TextBox 54"/>
          <p:cNvSpPr txBox="1"/>
          <p:nvPr/>
        </p:nvSpPr>
        <p:spPr>
          <a:xfrm>
            <a:off x="1919536" y="1402014"/>
            <a:ext cx="1813893" cy="461665"/>
          </a:xfrm>
          <a:prstGeom prst="rect">
            <a:avLst/>
          </a:prstGeom>
          <a:solidFill>
            <a:schemeClr val="accent2"/>
          </a:solidFill>
        </p:spPr>
        <p:txBody>
          <a:bodyPr wrap="none" rtlCol="0">
            <a:spAutoFit/>
          </a:bodyPr>
          <a:lstStyle/>
          <a:p>
            <a:pPr algn="ctr"/>
            <a:r>
              <a:rPr lang="tr-TR" sz="1200" b="1" dirty="0">
                <a:solidFill>
                  <a:schemeClr val="bg1"/>
                </a:solidFill>
              </a:rPr>
              <a:t>2016 </a:t>
            </a:r>
            <a:r>
              <a:rPr lang="en-US" sz="1200" b="1" dirty="0" err="1" smtClean="0">
                <a:solidFill>
                  <a:schemeClr val="bg1"/>
                </a:solidFill>
              </a:rPr>
              <a:t>Aylık</a:t>
            </a:r>
            <a:r>
              <a:rPr lang="en-US" sz="1200" b="1" dirty="0" smtClean="0">
                <a:solidFill>
                  <a:schemeClr val="bg1"/>
                </a:solidFill>
              </a:rPr>
              <a:t> </a:t>
            </a:r>
            <a:r>
              <a:rPr lang="tr-TR" sz="1200" b="1" dirty="0">
                <a:solidFill>
                  <a:schemeClr val="bg1"/>
                </a:solidFill>
              </a:rPr>
              <a:t>Ortalama Satış</a:t>
            </a:r>
          </a:p>
          <a:p>
            <a:pPr algn="ctr"/>
            <a:r>
              <a:rPr lang="en-US" sz="1200" b="1" dirty="0">
                <a:solidFill>
                  <a:schemeClr val="bg1"/>
                </a:solidFill>
              </a:rPr>
              <a:t>  </a:t>
            </a:r>
            <a:r>
              <a:rPr lang="tr-TR" sz="1200" b="1" dirty="0">
                <a:solidFill>
                  <a:schemeClr val="bg1"/>
                </a:solidFill>
              </a:rPr>
              <a:t>560.748 </a:t>
            </a:r>
          </a:p>
        </p:txBody>
      </p:sp>
      <p:sp>
        <p:nvSpPr>
          <p:cNvPr id="56" name="TextBox 55"/>
          <p:cNvSpPr txBox="1"/>
          <p:nvPr/>
        </p:nvSpPr>
        <p:spPr>
          <a:xfrm>
            <a:off x="5084480" y="1402014"/>
            <a:ext cx="1813893" cy="461665"/>
          </a:xfrm>
          <a:prstGeom prst="rect">
            <a:avLst/>
          </a:prstGeom>
          <a:solidFill>
            <a:schemeClr val="accent2"/>
          </a:solidFill>
        </p:spPr>
        <p:txBody>
          <a:bodyPr wrap="none" rtlCol="0">
            <a:spAutoFit/>
          </a:bodyPr>
          <a:lstStyle/>
          <a:p>
            <a:pPr algn="ctr"/>
            <a:r>
              <a:rPr lang="tr-TR" sz="1200" b="1" dirty="0">
                <a:solidFill>
                  <a:schemeClr val="bg1"/>
                </a:solidFill>
              </a:rPr>
              <a:t>201</a:t>
            </a:r>
            <a:r>
              <a:rPr lang="en-US" sz="1200" b="1" dirty="0">
                <a:solidFill>
                  <a:schemeClr val="bg1"/>
                </a:solidFill>
              </a:rPr>
              <a:t>7</a:t>
            </a:r>
            <a:r>
              <a:rPr lang="tr-TR" sz="1200" b="1" dirty="0">
                <a:solidFill>
                  <a:schemeClr val="bg1"/>
                </a:solidFill>
              </a:rPr>
              <a:t> </a:t>
            </a:r>
            <a:r>
              <a:rPr lang="en-US" sz="1200" b="1" dirty="0" err="1" smtClean="0">
                <a:solidFill>
                  <a:schemeClr val="bg1"/>
                </a:solidFill>
              </a:rPr>
              <a:t>Aylık</a:t>
            </a:r>
            <a:r>
              <a:rPr lang="en-US" sz="1200" b="1" dirty="0" smtClean="0">
                <a:solidFill>
                  <a:schemeClr val="bg1"/>
                </a:solidFill>
              </a:rPr>
              <a:t> </a:t>
            </a:r>
            <a:r>
              <a:rPr lang="tr-TR" sz="1200" b="1" dirty="0">
                <a:solidFill>
                  <a:schemeClr val="bg1"/>
                </a:solidFill>
              </a:rPr>
              <a:t>Ortalama Satış</a:t>
            </a:r>
          </a:p>
          <a:p>
            <a:pPr algn="ctr"/>
            <a:r>
              <a:rPr lang="en-US" sz="1200" b="1" dirty="0">
                <a:solidFill>
                  <a:schemeClr val="bg1"/>
                </a:solidFill>
              </a:rPr>
              <a:t>  620.951</a:t>
            </a:r>
          </a:p>
        </p:txBody>
      </p:sp>
      <p:sp>
        <p:nvSpPr>
          <p:cNvPr id="3" name="Slide Number Placeholder 2"/>
          <p:cNvSpPr>
            <a:spLocks noGrp="1"/>
          </p:cNvSpPr>
          <p:nvPr>
            <p:ph type="sldNum" sz="quarter" idx="12"/>
          </p:nvPr>
        </p:nvSpPr>
        <p:spPr/>
        <p:txBody>
          <a:bodyPr/>
          <a:lstStyle/>
          <a:p>
            <a:fld id="{935F2FC3-7DAB-4FC4-88E0-5EB2AAC8C083}" type="slidenum">
              <a:rPr lang="tr-TR" smtClean="0"/>
              <a:t>8</a:t>
            </a:fld>
            <a:endParaRPr lang="tr-TR"/>
          </a:p>
        </p:txBody>
      </p:sp>
      <p:sp>
        <p:nvSpPr>
          <p:cNvPr id="29" name="Footer Placeholder 3"/>
          <p:cNvSpPr>
            <a:spLocks noGrp="1"/>
          </p:cNvSpPr>
          <p:nvPr>
            <p:ph type="ftr" sz="quarter" idx="11"/>
          </p:nvPr>
        </p:nvSpPr>
        <p:spPr>
          <a:xfrm>
            <a:off x="4541660" y="6536692"/>
            <a:ext cx="2895600" cy="365125"/>
          </a:xfrm>
        </p:spPr>
        <p:txBody>
          <a:bodyPr/>
          <a:lstStyle/>
          <a:p>
            <a:r>
              <a:rPr lang="tr-TR" dirty="0"/>
              <a:t>Kaynak: </a:t>
            </a:r>
            <a:r>
              <a:rPr lang="tr-TR" dirty="0" smtClean="0"/>
              <a:t>BESD</a:t>
            </a:r>
            <a:endParaRPr lang="en-US" dirty="0"/>
          </a:p>
        </p:txBody>
      </p:sp>
      <p:cxnSp>
        <p:nvCxnSpPr>
          <p:cNvPr id="23" name="Straight Connector 22"/>
          <p:cNvCxnSpPr/>
          <p:nvPr/>
        </p:nvCxnSpPr>
        <p:spPr>
          <a:xfrm flipV="1">
            <a:off x="1271824" y="3277196"/>
            <a:ext cx="3240000" cy="667291"/>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Rectangle 4"/>
          <p:cNvSpPr txBox="1">
            <a:spLocks noChangeAspect="1" noChangeArrowheads="1"/>
          </p:cNvSpPr>
          <p:nvPr/>
        </p:nvSpPr>
        <p:spPr bwMode="auto">
          <a:xfrm>
            <a:off x="119336" y="116632"/>
            <a:ext cx="8772525" cy="792162"/>
          </a:xfrm>
          <a:prstGeom prst="rect">
            <a:avLst/>
          </a:prstGeom>
          <a:noFill/>
          <a:ln w="9525">
            <a:noFill/>
            <a:miter lim="800000"/>
            <a:headEnd/>
            <a:tailEnd/>
          </a:ln>
          <a:effectLst/>
        </p:spPr>
        <p:txBody>
          <a:bodyPr vert="horz" wrap="square" lIns="90000" tIns="46800" rIns="90000" bIns="46800" numCol="1" anchor="ctr" anchorCtr="0" compatLnSpc="1">
            <a:prstTxWarp prst="textNoShape">
              <a:avLst/>
            </a:prstTxWarp>
          </a:bodyPr>
          <a:lstStyle/>
          <a:p>
            <a:pPr lvl="0" fontAlgn="base">
              <a:spcBef>
                <a:spcPct val="0"/>
              </a:spcBef>
              <a:spcAft>
                <a:spcPct val="0"/>
              </a:spcAft>
              <a:defRPr/>
            </a:pPr>
            <a:r>
              <a:rPr lang="tr-TR" sz="2400" b="1" kern="0" dirty="0">
                <a:solidFill>
                  <a:srgbClr val="C00000"/>
                </a:solidFill>
                <a:latin typeface="+mj-lt"/>
                <a:ea typeface="+mj-ea"/>
                <a:cs typeface="Tahoma" pitchFamily="34" charset="0"/>
              </a:rPr>
              <a:t>2016-</a:t>
            </a:r>
            <a:r>
              <a:rPr lang="en-US" sz="2400" b="1" kern="0" dirty="0">
                <a:solidFill>
                  <a:srgbClr val="C00000"/>
                </a:solidFill>
                <a:latin typeface="+mj-lt"/>
                <a:ea typeface="+mj-ea"/>
                <a:cs typeface="Tahoma" pitchFamily="34" charset="0"/>
              </a:rPr>
              <a:t>2018</a:t>
            </a:r>
            <a:r>
              <a:rPr lang="tr-TR" sz="2400" b="1" kern="0" dirty="0">
                <a:solidFill>
                  <a:srgbClr val="C00000"/>
                </a:solidFill>
                <a:latin typeface="+mj-lt"/>
                <a:ea typeface="+mj-ea"/>
                <a:cs typeface="Tahoma" pitchFamily="34" charset="0"/>
              </a:rPr>
              <a:t> </a:t>
            </a:r>
            <a:r>
              <a:rPr lang="en-US" sz="2400" b="1" kern="0" dirty="0">
                <a:solidFill>
                  <a:srgbClr val="C00000"/>
                </a:solidFill>
                <a:latin typeface="+mj-lt"/>
                <a:ea typeface="+mj-ea"/>
                <a:cs typeface="Tahoma" pitchFamily="34" charset="0"/>
              </a:rPr>
              <a:t>4 BEYAZ EŞYA HACMİ</a:t>
            </a:r>
            <a:endParaRPr lang="tr-TR" sz="2400" b="1" kern="0" dirty="0">
              <a:solidFill>
                <a:srgbClr val="C00000"/>
              </a:solidFill>
              <a:latin typeface="+mj-lt"/>
              <a:ea typeface="+mj-ea"/>
              <a:cs typeface="Tahoma" pitchFamily="34" charset="0"/>
            </a:endParaRPr>
          </a:p>
          <a:p>
            <a:pPr lvl="0" fontAlgn="base">
              <a:spcBef>
                <a:spcPct val="0"/>
              </a:spcBef>
              <a:spcAft>
                <a:spcPct val="0"/>
              </a:spcAft>
              <a:defRPr/>
            </a:pPr>
            <a:r>
              <a:rPr lang="tr-TR" sz="2400" b="1" u="sng" dirty="0">
                <a:solidFill>
                  <a:schemeClr val="bg1">
                    <a:lumMod val="50000"/>
                  </a:schemeClr>
                </a:solidFill>
              </a:rPr>
              <a:t>İç Satış</a:t>
            </a:r>
            <a:endParaRPr lang="tr-TR" sz="2400" b="1" kern="0" dirty="0">
              <a:solidFill>
                <a:srgbClr val="C00000"/>
              </a:solidFill>
              <a:latin typeface="+mj-lt"/>
              <a:ea typeface="+mj-ea"/>
              <a:cs typeface="Tahoma" pitchFamily="34" charset="0"/>
            </a:endParaRPr>
          </a:p>
        </p:txBody>
      </p:sp>
      <p:cxnSp>
        <p:nvCxnSpPr>
          <p:cNvPr id="25" name="Straight Connector 24"/>
          <p:cNvCxnSpPr/>
          <p:nvPr/>
        </p:nvCxnSpPr>
        <p:spPr>
          <a:xfrm>
            <a:off x="4727848" y="3068960"/>
            <a:ext cx="3240000" cy="360040"/>
          </a:xfrm>
          <a:prstGeom prst="line">
            <a:avLst/>
          </a:prstGeom>
          <a:ln w="12700">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79376" y="1297733"/>
            <a:ext cx="830677" cy="553998"/>
          </a:xfrm>
          <a:prstGeom prst="rect">
            <a:avLst/>
          </a:prstGeom>
        </p:spPr>
        <p:txBody>
          <a:bodyPr wrap="none">
            <a:spAutoFit/>
          </a:bodyPr>
          <a:lstStyle/>
          <a:p>
            <a:pPr algn="ctr"/>
            <a:r>
              <a:rPr lang="tr-TR" b="1" kern="0" dirty="0">
                <a:solidFill>
                  <a:srgbClr val="C00000"/>
                </a:solidFill>
                <a:cs typeface="Tahoma" pitchFamily="34" charset="0"/>
              </a:rPr>
              <a:t>Pazar</a:t>
            </a:r>
          </a:p>
          <a:p>
            <a:pPr algn="ctr"/>
            <a:r>
              <a:rPr lang="tr-TR" sz="1200" b="1" kern="0" dirty="0">
                <a:solidFill>
                  <a:schemeClr val="bg1">
                    <a:lumMod val="50000"/>
                  </a:schemeClr>
                </a:solidFill>
                <a:cs typeface="Tahoma" pitchFamily="34" charset="0"/>
              </a:rPr>
              <a:t>(Bin Adet)</a:t>
            </a:r>
            <a:endParaRPr lang="tr-TR" sz="1200" dirty="0">
              <a:solidFill>
                <a:schemeClr val="bg1">
                  <a:lumMod val="50000"/>
                </a:schemeClr>
              </a:solidFill>
            </a:endParaRPr>
          </a:p>
        </p:txBody>
      </p:sp>
      <p:cxnSp>
        <p:nvCxnSpPr>
          <p:cNvPr id="37" name="Straight Connector 36"/>
          <p:cNvCxnSpPr/>
          <p:nvPr/>
        </p:nvCxnSpPr>
        <p:spPr>
          <a:xfrm>
            <a:off x="1224329"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2526450" y="1817538"/>
            <a:ext cx="473206" cy="261610"/>
          </a:xfrm>
          <a:prstGeom prst="rect">
            <a:avLst/>
          </a:prstGeom>
          <a:noFill/>
        </p:spPr>
        <p:txBody>
          <a:bodyPr wrap="none" rtlCol="0">
            <a:spAutoFit/>
          </a:bodyPr>
          <a:lstStyle/>
          <a:p>
            <a:pPr algn="ctr"/>
            <a:r>
              <a:rPr lang="tr-TR" sz="1050" b="1" dirty="0">
                <a:solidFill>
                  <a:schemeClr val="bg2">
                    <a:lumMod val="50000"/>
                  </a:schemeClr>
                </a:solidFill>
              </a:rPr>
              <a:t>2016</a:t>
            </a:r>
          </a:p>
        </p:txBody>
      </p:sp>
      <p:sp>
        <p:nvSpPr>
          <p:cNvPr id="39" name="TextBox 38"/>
          <p:cNvSpPr txBox="1"/>
          <p:nvPr/>
        </p:nvSpPr>
        <p:spPr>
          <a:xfrm>
            <a:off x="5660544" y="1821385"/>
            <a:ext cx="460382" cy="253916"/>
          </a:xfrm>
          <a:prstGeom prst="rect">
            <a:avLst/>
          </a:prstGeom>
          <a:noFill/>
        </p:spPr>
        <p:txBody>
          <a:bodyPr wrap="none" rtlCol="0">
            <a:spAutoFit/>
          </a:bodyPr>
          <a:lstStyle/>
          <a:p>
            <a:pPr algn="ctr"/>
            <a:r>
              <a:rPr lang="tr-TR" sz="1050" b="1" dirty="0">
                <a:solidFill>
                  <a:schemeClr val="bg2">
                    <a:lumMod val="50000"/>
                  </a:schemeClr>
                </a:solidFill>
              </a:rPr>
              <a:t>2017</a:t>
            </a:r>
          </a:p>
        </p:txBody>
      </p:sp>
      <p:sp>
        <p:nvSpPr>
          <p:cNvPr id="40" name="TextBox 39"/>
          <p:cNvSpPr txBox="1"/>
          <p:nvPr/>
        </p:nvSpPr>
        <p:spPr>
          <a:xfrm>
            <a:off x="8832304" y="1821385"/>
            <a:ext cx="460382" cy="253916"/>
          </a:xfrm>
          <a:prstGeom prst="rect">
            <a:avLst/>
          </a:prstGeom>
          <a:noFill/>
        </p:spPr>
        <p:txBody>
          <a:bodyPr wrap="none" rtlCol="0">
            <a:spAutoFit/>
          </a:bodyPr>
          <a:lstStyle/>
          <a:p>
            <a:pPr algn="ctr"/>
            <a:r>
              <a:rPr lang="tr-TR" sz="1050" b="1" dirty="0">
                <a:solidFill>
                  <a:schemeClr val="bg2">
                    <a:lumMod val="50000"/>
                  </a:schemeClr>
                </a:solidFill>
              </a:rPr>
              <a:t>201</a:t>
            </a:r>
            <a:r>
              <a:rPr lang="en-US" sz="1050" b="1" dirty="0">
                <a:solidFill>
                  <a:schemeClr val="bg2">
                    <a:lumMod val="50000"/>
                  </a:schemeClr>
                </a:solidFill>
              </a:rPr>
              <a:t>8</a:t>
            </a:r>
            <a:endParaRPr lang="tr-TR" sz="1050" b="1" dirty="0">
              <a:solidFill>
                <a:schemeClr val="bg2">
                  <a:lumMod val="50000"/>
                </a:schemeClr>
              </a:solidFill>
            </a:endParaRPr>
          </a:p>
        </p:txBody>
      </p:sp>
      <p:cxnSp>
        <p:nvCxnSpPr>
          <p:cNvPr id="41" name="Straight Connector 40"/>
          <p:cNvCxnSpPr/>
          <p:nvPr/>
        </p:nvCxnSpPr>
        <p:spPr>
          <a:xfrm>
            <a:off x="4428537"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a:off x="7653143" y="2013869"/>
            <a:ext cx="3168000" cy="0"/>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a:off x="7437260" y="3573016"/>
            <a:ext cx="3113809" cy="504056"/>
          </a:xfrm>
          <a:prstGeom prst="line">
            <a:avLst/>
          </a:prstGeom>
          <a:ln w="12700">
            <a:solidFill>
              <a:srgbClr val="00B0F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86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custData r:id="rId1"/>
            </p:custDataLst>
          </p:nvPr>
        </p:nvSpPr>
        <p:spPr/>
        <p:txBody>
          <a:bodyPr/>
          <a:lstStyle/>
          <a:p>
            <a:fld id="{935F2FC3-7DAB-4FC4-88E0-5EB2AAC8C083}" type="slidenum">
              <a:rPr lang="tr-TR" smtClean="0">
                <a:solidFill>
                  <a:prstClr val="black">
                    <a:tint val="75000"/>
                  </a:prstClr>
                </a:solidFill>
              </a:rPr>
              <a:pPr/>
              <a:t>9</a:t>
            </a:fld>
            <a:endParaRPr lang="tr-TR">
              <a:solidFill>
                <a:prstClr val="black">
                  <a:tint val="75000"/>
                </a:prstClr>
              </a:solidFill>
            </a:endParaRPr>
          </a:p>
        </p:txBody>
      </p:sp>
      <p:graphicFrame>
        <p:nvGraphicFramePr>
          <p:cNvPr id="6" name="Chart 5"/>
          <p:cNvGraphicFramePr/>
          <p:nvPr>
            <p:extLst>
              <p:ext uri="{D42A27DB-BD31-4B8C-83A1-F6EECF244321}">
                <p14:modId xmlns:p14="http://schemas.microsoft.com/office/powerpoint/2010/main" val="110581645"/>
              </p:ext>
            </p:extLst>
          </p:nvPr>
        </p:nvGraphicFramePr>
        <p:xfrm>
          <a:off x="1415480" y="1484784"/>
          <a:ext cx="10441160"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1"/>
          <p:cNvSpPr txBox="1">
            <a:spLocks/>
          </p:cNvSpPr>
          <p:nvPr/>
        </p:nvSpPr>
        <p:spPr>
          <a:xfrm>
            <a:off x="1981200" y="332656"/>
            <a:ext cx="8229600" cy="4350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a:solidFill>
                  <a:srgbClr val="C00000"/>
                </a:solidFill>
              </a:rPr>
              <a:t>BESD </a:t>
            </a:r>
            <a:r>
              <a:rPr lang="en-US" sz="2800" b="1" dirty="0">
                <a:solidFill>
                  <a:srgbClr val="C00000"/>
                </a:solidFill>
              </a:rPr>
              <a:t>– İç Pazar</a:t>
            </a:r>
            <a:r>
              <a:rPr lang="tr-TR" sz="2400" b="1" dirty="0">
                <a:solidFill>
                  <a:srgbClr val="C00000"/>
                </a:solidFill>
              </a:rPr>
              <a:t/>
            </a:r>
            <a:br>
              <a:rPr lang="tr-TR" sz="2400" b="1" dirty="0">
                <a:solidFill>
                  <a:srgbClr val="C00000"/>
                </a:solidFill>
              </a:rPr>
            </a:br>
            <a:r>
              <a:rPr lang="tr-TR" sz="2400" b="1" u="sng" dirty="0">
                <a:solidFill>
                  <a:prstClr val="white">
                    <a:lumMod val="50000"/>
                  </a:prstClr>
                </a:solidFill>
              </a:rPr>
              <a:t>Yıllara Göre 4 Beyaz Eşya Pazar Hacmi Değişimi</a:t>
            </a:r>
            <a:r>
              <a:rPr lang="tr-TR" sz="2400" b="1" dirty="0">
                <a:solidFill>
                  <a:prstClr val="white">
                    <a:lumMod val="50000"/>
                  </a:prstClr>
                </a:solidFill>
              </a:rPr>
              <a:t/>
            </a:r>
            <a:br>
              <a:rPr lang="tr-TR" sz="2400" b="1" dirty="0">
                <a:solidFill>
                  <a:prstClr val="white">
                    <a:lumMod val="50000"/>
                  </a:prstClr>
                </a:solidFill>
              </a:rPr>
            </a:br>
            <a:r>
              <a:rPr lang="en-US" sz="2000" b="1" dirty="0" err="1" smtClean="0">
                <a:solidFill>
                  <a:srgbClr val="C00000"/>
                </a:solidFill>
              </a:rPr>
              <a:t>Senelik</a:t>
            </a:r>
            <a:r>
              <a:rPr lang="en-US" sz="2000" b="1" dirty="0" smtClean="0">
                <a:solidFill>
                  <a:srgbClr val="C00000"/>
                </a:solidFill>
              </a:rPr>
              <a:t>*</a:t>
            </a:r>
            <a:endParaRPr lang="tr-TR" sz="2400" b="1" dirty="0">
              <a:solidFill>
                <a:srgbClr val="C00000"/>
              </a:solidFill>
            </a:endParaRPr>
          </a:p>
        </p:txBody>
      </p:sp>
      <p:sp>
        <p:nvSpPr>
          <p:cNvPr id="12" name="Rectangle 11"/>
          <p:cNvSpPr/>
          <p:nvPr/>
        </p:nvSpPr>
        <p:spPr>
          <a:xfrm>
            <a:off x="1516089" y="6542172"/>
            <a:ext cx="5446221" cy="315829"/>
          </a:xfrm>
          <a:prstGeom prst="rect">
            <a:avLst/>
          </a:prstGeom>
        </p:spPr>
        <p:txBody>
          <a:bodyPr vert="horz" lIns="91440" tIns="45720" rIns="91440" bIns="45720" rtlCol="0" anchor="ctr"/>
          <a:lstStyle/>
          <a:p>
            <a:r>
              <a:rPr lang="tr-TR" sz="1000" dirty="0">
                <a:solidFill>
                  <a:prstClr val="black">
                    <a:tint val="75000"/>
                  </a:prstClr>
                </a:solidFill>
              </a:rPr>
              <a:t>*</a:t>
            </a:r>
            <a:r>
              <a:rPr lang="en-US" sz="1000" dirty="0" err="1">
                <a:solidFill>
                  <a:prstClr val="black">
                    <a:lumMod val="65000"/>
                    <a:lumOff val="35000"/>
                  </a:prstClr>
                </a:solidFill>
              </a:rPr>
              <a:t>Veriler</a:t>
            </a:r>
            <a:r>
              <a:rPr lang="en-US" sz="1000" dirty="0">
                <a:solidFill>
                  <a:prstClr val="black">
                    <a:lumMod val="65000"/>
                    <a:lumOff val="35000"/>
                  </a:prstClr>
                </a:solidFill>
              </a:rPr>
              <a:t> </a:t>
            </a:r>
            <a:r>
              <a:rPr lang="en-US" sz="1000" dirty="0" smtClean="0">
                <a:solidFill>
                  <a:prstClr val="black">
                    <a:lumMod val="65000"/>
                    <a:lumOff val="35000"/>
                  </a:prstClr>
                </a:solidFill>
              </a:rPr>
              <a:t>Ocak-</a:t>
            </a:r>
            <a:r>
              <a:rPr lang="en-US" sz="1000" dirty="0" err="1" smtClean="0">
                <a:solidFill>
                  <a:prstClr val="black">
                    <a:lumMod val="65000"/>
                    <a:lumOff val="35000"/>
                  </a:prstClr>
                </a:solidFill>
              </a:rPr>
              <a:t>Aralık</a:t>
            </a:r>
            <a:r>
              <a:rPr lang="en-US" sz="1000" dirty="0" smtClean="0">
                <a:solidFill>
                  <a:prstClr val="black">
                    <a:lumMod val="65000"/>
                    <a:lumOff val="35000"/>
                  </a:prstClr>
                </a:solidFill>
              </a:rPr>
              <a:t> </a:t>
            </a:r>
            <a:r>
              <a:rPr lang="en-US" sz="1000" dirty="0" err="1">
                <a:solidFill>
                  <a:prstClr val="black">
                    <a:lumMod val="65000"/>
                    <a:lumOff val="35000"/>
                  </a:prstClr>
                </a:solidFill>
              </a:rPr>
              <a:t>dönemini</a:t>
            </a:r>
            <a:r>
              <a:rPr lang="en-US" sz="1000" dirty="0">
                <a:solidFill>
                  <a:prstClr val="black">
                    <a:lumMod val="65000"/>
                    <a:lumOff val="35000"/>
                  </a:prstClr>
                </a:solidFill>
              </a:rPr>
              <a:t> </a:t>
            </a:r>
            <a:r>
              <a:rPr lang="en-US" sz="1000" dirty="0" err="1">
                <a:solidFill>
                  <a:prstClr val="black">
                    <a:lumMod val="65000"/>
                    <a:lumOff val="35000"/>
                  </a:prstClr>
                </a:solidFill>
              </a:rPr>
              <a:t>kapsamaktadır</a:t>
            </a:r>
            <a:r>
              <a:rPr lang="en-US" sz="1000" dirty="0">
                <a:solidFill>
                  <a:prstClr val="black">
                    <a:lumMod val="65000"/>
                    <a:lumOff val="35000"/>
                  </a:prstClr>
                </a:solidFill>
              </a:rPr>
              <a:t>.</a:t>
            </a:r>
            <a:endParaRPr lang="tr-TR" sz="1000" dirty="0">
              <a:solidFill>
                <a:prstClr val="black"/>
              </a:solidFill>
            </a:endParaRPr>
          </a:p>
        </p:txBody>
      </p:sp>
      <p:sp>
        <p:nvSpPr>
          <p:cNvPr id="3" name="TextBox 2"/>
          <p:cNvSpPr txBox="1"/>
          <p:nvPr/>
        </p:nvSpPr>
        <p:spPr>
          <a:xfrm>
            <a:off x="335360" y="1844824"/>
            <a:ext cx="1728192" cy="523220"/>
          </a:xfrm>
          <a:prstGeom prst="rect">
            <a:avLst/>
          </a:prstGeom>
          <a:noFill/>
        </p:spPr>
        <p:txBody>
          <a:bodyPr wrap="square" rtlCol="0">
            <a:spAutoFit/>
          </a:bodyPr>
          <a:lstStyle/>
          <a:p>
            <a:pPr algn="ctr"/>
            <a:r>
              <a:rPr lang="en-US" sz="1400" b="1" dirty="0">
                <a:solidFill>
                  <a:prstClr val="black"/>
                </a:solidFill>
              </a:rPr>
              <a:t>İç Satış Hacmi</a:t>
            </a:r>
          </a:p>
          <a:p>
            <a:pPr algn="ctr"/>
            <a:r>
              <a:rPr lang="en-US" sz="1400" b="1" dirty="0">
                <a:solidFill>
                  <a:prstClr val="black"/>
                </a:solidFill>
              </a:rPr>
              <a:t>(Milyon Adet)</a:t>
            </a:r>
          </a:p>
        </p:txBody>
      </p:sp>
      <p:graphicFrame>
        <p:nvGraphicFramePr>
          <p:cNvPr id="13" name="Table 12"/>
          <p:cNvGraphicFramePr>
            <a:graphicFrameLocks noGrp="1"/>
          </p:cNvGraphicFramePr>
          <p:nvPr>
            <p:extLst>
              <p:ext uri="{D42A27DB-BD31-4B8C-83A1-F6EECF244321}">
                <p14:modId xmlns:p14="http://schemas.microsoft.com/office/powerpoint/2010/main" val="805028613"/>
              </p:ext>
            </p:extLst>
          </p:nvPr>
        </p:nvGraphicFramePr>
        <p:xfrm>
          <a:off x="767412" y="5543064"/>
          <a:ext cx="10945209" cy="722832"/>
        </p:xfrm>
        <a:graphic>
          <a:graphicData uri="http://schemas.openxmlformats.org/drawingml/2006/table">
            <a:tbl>
              <a:tblPr firstRow="1" bandRow="1">
                <a:tableStyleId>{2D5ABB26-0587-4C30-8999-92F81FD0307C}</a:tableStyleId>
              </a:tblPr>
              <a:tblGrid>
                <a:gridCol w="741610">
                  <a:extLst>
                    <a:ext uri="{9D8B030D-6E8A-4147-A177-3AD203B41FA5}">
                      <a16:colId xmlns="" xmlns:a16="http://schemas.microsoft.com/office/drawing/2014/main" val="20000"/>
                    </a:ext>
                  </a:extLst>
                </a:gridCol>
                <a:gridCol w="422107">
                  <a:extLst>
                    <a:ext uri="{9D8B030D-6E8A-4147-A177-3AD203B41FA5}">
                      <a16:colId xmlns="" xmlns:a16="http://schemas.microsoft.com/office/drawing/2014/main" val="20001"/>
                    </a:ext>
                  </a:extLst>
                </a:gridCol>
                <a:gridCol w="629037">
                  <a:extLst>
                    <a:ext uri="{9D8B030D-6E8A-4147-A177-3AD203B41FA5}">
                      <a16:colId xmlns="" xmlns:a16="http://schemas.microsoft.com/office/drawing/2014/main" val="20002"/>
                    </a:ext>
                  </a:extLst>
                </a:gridCol>
                <a:gridCol w="542754">
                  <a:extLst>
                    <a:ext uri="{9D8B030D-6E8A-4147-A177-3AD203B41FA5}">
                      <a16:colId xmlns="" xmlns:a16="http://schemas.microsoft.com/office/drawing/2014/main" val="20003"/>
                    </a:ext>
                  </a:extLst>
                </a:gridCol>
                <a:gridCol w="589509">
                  <a:extLst>
                    <a:ext uri="{9D8B030D-6E8A-4147-A177-3AD203B41FA5}">
                      <a16:colId xmlns="" xmlns:a16="http://schemas.microsoft.com/office/drawing/2014/main" val="20004"/>
                    </a:ext>
                  </a:extLst>
                </a:gridCol>
                <a:gridCol w="471776">
                  <a:extLst>
                    <a:ext uri="{9D8B030D-6E8A-4147-A177-3AD203B41FA5}">
                      <a16:colId xmlns="" xmlns:a16="http://schemas.microsoft.com/office/drawing/2014/main" val="20005"/>
                    </a:ext>
                  </a:extLst>
                </a:gridCol>
                <a:gridCol w="471776">
                  <a:extLst>
                    <a:ext uri="{9D8B030D-6E8A-4147-A177-3AD203B41FA5}">
                      <a16:colId xmlns="" xmlns:a16="http://schemas.microsoft.com/office/drawing/2014/main" val="20006"/>
                    </a:ext>
                  </a:extLst>
                </a:gridCol>
                <a:gridCol w="471776">
                  <a:extLst>
                    <a:ext uri="{9D8B030D-6E8A-4147-A177-3AD203B41FA5}">
                      <a16:colId xmlns="" xmlns:a16="http://schemas.microsoft.com/office/drawing/2014/main" val="20007"/>
                    </a:ext>
                  </a:extLst>
                </a:gridCol>
                <a:gridCol w="471776">
                  <a:extLst>
                    <a:ext uri="{9D8B030D-6E8A-4147-A177-3AD203B41FA5}">
                      <a16:colId xmlns="" xmlns:a16="http://schemas.microsoft.com/office/drawing/2014/main" val="20008"/>
                    </a:ext>
                  </a:extLst>
                </a:gridCol>
                <a:gridCol w="471776">
                  <a:extLst>
                    <a:ext uri="{9D8B030D-6E8A-4147-A177-3AD203B41FA5}">
                      <a16:colId xmlns="" xmlns:a16="http://schemas.microsoft.com/office/drawing/2014/main" val="20009"/>
                    </a:ext>
                  </a:extLst>
                </a:gridCol>
                <a:gridCol w="471776">
                  <a:extLst>
                    <a:ext uri="{9D8B030D-6E8A-4147-A177-3AD203B41FA5}">
                      <a16:colId xmlns="" xmlns:a16="http://schemas.microsoft.com/office/drawing/2014/main" val="20010"/>
                    </a:ext>
                  </a:extLst>
                </a:gridCol>
                <a:gridCol w="471776">
                  <a:extLst>
                    <a:ext uri="{9D8B030D-6E8A-4147-A177-3AD203B41FA5}">
                      <a16:colId xmlns="" xmlns:a16="http://schemas.microsoft.com/office/drawing/2014/main" val="20011"/>
                    </a:ext>
                  </a:extLst>
                </a:gridCol>
                <a:gridCol w="471776"/>
                <a:gridCol w="471776"/>
                <a:gridCol w="471776"/>
                <a:gridCol w="471776"/>
                <a:gridCol w="471776"/>
                <a:gridCol w="471776"/>
                <a:gridCol w="471776"/>
                <a:gridCol w="471776"/>
                <a:gridCol w="471776"/>
                <a:gridCol w="471776"/>
              </a:tblGrid>
              <a:tr h="722832">
                <a:tc>
                  <a:txBody>
                    <a:bodyPr/>
                    <a:lstStyle/>
                    <a:p>
                      <a:pPr algn="l" fontAlgn="b"/>
                      <a:r>
                        <a:rPr lang="en-US" sz="1200" b="1" i="0" u="none" strike="noStrike" dirty="0">
                          <a:solidFill>
                            <a:srgbClr val="8A0000"/>
                          </a:solidFill>
                          <a:effectLst/>
                          <a:latin typeface="Calibri" panose="020F0502020204030204" pitchFamily="34" charset="0"/>
                        </a:rPr>
                        <a:t>4 </a:t>
                      </a:r>
                      <a:r>
                        <a:rPr lang="en-US" sz="1200" b="1" i="0" u="none" strike="noStrike" dirty="0" err="1">
                          <a:solidFill>
                            <a:srgbClr val="8A0000"/>
                          </a:solidFill>
                          <a:effectLst/>
                          <a:latin typeface="Calibri" panose="020F0502020204030204" pitchFamily="34" charset="0"/>
                        </a:rPr>
                        <a:t>Beyaz</a:t>
                      </a:r>
                      <a:r>
                        <a:rPr lang="en-US" sz="1200" b="1" i="0" u="none" strike="noStrike" dirty="0">
                          <a:solidFill>
                            <a:srgbClr val="8A0000"/>
                          </a:solidFill>
                          <a:effectLst/>
                          <a:latin typeface="Calibri" panose="020F0502020204030204" pitchFamily="34" charset="0"/>
                        </a:rPr>
                        <a:t> </a:t>
                      </a:r>
                      <a:r>
                        <a:rPr lang="en-US" sz="1200" b="1" i="0" u="none" strike="noStrike" dirty="0" err="1">
                          <a:solidFill>
                            <a:srgbClr val="8A0000"/>
                          </a:solidFill>
                          <a:effectLst/>
                          <a:latin typeface="Calibri" panose="020F0502020204030204" pitchFamily="34" charset="0"/>
                        </a:rPr>
                        <a:t>Eşya</a:t>
                      </a:r>
                      <a:r>
                        <a:rPr lang="en-US" sz="1200" b="1" i="0" u="none" strike="noStrike" dirty="0">
                          <a:solidFill>
                            <a:srgbClr val="8A0000"/>
                          </a:solidFill>
                          <a:effectLst/>
                          <a:latin typeface="Calibri" panose="020F0502020204030204" pitchFamily="34" charset="0"/>
                        </a:rPr>
                        <a:t> </a:t>
                      </a:r>
                      <a:r>
                        <a:rPr lang="en-US" sz="1200" b="1" i="0" u="none" strike="noStrike" dirty="0" err="1">
                          <a:solidFill>
                            <a:srgbClr val="8A0000"/>
                          </a:solidFill>
                          <a:effectLst/>
                          <a:latin typeface="Calibri" panose="020F0502020204030204" pitchFamily="34" charset="0"/>
                        </a:rPr>
                        <a:t>Büyüme</a:t>
                      </a:r>
                      <a:endParaRPr lang="en-US" sz="1200" b="1" i="0" u="none" strike="noStrike" dirty="0">
                        <a:solidFill>
                          <a:srgbClr val="8A0000"/>
                        </a:solidFill>
                        <a:effectLst/>
                        <a:latin typeface="Calibri" panose="020F0502020204030204" pitchFamily="34" charset="0"/>
                      </a:endParaRPr>
                    </a:p>
                  </a:txBody>
                  <a:tcPr marL="7620" marR="7620" marT="7620" marB="0" anchor="ctr"/>
                </a:tc>
                <a:tc>
                  <a:txBody>
                    <a:bodyPr/>
                    <a:lstStyle/>
                    <a:p>
                      <a:pPr algn="l" fontAlgn="b"/>
                      <a:endParaRPr lang="en-US" sz="1200" b="0" i="0" u="none" strike="noStrike" dirty="0">
                        <a:solidFill>
                          <a:srgbClr val="8A0000"/>
                        </a:solidFill>
                        <a:effectLst/>
                        <a:latin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-15,4%</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18,8%</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-38,6%</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4,5%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25,0%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69,6%</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2,8%</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4,5%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-2,9%</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-2,5%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-7,3%</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8,4%</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18,8%</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-3,4%</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-8,0%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-0,9%</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5,4%</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4,5%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10,7%</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b="1" i="0" u="none" strike="noStrike" dirty="0">
                          <a:solidFill>
                            <a:srgbClr val="8A0000"/>
                          </a:solidFill>
                          <a:effectLst/>
                          <a:latin typeface="Calibri" panose="020F0502020204030204" pitchFamily="34" charset="0"/>
                        </a:rPr>
                        <a:t>-17,2%</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98949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
</file>

<file path=customXml/item10.xml>
</file>

<file path=customXml/item11.xml>
</file>

<file path=customXml/item12.xml>
</file>

<file path=customXml/item13.xml>
</file>

<file path=customXml/item14.xml>
</file>

<file path=customXml/item15.xml>
</file>

<file path=customXml/item16.xml>
</file>

<file path=customXml/item2.xml>
</file>

<file path=customXml/item3.xml>
</file>

<file path=customXml/item4.xml>
</file>

<file path=customXml/item5.xml>
</file>

<file path=customXml/item6.xml><?xml version="1.0" encoding="utf-8"?>
<Application xmlns="http://www.sap.com/cof/ao/powerpoint/application">
  <com.sap.ip.bi.pioneer>
    <Version>4</Version>
    <AAO_Revision>2.5.200.73632</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7.xml><?xml version="1.0" encoding="utf-8"?>
<Application xmlns="http://www.sap.com/cof/powerpoint/application">
  <Version>2</Version>
  <Revision>2.5.200.73632</Revision>
</Application>
</file>

<file path=customXml/item8.xml>
</file>

<file path=customXml/item9.xml>
</file>

<file path=customXml/itemProps1.xml><?xml version="1.0" encoding="utf-8"?>
<ds:datastoreItem xmlns:ds="http://schemas.openxmlformats.org/officeDocument/2006/customXml" ds:itemID="{7E0193B3-AB29-45C3-94C2-7EE2506B7926}"/>
</file>

<file path=customXml/itemProps10.xml><?xml version="1.0" encoding="utf-8"?>
<ds:datastoreItem xmlns:ds="http://schemas.openxmlformats.org/officeDocument/2006/customXml" ds:itemID="{5FBC7EFD-A6AB-460D-A6EC-D7AF16A620A8}"/>
</file>

<file path=customXml/itemProps11.xml><?xml version="1.0" encoding="utf-8"?>
<ds:datastoreItem xmlns:ds="http://schemas.openxmlformats.org/officeDocument/2006/customXml" ds:itemID="{C511F39E-29E0-46E8-ABF3-1D32403D130D}"/>
</file>

<file path=customXml/itemProps12.xml><?xml version="1.0" encoding="utf-8"?>
<ds:datastoreItem xmlns:ds="http://schemas.openxmlformats.org/officeDocument/2006/customXml" ds:itemID="{37AB7C95-5422-4E52-9948-A72897B48653}"/>
</file>

<file path=customXml/itemProps13.xml><?xml version="1.0" encoding="utf-8"?>
<ds:datastoreItem xmlns:ds="http://schemas.openxmlformats.org/officeDocument/2006/customXml" ds:itemID="{F5CAC0D2-94F2-476F-8118-5D9E0ED54E62}"/>
</file>

<file path=customXml/itemProps14.xml><?xml version="1.0" encoding="utf-8"?>
<ds:datastoreItem xmlns:ds="http://schemas.openxmlformats.org/officeDocument/2006/customXml" ds:itemID="{3A568725-C113-4B45-BA9A-8152510BAB3E}"/>
</file>

<file path=customXml/itemProps15.xml><?xml version="1.0" encoding="utf-8"?>
<ds:datastoreItem xmlns:ds="http://schemas.openxmlformats.org/officeDocument/2006/customXml" ds:itemID="{63FB436D-9B4B-49E7-91F4-D3493AA33CB9}"/>
</file>

<file path=customXml/itemProps16.xml><?xml version="1.0" encoding="utf-8"?>
<ds:datastoreItem xmlns:ds="http://schemas.openxmlformats.org/officeDocument/2006/customXml" ds:itemID="{7A7421C9-0207-43B9-961E-788F3A2D49A0}"/>
</file>

<file path=customXml/itemProps2.xml><?xml version="1.0" encoding="utf-8"?>
<ds:datastoreItem xmlns:ds="http://schemas.openxmlformats.org/officeDocument/2006/customXml" ds:itemID="{69FF1B5F-41E2-4F78-BFAB-761655100512}"/>
</file>

<file path=customXml/itemProps3.xml><?xml version="1.0" encoding="utf-8"?>
<ds:datastoreItem xmlns:ds="http://schemas.openxmlformats.org/officeDocument/2006/customXml" ds:itemID="{8C6C6149-D5C1-4A55-9D21-B27480D9DCF7}"/>
</file>

<file path=customXml/itemProps4.xml><?xml version="1.0" encoding="utf-8"?>
<ds:datastoreItem xmlns:ds="http://schemas.openxmlformats.org/officeDocument/2006/customXml" ds:itemID="{84226271-6CD5-4D57-B737-9920D2CF83A2}"/>
</file>

<file path=customXml/itemProps5.xml><?xml version="1.0" encoding="utf-8"?>
<ds:datastoreItem xmlns:ds="http://schemas.openxmlformats.org/officeDocument/2006/customXml" ds:itemID="{E7A71A2D-F88F-44FC-B519-8B7295E1AA25}"/>
</file>

<file path=customXml/itemProps6.xml><?xml version="1.0" encoding="utf-8"?>
<ds:datastoreItem xmlns:ds="http://schemas.openxmlformats.org/officeDocument/2006/customXml" ds:itemID="{884A376F-BAB3-4712-A48E-9A91C7119AF4}">
  <ds:schemaRefs>
    <ds:schemaRef ds:uri="http://www.sap.com/cof/ao/powerpoint/application"/>
  </ds:schemaRefs>
</ds:datastoreItem>
</file>

<file path=customXml/itemProps7.xml><?xml version="1.0" encoding="utf-8"?>
<ds:datastoreItem xmlns:ds="http://schemas.openxmlformats.org/officeDocument/2006/customXml" ds:itemID="{D5E61065-6772-4688-A7A3-E311CCC7F1B6}">
  <ds:schemaRefs>
    <ds:schemaRef ds:uri="http://www.sap.com/cof/powerpoint/application"/>
  </ds:schemaRefs>
</ds:datastoreItem>
</file>

<file path=customXml/itemProps8.xml><?xml version="1.0" encoding="utf-8"?>
<ds:datastoreItem xmlns:ds="http://schemas.openxmlformats.org/officeDocument/2006/customXml" ds:itemID="{4244F2CA-A39F-4197-8CC5-0CFD5806A5F3}"/>
</file>

<file path=customXml/itemProps9.xml><?xml version="1.0" encoding="utf-8"?>
<ds:datastoreItem xmlns:ds="http://schemas.openxmlformats.org/officeDocument/2006/customXml" ds:itemID="{D593D9AE-5827-43F9-A4C4-A98B211BD79E}"/>
</file>

<file path=docProps/app.xml><?xml version="1.0" encoding="utf-8"?>
<Properties xmlns="http://schemas.openxmlformats.org/officeDocument/2006/extended-properties" xmlns:vt="http://schemas.openxmlformats.org/officeDocument/2006/docPropsVTypes">
  <TotalTime>16612</TotalTime>
  <Words>1050</Words>
  <Application>Microsoft Office PowerPoint</Application>
  <PresentationFormat>Özel</PresentationFormat>
  <Paragraphs>415</Paragraphs>
  <Slides>17</Slides>
  <Notes>8</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18 OCAK 2019 TÜRKBESD – BASIN TOPLANTISI</vt:lpstr>
      <vt:lpstr>ÜYELERİMİZ</vt:lpstr>
      <vt:lpstr>2018 SEKTÖREL VERİLER</vt:lpstr>
      <vt:lpstr>BESD  4 Beyaz Eşya Büyüme İvmesi  Toplam (İç Satış + İhracat)</vt:lpstr>
      <vt:lpstr>BESD  4 Beyaz Eşya Büyüme İvmesi – Kriz Analizi   Toplam (İç Satış + İhracat)</vt:lpstr>
      <vt:lpstr>PowerPoint Sunusu</vt:lpstr>
      <vt:lpstr>PowerPoint Sunusu</vt:lpstr>
      <vt:lpstr>PowerPoint Sunusu</vt:lpstr>
      <vt:lpstr>PowerPoint Sunusu</vt:lpstr>
      <vt:lpstr>PowerPoint Sunusu</vt:lpstr>
      <vt:lpstr>PowerPoint Sunusu</vt:lpstr>
      <vt:lpstr>PowerPoint Sunusu</vt:lpstr>
      <vt:lpstr>PowerPoint Sunusu</vt:lpstr>
      <vt:lpstr>YASSI ÇELİK</vt:lpstr>
      <vt:lpstr>DEMİR-ÇELİKTE KORUNMACILIK</vt:lpstr>
      <vt:lpstr>YASSI ÇELİK YERLİ ARZ YAPISININ DEĞİŞTİRİLMESİ</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keywords>PUBLIC</cp:keywords>
  <cp:lastModifiedBy>pc</cp:lastModifiedBy>
  <cp:revision>1018</cp:revision>
  <cp:lastPrinted>2017-04-18T13:36:42Z</cp:lastPrinted>
  <dcterms:created xsi:type="dcterms:W3CDTF">2014-05-02T11:02:58Z</dcterms:created>
  <dcterms:modified xsi:type="dcterms:W3CDTF">2019-01-18T08:23:59Z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14541d55-3ed5-4e20-a867-3bd643beab8a</vt:lpwstr>
  </property>
  <property fmtid="{D5CDD505-2E9C-101B-9397-08002B2CF9AE}" pid="3" name="CLASS">
    <vt:lpwstr>CLASS-A</vt:lpwstr>
  </property>
  <property fmtid="{D5CDD505-2E9C-101B-9397-08002B2CF9AE}" pid="4" name="INFOClassification">
    <vt:lpwstr>PUBLIC</vt:lpwstr>
  </property>
</Properties>
</file>