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notesSlides/notesSlide7.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charts/chart10.xml" ContentType="application/vnd.openxmlformats-officedocument.drawingml.chart+xml"/>
  <Override PartName="/ppt/drawings/drawing2.xml" ContentType="application/vnd.openxmlformats-officedocument.drawingml.chartshapes+xml"/>
  <Override PartName="/ppt/charts/chart11.xml" ContentType="application/vnd.openxmlformats-officedocument.drawingml.chart+xml"/>
  <Override PartName="/ppt/drawings/drawing3.xml" ContentType="application/vnd.openxmlformats-officedocument.drawingml.chartshape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5.xml" ContentType="application/vnd.ms-office.chartstyle+xml"/>
  <Override PartName="/ppt/charts/colors5.xml" ContentType="application/vnd.ms-office.chartcolorstyle+xml"/>
  <Override PartName="/ppt/charts/style7.xml" ContentType="application/vnd.ms-office.chartstyle+xml"/>
  <Override PartName="/ppt/charts/colors7.xml" ContentType="application/vnd.ms-office.chartcolorstyle+xml"/>
  <Override PartName="/ppt/charts/style9.xml" ContentType="application/vnd.ms-office.chartstyle+xml"/>
  <Override PartName="/ppt/charts/colors9.xml" ContentType="application/vnd.ms-office.chartcolorstyle+xml"/>
  <Override PartName="/ppt/charts/colors17.xml" ContentType="application/vnd.ms-office.chartcolorstyle+xml"/>
  <Override PartName="/ppt/charts/style17.xml" ContentType="application/vnd.ms-office.chartstyle+xml"/>
  <Override PartName="/ppt/charts/colors18.xml" ContentType="application/vnd.ms-office.chartcolorstyle+xml"/>
  <Override PartName="/ppt/charts/style18.xml" ContentType="application/vnd.ms-office.chartstyle+xml"/>
  <Override PartName="/ppt/charts/colors19.xml" ContentType="application/vnd.ms-office.chartcolorstyle+xml"/>
  <Override PartName="/ppt/charts/style19.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7"/>
  </p:sldMasterIdLst>
  <p:notesMasterIdLst>
    <p:notesMasterId r:id="rId35"/>
  </p:notesMasterIdLst>
  <p:handoutMasterIdLst>
    <p:handoutMasterId r:id="rId36"/>
  </p:handoutMasterIdLst>
  <p:sldIdLst>
    <p:sldId id="257" r:id="rId18"/>
    <p:sldId id="335" r:id="rId19"/>
    <p:sldId id="336" r:id="rId20"/>
    <p:sldId id="408" r:id="rId21"/>
    <p:sldId id="453" r:id="rId22"/>
    <p:sldId id="466" r:id="rId23"/>
    <p:sldId id="469" r:id="rId24"/>
    <p:sldId id="467" r:id="rId25"/>
    <p:sldId id="470" r:id="rId26"/>
    <p:sldId id="468" r:id="rId27"/>
    <p:sldId id="454" r:id="rId28"/>
    <p:sldId id="433" r:id="rId29"/>
    <p:sldId id="434" r:id="rId30"/>
    <p:sldId id="463" r:id="rId31"/>
    <p:sldId id="464" r:id="rId32"/>
    <p:sldId id="465" r:id="rId33"/>
    <p:sldId id="293" r:id="rId34"/>
  </p:sldIdLst>
  <p:sldSz cx="12192000" cy="6858000"/>
  <p:notesSz cx="7102475" cy="102346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84" userDrawn="1">
          <p15:clr>
            <a:srgbClr val="A4A3A4"/>
          </p15:clr>
        </p15:guide>
        <p15:guide id="2" pos="734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A84"/>
    <a:srgbClr val="F6E984"/>
    <a:srgbClr val="F0E784"/>
    <a:srgbClr val="BFD981"/>
    <a:srgbClr val="FBA276"/>
    <a:srgbClr val="FED880"/>
    <a:srgbClr val="FCBC7B"/>
    <a:srgbClr val="FEE983"/>
    <a:srgbClr val="FEDF81"/>
    <a:srgbClr val="F4E8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8" autoAdjust="0"/>
    <p:restoredTop sz="95501" autoAdjust="0"/>
  </p:normalViewPr>
  <p:slideViewPr>
    <p:cSldViewPr>
      <p:cViewPr>
        <p:scale>
          <a:sx n="55" d="100"/>
          <a:sy n="55" d="100"/>
        </p:scale>
        <p:origin x="-1152" y="-336"/>
      </p:cViewPr>
      <p:guideLst>
        <p:guide orient="horz" pos="3884"/>
        <p:guide pos="7348"/>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22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4.xml"/><Relationship Id="rId34" Type="http://schemas.openxmlformats.org/officeDocument/2006/relationships/slide" Target="slides/slide17.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Master" Target="slideMasters/slideMaster1.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3.xml"/><Relationship Id="rId29"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handoutMaster" Target="handoutMasters/handoutMaster1.xml"/><Relationship Id="rId10" Type="http://schemas.openxmlformats.org/officeDocument/2006/relationships/customXml" Target="../customXml/item10.xml"/><Relationship Id="rId19" Type="http://schemas.openxmlformats.org/officeDocument/2006/relationships/slide" Target="slides/slide2.xml"/><Relationship Id="rId31"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microsoft.com/office/2011/relationships/chartColorStyle" Target="colors18.xml"/><Relationship Id="rId2" Type="http://schemas.openxmlformats.org/officeDocument/2006/relationships/chartUserShapes" Target="../drawings/drawing2.xml"/><Relationship Id="rId1" Type="http://schemas.openxmlformats.org/officeDocument/2006/relationships/package" Target="../embeddings/Microsoft_Excel_Worksheet10.xlsx"/><Relationship Id="rId4" Type="http://schemas.microsoft.com/office/2011/relationships/chartStyle" Target="style18.xml"/></Relationships>
</file>

<file path=ppt/charts/_rels/chart11.xml.rels><?xml version="1.0" encoding="UTF-8" standalone="yes"?>
<Relationships xmlns="http://schemas.openxmlformats.org/package/2006/relationships"><Relationship Id="rId3" Type="http://schemas.microsoft.com/office/2011/relationships/chartColorStyle" Target="colors19.xml"/><Relationship Id="rId2" Type="http://schemas.openxmlformats.org/officeDocument/2006/relationships/chartUserShapes" Target="../drawings/drawing3.xml"/><Relationship Id="rId1" Type="http://schemas.openxmlformats.org/officeDocument/2006/relationships/package" Target="../embeddings/Microsoft_Excel_Worksheet11.xlsx"/><Relationship Id="rId4"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microsoft.com/office/2011/relationships/chartColorStyle" Target="colors17.xml"/><Relationship Id="rId2" Type="http://schemas.openxmlformats.org/officeDocument/2006/relationships/chartUserShapes" Target="../drawings/drawing1.xml"/><Relationship Id="rId1" Type="http://schemas.openxmlformats.org/officeDocument/2006/relationships/package" Target="../embeddings/Microsoft_Excel_Worksheet9.xlsx"/><Relationship Id="rId4" Type="http://schemas.microsoft.com/office/2011/relationships/chartStyle" Target="style1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208981409473022E-2"/>
          <c:y val="0.10458396779442806"/>
          <c:w val="0.95958203718105395"/>
          <c:h val="0.79321653543307091"/>
        </c:manualLayout>
      </c:layout>
      <c:barChart>
        <c:barDir val="col"/>
        <c:grouping val="stacked"/>
        <c:varyColors val="0"/>
        <c:ser>
          <c:idx val="0"/>
          <c:order val="0"/>
          <c:tx>
            <c:strRef>
              <c:f>Sheet1!$B$1</c:f>
              <c:strCache>
                <c:ptCount val="1"/>
                <c:pt idx="0">
                  <c:v>İçsatış+İhracat</c:v>
                </c:pt>
              </c:strCache>
            </c:strRef>
          </c:tx>
          <c:spPr>
            <a:solidFill>
              <a:schemeClr val="accent1"/>
            </a:solidFill>
            <a:ln>
              <a:noFill/>
            </a:ln>
            <a:effectLst/>
          </c:spPr>
          <c:invertIfNegative val="0"/>
          <c:dPt>
            <c:idx val="0"/>
            <c:invertIfNegative val="0"/>
            <c:bubble3D val="0"/>
            <c:spPr>
              <a:solidFill>
                <a:srgbClr val="8A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E1F3-4884-9E0B-42FA2CF6FCC3}"/>
              </c:ext>
            </c:extLst>
          </c:dPt>
          <c:dPt>
            <c:idx val="1"/>
            <c:invertIfNegative val="0"/>
            <c:bubble3D val="0"/>
            <c:spPr>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E1F3-4884-9E0B-42FA2CF6FCC3}"/>
              </c:ext>
            </c:extLst>
          </c:dPt>
          <c:cat>
            <c:numRef>
              <c:f>Sheet1!$A$2:$A$3</c:f>
              <c:numCache>
                <c:formatCode>General</c:formatCode>
                <c:ptCount val="2"/>
                <c:pt idx="0">
                  <c:v>2017</c:v>
                </c:pt>
                <c:pt idx="1">
                  <c:v>2018</c:v>
                </c:pt>
              </c:numCache>
            </c:numRef>
          </c:cat>
          <c:val>
            <c:numRef>
              <c:f>Sheet1!$B$2:$B$3</c:f>
              <c:numCache>
                <c:formatCode>0.0</c:formatCode>
                <c:ptCount val="2"/>
                <c:pt idx="0">
                  <c:v>25.695335</c:v>
                </c:pt>
                <c:pt idx="1">
                  <c:v>25.447669999999999</c:v>
                </c:pt>
              </c:numCache>
            </c:numRef>
          </c:val>
          <c:extLst xmlns:c16r2="http://schemas.microsoft.com/office/drawing/2015/06/chart">
            <c:ext xmlns:c16="http://schemas.microsoft.com/office/drawing/2014/chart" uri="{C3380CC4-5D6E-409C-BE32-E72D297353CC}">
              <c16:uniqueId val="{00000004-E1F3-4884-9E0B-42FA2CF6FCC3}"/>
            </c:ext>
          </c:extLst>
        </c:ser>
        <c:dLbls>
          <c:showLegendKey val="0"/>
          <c:showVal val="0"/>
          <c:showCatName val="0"/>
          <c:showSerName val="0"/>
          <c:showPercent val="0"/>
          <c:showBubbleSize val="0"/>
        </c:dLbls>
        <c:gapWidth val="150"/>
        <c:overlap val="100"/>
        <c:axId val="5300992"/>
        <c:axId val="5302528"/>
      </c:barChart>
      <c:catAx>
        <c:axId val="5300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302528"/>
        <c:crosses val="autoZero"/>
        <c:auto val="1"/>
        <c:lblAlgn val="ctr"/>
        <c:lblOffset val="100"/>
        <c:noMultiLvlLbl val="0"/>
      </c:catAx>
      <c:valAx>
        <c:axId val="5302528"/>
        <c:scaling>
          <c:orientation val="minMax"/>
          <c:max val="25"/>
          <c:min val="0"/>
        </c:scaling>
        <c:delete val="1"/>
        <c:axPos val="l"/>
        <c:numFmt formatCode="0.0" sourceLinked="1"/>
        <c:majorTickMark val="out"/>
        <c:minorTickMark val="none"/>
        <c:tickLblPos val="nextTo"/>
        <c:crossAx val="5300992"/>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EU 27</c:v>
                </c:pt>
              </c:strCache>
            </c:strRef>
          </c:tx>
          <c:spPr>
            <a:solidFill>
              <a:schemeClr val="accent1"/>
            </a:solidFill>
            <a:ln w="19050">
              <a:noFill/>
            </a:ln>
            <a:effectLst/>
          </c:spPr>
          <c:invertIfNegative val="0"/>
          <c:dPt>
            <c:idx val="0"/>
            <c:invertIfNegative val="0"/>
            <c:bubble3D val="0"/>
            <c:spPr>
              <a:solidFill>
                <a:schemeClr val="tx2"/>
              </a:solidFill>
              <a:ln w="19050">
                <a:noFill/>
              </a:ln>
              <a:effectLst/>
            </c:spPr>
          </c:dPt>
          <c:dPt>
            <c:idx val="1"/>
            <c:invertIfNegative val="0"/>
            <c:bubble3D val="0"/>
            <c:spPr>
              <a:solidFill>
                <a:schemeClr val="accent6">
                  <a:lumMod val="50000"/>
                </a:schemeClr>
              </a:solidFill>
              <a:ln w="19050">
                <a:noFill/>
              </a:ln>
              <a:effectLst/>
            </c:spPr>
          </c:dPt>
          <c:dPt>
            <c:idx val="2"/>
            <c:invertIfNegative val="0"/>
            <c:bubble3D val="0"/>
            <c:spPr>
              <a:solidFill>
                <a:schemeClr val="accent4">
                  <a:lumMod val="50000"/>
                </a:schemeClr>
              </a:solidFill>
              <a:ln w="19050">
                <a:noFill/>
              </a:ln>
              <a:effectLst/>
            </c:spPr>
          </c:dPt>
          <c:dPt>
            <c:idx val="3"/>
            <c:invertIfNegative val="0"/>
            <c:bubble3D val="0"/>
            <c:spPr>
              <a:solidFill>
                <a:srgbClr val="960000"/>
              </a:solidFill>
              <a:ln w="19050">
                <a:noFill/>
              </a:ln>
              <a:effectLst/>
            </c:spPr>
          </c:dPt>
          <c:dPt>
            <c:idx val="4"/>
            <c:invertIfNegative val="0"/>
            <c:bubble3D val="0"/>
            <c:spPr>
              <a:solidFill>
                <a:srgbClr val="005C2A"/>
              </a:solidFill>
              <a:ln w="19050">
                <a:noFill/>
              </a:ln>
              <a:effectLst/>
            </c:spPr>
          </c:dPt>
          <c:dPt>
            <c:idx val="5"/>
            <c:invertIfNegative val="0"/>
            <c:bubble3D val="0"/>
            <c:spPr>
              <a:solidFill>
                <a:srgbClr val="660066"/>
              </a:solidFill>
              <a:ln w="19050">
                <a:noFill/>
              </a:ln>
              <a:effectLst/>
            </c:spPr>
          </c:dPt>
          <c:dPt>
            <c:idx val="6"/>
            <c:invertIfNegative val="0"/>
            <c:bubble3D val="0"/>
            <c:spPr>
              <a:solidFill>
                <a:srgbClr val="990000"/>
              </a:solidFill>
              <a:ln w="19050">
                <a:noFill/>
              </a:ln>
              <a:effectLst/>
            </c:spPr>
          </c:dPt>
          <c:dPt>
            <c:idx val="7"/>
            <c:invertIfNegative val="0"/>
            <c:bubble3D val="0"/>
            <c:spPr>
              <a:solidFill>
                <a:srgbClr val="CC0000"/>
              </a:solidFill>
              <a:ln w="19050">
                <a:noFill/>
              </a:ln>
              <a:effectLst/>
            </c:spPr>
          </c:dPt>
          <c:dPt>
            <c:idx val="8"/>
            <c:invertIfNegative val="0"/>
            <c:bubble3D val="0"/>
            <c:spPr>
              <a:solidFill>
                <a:srgbClr val="008080"/>
              </a:solidFill>
              <a:ln w="19050">
                <a:noFill/>
              </a:ln>
              <a:effectLst/>
            </c:spPr>
          </c:dPt>
          <c:dPt>
            <c:idx val="9"/>
            <c:invertIfNegative val="0"/>
            <c:bubble3D val="0"/>
            <c:spPr>
              <a:solidFill>
                <a:schemeClr val="bg1">
                  <a:lumMod val="50000"/>
                </a:schemeClr>
              </a:solidFill>
              <a:ln w="19050">
                <a:noFill/>
              </a:ln>
              <a:effectLst/>
            </c:spPr>
          </c:dPt>
          <c:dPt>
            <c:idx val="10"/>
            <c:invertIfNegative val="0"/>
            <c:bubble3D val="0"/>
            <c:spPr>
              <a:solidFill>
                <a:schemeClr val="bg1"/>
              </a:solidFill>
              <a:ln w="19050">
                <a:noFill/>
              </a:ln>
              <a:effectLst/>
            </c:spPr>
          </c:dPt>
          <c:dPt>
            <c:idx val="11"/>
            <c:invertIfNegative val="0"/>
            <c:bubble3D val="0"/>
            <c:explosion val="1"/>
            <c:spPr>
              <a:noFill/>
              <a:ln w="19050">
                <a:noFill/>
              </a:ln>
              <a:effectLst/>
            </c:spPr>
          </c:dPt>
          <c:dPt>
            <c:idx val="12"/>
            <c:invertIfNegative val="0"/>
            <c:bubble3D val="0"/>
            <c:spPr>
              <a:noFill/>
              <a:ln w="19050">
                <a:noFill/>
              </a:ln>
              <a:effectLst/>
            </c:spPr>
          </c:dPt>
          <c:dPt>
            <c:idx val="13"/>
            <c:invertIfNegative val="0"/>
            <c:bubble3D val="0"/>
            <c:spPr>
              <a:noFill/>
              <a:ln w="19050">
                <a:noFill/>
              </a:ln>
              <a:effectLst/>
            </c:spPr>
          </c:dPt>
          <c:dPt>
            <c:idx val="14"/>
            <c:invertIfNegative val="0"/>
            <c:bubble3D val="0"/>
            <c:spPr>
              <a:noFill/>
              <a:ln w="19050">
                <a:noFill/>
              </a:ln>
              <a:effectLst/>
            </c:spPr>
          </c:dPt>
          <c:dPt>
            <c:idx val="15"/>
            <c:invertIfNegative val="0"/>
            <c:bubble3D val="0"/>
            <c:spPr>
              <a:noFill/>
              <a:ln w="19050">
                <a:noFill/>
              </a:ln>
              <a:effectLst/>
            </c:spPr>
          </c:dPt>
          <c:dPt>
            <c:idx val="16"/>
            <c:invertIfNegative val="0"/>
            <c:bubble3D val="0"/>
            <c:spPr>
              <a:noFill/>
              <a:ln w="19050">
                <a:noFill/>
              </a:ln>
              <a:effectLst/>
            </c:spPr>
          </c:dPt>
          <c:dLbls>
            <c:dLbl>
              <c:idx val="0"/>
              <c:layout>
                <c:manualLayout>
                  <c:x val="-2.0423949734569062E-2"/>
                  <c:y val="-1.1140116920898776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r>
                      <a:rPr lang="en-US" sz="1000" baseline="0" dirty="0"/>
                      <a:t>GÜMRÜK BİRLİĞİ</a:t>
                    </a:r>
                  </a:p>
                  <a:p>
                    <a:pPr>
                      <a:defRPr sz="1000" b="1" i="0" u="none" strike="noStrike" kern="1200" baseline="0">
                        <a:solidFill>
                          <a:schemeClr val="bg1"/>
                        </a:solidFill>
                        <a:latin typeface="+mn-lt"/>
                        <a:ea typeface="+mn-ea"/>
                        <a:cs typeface="+mn-cs"/>
                      </a:defRPr>
                    </a:pPr>
                    <a:r>
                      <a:rPr lang="en-US" sz="1000" baseline="0" dirty="0"/>
                      <a:t> </a:t>
                    </a:r>
                    <a:fld id="{8C446543-512F-40F1-AA50-5C6B5BDD8C30}" type="VALUE">
                      <a:rPr lang="en-US" sz="1000" baseline="0" dirty="0"/>
                      <a:pPr>
                        <a:defRPr sz="1000" b="1" i="0" u="none" strike="noStrike" kern="1200" baseline="0">
                          <a:solidFill>
                            <a:schemeClr val="bg1"/>
                          </a:solidFill>
                          <a:latin typeface="+mn-lt"/>
                          <a:ea typeface="+mn-ea"/>
                          <a:cs typeface="+mn-cs"/>
                        </a:defRPr>
                      </a:pPr>
                      <a:t>[VALUE]</a:t>
                    </a:fld>
                    <a:endParaRPr lang="en-US" sz="1000" baseline="0" dirty="0"/>
                  </a:p>
                </c:rich>
              </c:tx>
              <c:spPr>
                <a:noFill/>
                <a:ln>
                  <a:noFill/>
                </a:ln>
                <a:effectLst/>
              </c:spPr>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dLbl>
              <c:idx val="1"/>
              <c:layout>
                <c:manualLayout>
                  <c:x val="6.3128571906849826E-2"/>
                  <c:y val="0"/>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92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
              <c:layout>
                <c:manualLayout>
                  <c:x val="3.8991176765995485E-2"/>
                  <c:y val="1.0211856899042222E-16"/>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4C216D"/>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
              <c:layout>
                <c:manualLayout>
                  <c:x val="4.4561344875423375E-2"/>
                  <c:y val="-2.7850840547139631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92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4"/>
              <c:layout>
                <c:manualLayout>
                  <c:x val="4.0847899469138124E-2"/>
                  <c:y val="-1.392542027356961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5C2A"/>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AVRUPA</c:v>
                </c:pt>
                <c:pt idx="1">
                  <c:v>ASYA</c:v>
                </c:pt>
                <c:pt idx="2">
                  <c:v>AFRİKA</c:v>
                </c:pt>
                <c:pt idx="3">
                  <c:v>AMERİKA</c:v>
                </c:pt>
                <c:pt idx="4">
                  <c:v>OKYANUSYA</c:v>
                </c:pt>
              </c:strCache>
            </c:strRef>
          </c:cat>
          <c:val>
            <c:numRef>
              <c:f>Sheet1!$B$2:$B$6</c:f>
              <c:numCache>
                <c:formatCode>0%</c:formatCode>
                <c:ptCount val="5"/>
                <c:pt idx="0">
                  <c:v>0.53309647082402911</c:v>
                </c:pt>
                <c:pt idx="1">
                  <c:v>0.14347925611658754</c:v>
                </c:pt>
                <c:pt idx="2">
                  <c:v>6.8322171450048652E-2</c:v>
                </c:pt>
                <c:pt idx="3">
                  <c:v>4.5023902959855637E-2</c:v>
                </c:pt>
                <c:pt idx="4">
                  <c:v>2.0600510382994899E-2</c:v>
                </c:pt>
              </c:numCache>
            </c:numRef>
          </c:val>
          <c:extLst xmlns:c16r2="http://schemas.microsoft.com/office/drawing/2015/06/chart">
            <c:ext xmlns:c16="http://schemas.microsoft.com/office/drawing/2014/chart" uri="{C3380CC4-5D6E-409C-BE32-E72D297353CC}">
              <c16:uniqueId val="{00000000-BC72-4041-958E-784A14C97B8F}"/>
            </c:ext>
          </c:extLst>
        </c:ser>
        <c:ser>
          <c:idx val="1"/>
          <c:order val="1"/>
          <c:tx>
            <c:strRef>
              <c:f>Sheet1!$C$1</c:f>
              <c:strCache>
                <c:ptCount val="1"/>
                <c:pt idx="0">
                  <c:v>İNGİLTERE</c:v>
                </c:pt>
              </c:strCache>
            </c:strRef>
          </c:tx>
          <c:spPr>
            <a:solidFill>
              <a:srgbClr val="376092"/>
            </a:solidFill>
            <a:ln w="19050">
              <a:noFill/>
            </a:ln>
            <a:effectLst/>
          </c:spPr>
          <c:invertIfNegative val="0"/>
          <c:dLbls>
            <c:dLbl>
              <c:idx val="0"/>
              <c:layout>
                <c:manualLayout>
                  <c:x val="-3.7134454062852842E-3"/>
                  <c:y val="8.3559100580130937E-3"/>
                </c:manualLayout>
              </c:layout>
              <c:tx>
                <c:rich>
                  <a:bodyPr/>
                  <a:lstStyle/>
                  <a:p>
                    <a:r>
                      <a:rPr lang="en-US" baseline="0" dirty="0">
                        <a:solidFill>
                          <a:schemeClr val="bg1"/>
                        </a:solidFill>
                      </a:rPr>
                      <a:t>İNGİLTERE</a:t>
                    </a:r>
                  </a:p>
                  <a:p>
                    <a:r>
                      <a:rPr lang="en-US" baseline="0" dirty="0">
                        <a:solidFill>
                          <a:schemeClr val="bg1"/>
                        </a:solidFill>
                      </a:rPr>
                      <a:t> </a:t>
                    </a:r>
                    <a:fld id="{CAF3001D-32B6-4362-B97E-D49C3CB9C185}" type="VALUE">
                      <a:rPr lang="en-US" baseline="0">
                        <a:solidFill>
                          <a:schemeClr val="bg1"/>
                        </a:solidFill>
                      </a:rPr>
                      <a:pPr/>
                      <a:t>[VALUE]</a:t>
                    </a:fld>
                    <a:endParaRPr lang="en-US" baseline="0" dirty="0">
                      <a:solidFill>
                        <a:schemeClr val="bg1"/>
                      </a:solidFill>
                    </a:endParaRPr>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AVRUPA</c:v>
                </c:pt>
                <c:pt idx="1">
                  <c:v>ASYA</c:v>
                </c:pt>
                <c:pt idx="2">
                  <c:v>AFRİKA</c:v>
                </c:pt>
                <c:pt idx="3">
                  <c:v>AMERİKA</c:v>
                </c:pt>
                <c:pt idx="4">
                  <c:v>OKYANUSYA</c:v>
                </c:pt>
              </c:strCache>
            </c:strRef>
          </c:cat>
          <c:val>
            <c:numRef>
              <c:f>Sheet1!$C$2:$C$6</c:f>
              <c:numCache>
                <c:formatCode>General</c:formatCode>
                <c:ptCount val="5"/>
                <c:pt idx="0" formatCode="0%">
                  <c:v>0.15916200015976509</c:v>
                </c:pt>
              </c:numCache>
            </c:numRef>
          </c:val>
          <c:extLst xmlns:c16r2="http://schemas.microsoft.com/office/drawing/2015/06/chart">
            <c:ext xmlns:c16="http://schemas.microsoft.com/office/drawing/2014/chart" uri="{C3380CC4-5D6E-409C-BE32-E72D297353CC}">
              <c16:uniqueId val="{00000001-BC72-4041-958E-784A14C97B8F}"/>
            </c:ext>
          </c:extLst>
        </c:ser>
        <c:ser>
          <c:idx val="2"/>
          <c:order val="2"/>
          <c:tx>
            <c:strRef>
              <c:f>Sheet1!$D$1</c:f>
              <c:strCache>
                <c:ptCount val="1"/>
                <c:pt idx="0">
                  <c:v>AVRUPA</c:v>
                </c:pt>
              </c:strCache>
            </c:strRef>
          </c:tx>
          <c:spPr>
            <a:solidFill>
              <a:srgbClr val="17375E"/>
            </a:solidFill>
            <a:ln w="19050">
              <a:noFill/>
            </a:ln>
            <a:effectLst/>
          </c:spPr>
          <c:invertIfNegative val="0"/>
          <c:dLbls>
            <c:dLbl>
              <c:idx val="0"/>
              <c:layout>
                <c:manualLayout>
                  <c:x val="-1.8567227031427102E-3"/>
                  <c:y val="-6.5144651125459176E-3"/>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fld id="{E4148D62-1B62-4B81-9609-45255444B7C5}" type="VALUE">
                      <a:rPr lang="en-US" baseline="0" smtClean="0">
                        <a:solidFill>
                          <a:schemeClr val="bg1"/>
                        </a:solidFill>
                      </a:rPr>
                      <a:pPr>
                        <a:defRPr sz="1000" b="1" i="0" u="none" strike="noStrike" kern="1200" baseline="0">
                          <a:solidFill>
                            <a:schemeClr val="bg1"/>
                          </a:solidFill>
                          <a:latin typeface="+mn-lt"/>
                          <a:ea typeface="+mn-ea"/>
                          <a:cs typeface="+mn-cs"/>
                        </a:defRPr>
                      </a:pPr>
                      <a:t>[VALUE]</a:t>
                    </a:fld>
                    <a:endParaRPr lang="en-US"/>
                  </a:p>
                </c:rich>
              </c:tx>
              <c:spPr>
                <a:noFill/>
                <a:ln>
                  <a:noFill/>
                </a:ln>
                <a:effectLst/>
              </c:spPr>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2">
                        <a:lumMod val="50000"/>
                      </a:schemeClr>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AVRUPA</c:v>
                </c:pt>
                <c:pt idx="1">
                  <c:v>ASYA</c:v>
                </c:pt>
                <c:pt idx="2">
                  <c:v>AFRİKA</c:v>
                </c:pt>
                <c:pt idx="3">
                  <c:v>AMERİKA</c:v>
                </c:pt>
                <c:pt idx="4">
                  <c:v>OKYANUSYA</c:v>
                </c:pt>
              </c:strCache>
            </c:strRef>
          </c:cat>
          <c:val>
            <c:numRef>
              <c:f>Sheet1!$D$2:$D$6</c:f>
              <c:numCache>
                <c:formatCode>General</c:formatCode>
                <c:ptCount val="5"/>
                <c:pt idx="0" formatCode="0%">
                  <c:v>3.0315688106719106E-2</c:v>
                </c:pt>
              </c:numCache>
            </c:numRef>
          </c:val>
          <c:extLst xmlns:c16r2="http://schemas.microsoft.com/office/drawing/2015/06/chart">
            <c:ext xmlns:c16="http://schemas.microsoft.com/office/drawing/2014/chart" uri="{C3380CC4-5D6E-409C-BE32-E72D297353CC}">
              <c16:uniqueId val="{00000002-BC72-4041-958E-784A14C97B8F}"/>
            </c:ext>
          </c:extLst>
        </c:ser>
        <c:dLbls>
          <c:showLegendKey val="0"/>
          <c:showVal val="0"/>
          <c:showCatName val="0"/>
          <c:showSerName val="0"/>
          <c:showPercent val="0"/>
          <c:showBubbleSize val="0"/>
        </c:dLbls>
        <c:gapWidth val="30"/>
        <c:overlap val="100"/>
        <c:axId val="226569216"/>
        <c:axId val="226567680"/>
      </c:barChart>
      <c:valAx>
        <c:axId val="226567680"/>
        <c:scaling>
          <c:orientation val="minMax"/>
          <c:max val="1.5"/>
        </c:scaling>
        <c:delete val="1"/>
        <c:axPos val="t"/>
        <c:numFmt formatCode="0%" sourceLinked="1"/>
        <c:majorTickMark val="out"/>
        <c:minorTickMark val="none"/>
        <c:tickLblPos val="nextTo"/>
        <c:crossAx val="226569216"/>
        <c:crosses val="autoZero"/>
        <c:crossBetween val="between"/>
      </c:valAx>
      <c:catAx>
        <c:axId val="226569216"/>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26567680"/>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EU 27</c:v>
                </c:pt>
              </c:strCache>
            </c:strRef>
          </c:tx>
          <c:spPr>
            <a:solidFill>
              <a:schemeClr val="accent1"/>
            </a:solidFill>
            <a:ln w="19050">
              <a:noFill/>
            </a:ln>
            <a:effectLst/>
          </c:spPr>
          <c:invertIfNegative val="0"/>
          <c:dPt>
            <c:idx val="0"/>
            <c:invertIfNegative val="0"/>
            <c:bubble3D val="0"/>
            <c:spPr>
              <a:solidFill>
                <a:schemeClr val="tx2"/>
              </a:solidFill>
              <a:ln w="19050">
                <a:noFill/>
              </a:ln>
              <a:effectLst/>
            </c:spPr>
          </c:dPt>
          <c:dPt>
            <c:idx val="1"/>
            <c:invertIfNegative val="0"/>
            <c:bubble3D val="0"/>
            <c:spPr>
              <a:solidFill>
                <a:schemeClr val="accent6">
                  <a:lumMod val="50000"/>
                </a:schemeClr>
              </a:solidFill>
              <a:ln w="19050">
                <a:noFill/>
              </a:ln>
              <a:effectLst/>
            </c:spPr>
          </c:dPt>
          <c:dPt>
            <c:idx val="2"/>
            <c:invertIfNegative val="0"/>
            <c:bubble3D val="0"/>
            <c:spPr>
              <a:solidFill>
                <a:schemeClr val="accent4">
                  <a:lumMod val="50000"/>
                </a:schemeClr>
              </a:solidFill>
              <a:ln w="19050">
                <a:noFill/>
              </a:ln>
              <a:effectLst/>
            </c:spPr>
          </c:dPt>
          <c:dPt>
            <c:idx val="3"/>
            <c:invertIfNegative val="0"/>
            <c:bubble3D val="0"/>
            <c:spPr>
              <a:solidFill>
                <a:srgbClr val="960000"/>
              </a:solidFill>
              <a:ln w="19050">
                <a:noFill/>
              </a:ln>
              <a:effectLst/>
            </c:spPr>
          </c:dPt>
          <c:dPt>
            <c:idx val="4"/>
            <c:invertIfNegative val="0"/>
            <c:bubble3D val="0"/>
            <c:spPr>
              <a:solidFill>
                <a:srgbClr val="005C2A"/>
              </a:solidFill>
              <a:ln w="19050">
                <a:noFill/>
              </a:ln>
              <a:effectLst/>
            </c:spPr>
          </c:dPt>
          <c:dPt>
            <c:idx val="5"/>
            <c:invertIfNegative val="0"/>
            <c:bubble3D val="0"/>
            <c:spPr>
              <a:solidFill>
                <a:srgbClr val="660066"/>
              </a:solidFill>
              <a:ln w="19050">
                <a:noFill/>
              </a:ln>
              <a:effectLst/>
            </c:spPr>
          </c:dPt>
          <c:dPt>
            <c:idx val="6"/>
            <c:invertIfNegative val="0"/>
            <c:bubble3D val="0"/>
            <c:spPr>
              <a:solidFill>
                <a:srgbClr val="990000"/>
              </a:solidFill>
              <a:ln w="19050">
                <a:noFill/>
              </a:ln>
              <a:effectLst/>
            </c:spPr>
          </c:dPt>
          <c:dPt>
            <c:idx val="7"/>
            <c:invertIfNegative val="0"/>
            <c:bubble3D val="0"/>
            <c:spPr>
              <a:solidFill>
                <a:srgbClr val="CC0000"/>
              </a:solidFill>
              <a:ln w="19050">
                <a:noFill/>
              </a:ln>
              <a:effectLst/>
            </c:spPr>
          </c:dPt>
          <c:dPt>
            <c:idx val="8"/>
            <c:invertIfNegative val="0"/>
            <c:bubble3D val="0"/>
            <c:spPr>
              <a:solidFill>
                <a:srgbClr val="008080"/>
              </a:solidFill>
              <a:ln w="19050">
                <a:noFill/>
              </a:ln>
              <a:effectLst/>
            </c:spPr>
          </c:dPt>
          <c:dPt>
            <c:idx val="9"/>
            <c:invertIfNegative val="0"/>
            <c:bubble3D val="0"/>
            <c:spPr>
              <a:solidFill>
                <a:schemeClr val="bg1">
                  <a:lumMod val="50000"/>
                </a:schemeClr>
              </a:solidFill>
              <a:ln w="19050">
                <a:noFill/>
              </a:ln>
              <a:effectLst/>
            </c:spPr>
          </c:dPt>
          <c:dPt>
            <c:idx val="10"/>
            <c:invertIfNegative val="0"/>
            <c:bubble3D val="0"/>
            <c:spPr>
              <a:solidFill>
                <a:schemeClr val="bg1"/>
              </a:solidFill>
              <a:ln w="19050">
                <a:noFill/>
              </a:ln>
              <a:effectLst/>
            </c:spPr>
          </c:dPt>
          <c:dPt>
            <c:idx val="11"/>
            <c:invertIfNegative val="0"/>
            <c:bubble3D val="0"/>
            <c:explosion val="1"/>
            <c:spPr>
              <a:noFill/>
              <a:ln w="19050">
                <a:noFill/>
              </a:ln>
              <a:effectLst/>
            </c:spPr>
          </c:dPt>
          <c:dPt>
            <c:idx val="12"/>
            <c:invertIfNegative val="0"/>
            <c:bubble3D val="0"/>
            <c:spPr>
              <a:noFill/>
              <a:ln w="19050">
                <a:noFill/>
              </a:ln>
              <a:effectLst/>
            </c:spPr>
          </c:dPt>
          <c:dPt>
            <c:idx val="13"/>
            <c:invertIfNegative val="0"/>
            <c:bubble3D val="0"/>
            <c:spPr>
              <a:noFill/>
              <a:ln w="19050">
                <a:noFill/>
              </a:ln>
              <a:effectLst/>
            </c:spPr>
          </c:dPt>
          <c:dPt>
            <c:idx val="14"/>
            <c:invertIfNegative val="0"/>
            <c:bubble3D val="0"/>
            <c:spPr>
              <a:noFill/>
              <a:ln w="19050">
                <a:noFill/>
              </a:ln>
              <a:effectLst/>
            </c:spPr>
          </c:dPt>
          <c:dPt>
            <c:idx val="15"/>
            <c:invertIfNegative val="0"/>
            <c:bubble3D val="0"/>
            <c:spPr>
              <a:noFill/>
              <a:ln w="19050">
                <a:noFill/>
              </a:ln>
              <a:effectLst/>
            </c:spPr>
          </c:dPt>
          <c:dPt>
            <c:idx val="16"/>
            <c:invertIfNegative val="0"/>
            <c:bubble3D val="0"/>
            <c:spPr>
              <a:noFill/>
              <a:ln w="19050">
                <a:noFill/>
              </a:ln>
              <a:effectLst/>
            </c:spPr>
          </c:dPt>
          <c:dLbls>
            <c:dLbl>
              <c:idx val="0"/>
              <c:layout>
                <c:manualLayout>
                  <c:x val="-2.0423949734569062E-2"/>
                  <c:y val="-1.1140116920898776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r>
                      <a:rPr lang="en-US" sz="1000" baseline="0" dirty="0"/>
                      <a:t>GÜMRÜK BİRLİĞİ</a:t>
                    </a:r>
                  </a:p>
                  <a:p>
                    <a:pPr>
                      <a:defRPr sz="1000" b="1" i="0" u="none" strike="noStrike" kern="1200" baseline="0">
                        <a:solidFill>
                          <a:schemeClr val="bg1"/>
                        </a:solidFill>
                        <a:latin typeface="+mn-lt"/>
                        <a:ea typeface="+mn-ea"/>
                        <a:cs typeface="+mn-cs"/>
                      </a:defRPr>
                    </a:pPr>
                    <a:r>
                      <a:rPr lang="en-US" sz="1000" baseline="0" dirty="0"/>
                      <a:t> </a:t>
                    </a:r>
                    <a:fld id="{8C446543-512F-40F1-AA50-5C6B5BDD8C30}" type="VALUE">
                      <a:rPr lang="en-US" sz="1000" baseline="0" dirty="0"/>
                      <a:pPr>
                        <a:defRPr sz="1000" b="1" i="0" u="none" strike="noStrike" kern="1200" baseline="0">
                          <a:solidFill>
                            <a:schemeClr val="bg1"/>
                          </a:solidFill>
                          <a:latin typeface="+mn-lt"/>
                          <a:ea typeface="+mn-ea"/>
                          <a:cs typeface="+mn-cs"/>
                        </a:defRPr>
                      </a:pPr>
                      <a:t>[VALUE]</a:t>
                    </a:fld>
                    <a:endParaRPr lang="en-US" sz="1000" baseline="0" dirty="0"/>
                  </a:p>
                </c:rich>
              </c:tx>
              <c:spPr>
                <a:noFill/>
                <a:ln>
                  <a:noFill/>
                </a:ln>
                <a:effectLst/>
              </c:spPr>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dLbl>
              <c:idx val="1"/>
              <c:layout>
                <c:manualLayout>
                  <c:x val="6.3128571906849826E-2"/>
                  <c:y val="0"/>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92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
              <c:layout>
                <c:manualLayout>
                  <c:x val="3.8991176765995485E-2"/>
                  <c:y val="1.0211856899042222E-16"/>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4C216D"/>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
              <c:layout>
                <c:manualLayout>
                  <c:x val="4.4561344875423375E-2"/>
                  <c:y val="-2.7850840547139631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92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4"/>
              <c:layout>
                <c:manualLayout>
                  <c:x val="4.0847899469138124E-2"/>
                  <c:y val="-1.392542027356961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5C2A"/>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AVRUPA</c:v>
                </c:pt>
                <c:pt idx="1">
                  <c:v>ASYA</c:v>
                </c:pt>
                <c:pt idx="2">
                  <c:v>AFRİKA</c:v>
                </c:pt>
                <c:pt idx="3">
                  <c:v>AMERİKA</c:v>
                </c:pt>
                <c:pt idx="4">
                  <c:v>OKYANUSYA</c:v>
                </c:pt>
              </c:strCache>
            </c:strRef>
          </c:cat>
          <c:val>
            <c:numRef>
              <c:f>Sheet1!$B$2:$B$6</c:f>
              <c:numCache>
                <c:formatCode>0%</c:formatCode>
                <c:ptCount val="5"/>
                <c:pt idx="0">
                  <c:v>0.53380472321561334</c:v>
                </c:pt>
                <c:pt idx="1">
                  <c:v>0.13285048889171744</c:v>
                </c:pt>
                <c:pt idx="2">
                  <c:v>7.3853087626957151E-2</c:v>
                </c:pt>
                <c:pt idx="3">
                  <c:v>4.9005777493110039E-2</c:v>
                </c:pt>
                <c:pt idx="4">
                  <c:v>1.8472298547689236E-2</c:v>
                </c:pt>
              </c:numCache>
            </c:numRef>
          </c:val>
          <c:extLst xmlns:c16r2="http://schemas.microsoft.com/office/drawing/2015/06/chart">
            <c:ext xmlns:c16="http://schemas.microsoft.com/office/drawing/2014/chart" uri="{C3380CC4-5D6E-409C-BE32-E72D297353CC}">
              <c16:uniqueId val="{00000000-1E19-224A-AA1E-BA50008FACE2}"/>
            </c:ext>
          </c:extLst>
        </c:ser>
        <c:ser>
          <c:idx val="1"/>
          <c:order val="1"/>
          <c:tx>
            <c:strRef>
              <c:f>Sheet1!$C$1</c:f>
              <c:strCache>
                <c:ptCount val="1"/>
                <c:pt idx="0">
                  <c:v>İNGİLTERE</c:v>
                </c:pt>
              </c:strCache>
            </c:strRef>
          </c:tx>
          <c:spPr>
            <a:solidFill>
              <a:srgbClr val="376092"/>
            </a:solidFill>
            <a:ln w="19050">
              <a:noFill/>
            </a:ln>
            <a:effectLst/>
          </c:spPr>
          <c:invertIfNegative val="0"/>
          <c:dLbls>
            <c:dLbl>
              <c:idx val="0"/>
              <c:layout>
                <c:manualLayout>
                  <c:x val="-1.8541155866900177E-2"/>
                  <c:y val="8.3561293559701461E-3"/>
                </c:manualLayout>
              </c:layout>
              <c:tx>
                <c:rich>
                  <a:bodyPr/>
                  <a:lstStyle/>
                  <a:p>
                    <a:r>
                      <a:rPr lang="en-US" baseline="0" dirty="0">
                        <a:solidFill>
                          <a:schemeClr val="bg1"/>
                        </a:solidFill>
                      </a:rPr>
                      <a:t>İNGİLTERE</a:t>
                    </a:r>
                  </a:p>
                  <a:p>
                    <a:r>
                      <a:rPr lang="en-US" baseline="0" dirty="0">
                        <a:solidFill>
                          <a:schemeClr val="bg1"/>
                        </a:solidFill>
                      </a:rPr>
                      <a:t> </a:t>
                    </a:r>
                    <a:fld id="{CAF3001D-32B6-4362-B97E-D49C3CB9C185}" type="VALUE">
                      <a:rPr lang="en-US" baseline="0">
                        <a:solidFill>
                          <a:schemeClr val="bg1"/>
                        </a:solidFill>
                      </a:rPr>
                      <a:pPr/>
                      <a:t>[VALUE]</a:t>
                    </a:fld>
                    <a:endParaRPr lang="en-US" baseline="0" dirty="0">
                      <a:solidFill>
                        <a:schemeClr val="bg1"/>
                      </a:solidFill>
                    </a:endParaRPr>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AVRUPA</c:v>
                </c:pt>
                <c:pt idx="1">
                  <c:v>ASYA</c:v>
                </c:pt>
                <c:pt idx="2">
                  <c:v>AFRİKA</c:v>
                </c:pt>
                <c:pt idx="3">
                  <c:v>AMERİKA</c:v>
                </c:pt>
                <c:pt idx="4">
                  <c:v>OKYANUSYA</c:v>
                </c:pt>
              </c:strCache>
            </c:strRef>
          </c:cat>
          <c:val>
            <c:numRef>
              <c:f>Sheet1!$C$2:$C$6</c:f>
              <c:numCache>
                <c:formatCode>General</c:formatCode>
                <c:ptCount val="5"/>
                <c:pt idx="0" formatCode="0%">
                  <c:v>0.16769598487284634</c:v>
                </c:pt>
              </c:numCache>
            </c:numRef>
          </c:val>
          <c:extLst xmlns:c16r2="http://schemas.microsoft.com/office/drawing/2015/06/chart">
            <c:ext xmlns:c16="http://schemas.microsoft.com/office/drawing/2014/chart" uri="{C3380CC4-5D6E-409C-BE32-E72D297353CC}">
              <c16:uniqueId val="{00000001-1E19-224A-AA1E-BA50008FACE2}"/>
            </c:ext>
          </c:extLst>
        </c:ser>
        <c:ser>
          <c:idx val="2"/>
          <c:order val="2"/>
          <c:tx>
            <c:strRef>
              <c:f>Sheet1!$D$1</c:f>
              <c:strCache>
                <c:ptCount val="1"/>
                <c:pt idx="0">
                  <c:v>AVRUPA</c:v>
                </c:pt>
              </c:strCache>
            </c:strRef>
          </c:tx>
          <c:spPr>
            <a:solidFill>
              <a:srgbClr val="17375E"/>
            </a:solidFill>
            <a:ln w="19050">
              <a:noFill/>
            </a:ln>
            <a:effectLst/>
          </c:spPr>
          <c:invertIfNegative val="0"/>
          <c:dLbls>
            <c:dLbl>
              <c:idx val="0"/>
              <c:layout>
                <c:manualLayout>
                  <c:x val="-4.3280793928779917E-3"/>
                  <c:y val="-6.5142458145888279E-3"/>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fld id="{E4148D62-1B62-4B81-9609-45255444B7C5}" type="VALUE">
                      <a:rPr lang="en-US" baseline="0" smtClean="0">
                        <a:solidFill>
                          <a:schemeClr val="bg1"/>
                        </a:solidFill>
                      </a:rPr>
                      <a:pPr>
                        <a:defRPr sz="1000" b="1" i="0" u="none" strike="noStrike" kern="1200" baseline="0">
                          <a:solidFill>
                            <a:schemeClr val="bg1"/>
                          </a:solidFill>
                          <a:latin typeface="+mn-lt"/>
                          <a:ea typeface="+mn-ea"/>
                          <a:cs typeface="+mn-cs"/>
                        </a:defRPr>
                      </a:pPr>
                      <a:t>[VALUE]</a:t>
                    </a:fld>
                    <a:endParaRPr lang="en-US"/>
                  </a:p>
                </c:rich>
              </c:tx>
              <c:spPr>
                <a:noFill/>
                <a:ln>
                  <a:noFill/>
                </a:ln>
                <a:effectLst/>
              </c:spPr>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2">
                        <a:lumMod val="50000"/>
                      </a:schemeClr>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AVRUPA</c:v>
                </c:pt>
                <c:pt idx="1">
                  <c:v>ASYA</c:v>
                </c:pt>
                <c:pt idx="2">
                  <c:v>AFRİKA</c:v>
                </c:pt>
                <c:pt idx="3">
                  <c:v>AMERİKA</c:v>
                </c:pt>
                <c:pt idx="4">
                  <c:v>OKYANUSYA</c:v>
                </c:pt>
              </c:strCache>
            </c:strRef>
          </c:cat>
          <c:val>
            <c:numRef>
              <c:f>Sheet1!$D$2:$D$6</c:f>
              <c:numCache>
                <c:formatCode>General</c:formatCode>
                <c:ptCount val="5"/>
                <c:pt idx="0" formatCode="0%">
                  <c:v>3.4829288451004456E-2</c:v>
                </c:pt>
              </c:numCache>
            </c:numRef>
          </c:val>
          <c:extLst xmlns:c16r2="http://schemas.microsoft.com/office/drawing/2015/06/chart">
            <c:ext xmlns:c16="http://schemas.microsoft.com/office/drawing/2014/chart" uri="{C3380CC4-5D6E-409C-BE32-E72D297353CC}">
              <c16:uniqueId val="{00000002-1E19-224A-AA1E-BA50008FACE2}"/>
            </c:ext>
          </c:extLst>
        </c:ser>
        <c:dLbls>
          <c:showLegendKey val="0"/>
          <c:showVal val="0"/>
          <c:showCatName val="0"/>
          <c:showSerName val="0"/>
          <c:showPercent val="0"/>
          <c:showBubbleSize val="0"/>
        </c:dLbls>
        <c:gapWidth val="30"/>
        <c:overlap val="100"/>
        <c:axId val="226997760"/>
        <c:axId val="226996224"/>
      </c:barChart>
      <c:valAx>
        <c:axId val="226996224"/>
        <c:scaling>
          <c:orientation val="minMax"/>
          <c:max val="1.5"/>
        </c:scaling>
        <c:delete val="1"/>
        <c:axPos val="t"/>
        <c:numFmt formatCode="0%" sourceLinked="1"/>
        <c:majorTickMark val="out"/>
        <c:minorTickMark val="none"/>
        <c:tickLblPos val="nextTo"/>
        <c:crossAx val="226997760"/>
        <c:crosses val="autoZero"/>
        <c:crossBetween val="between"/>
      </c:valAx>
      <c:catAx>
        <c:axId val="22699776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2699622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208981409473022E-2"/>
          <c:y val="0.10458396779442806"/>
          <c:w val="0.95958203718105395"/>
          <c:h val="0.79321653543307091"/>
        </c:manualLayout>
      </c:layout>
      <c:barChart>
        <c:barDir val="col"/>
        <c:grouping val="stacked"/>
        <c:varyColors val="0"/>
        <c:ser>
          <c:idx val="0"/>
          <c:order val="0"/>
          <c:tx>
            <c:strRef>
              <c:f>Sheet1!$B$1</c:f>
              <c:strCache>
                <c:ptCount val="1"/>
                <c:pt idx="0">
                  <c:v>İçsatış+İhracat</c:v>
                </c:pt>
              </c:strCache>
            </c:strRef>
          </c:tx>
          <c:spPr>
            <a:solidFill>
              <a:schemeClr val="accent1"/>
            </a:solidFill>
            <a:ln>
              <a:noFill/>
            </a:ln>
            <a:effectLst/>
          </c:spPr>
          <c:invertIfNegative val="0"/>
          <c:dPt>
            <c:idx val="0"/>
            <c:invertIfNegative val="0"/>
            <c:bubble3D val="0"/>
            <c:spPr>
              <a:solidFill>
                <a:srgbClr val="8A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E1F3-4884-9E0B-42FA2CF6FCC3}"/>
              </c:ext>
            </c:extLst>
          </c:dPt>
          <c:dPt>
            <c:idx val="1"/>
            <c:invertIfNegative val="0"/>
            <c:bubble3D val="0"/>
            <c:spPr>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E1F3-4884-9E0B-42FA2CF6FCC3}"/>
              </c:ext>
            </c:extLst>
          </c:dPt>
          <c:cat>
            <c:strRef>
              <c:f>Sheet1!$A$2:$A$3</c:f>
              <c:strCache>
                <c:ptCount val="2"/>
                <c:pt idx="0">
                  <c:v>2017 Ağustos-Aralık</c:v>
                </c:pt>
                <c:pt idx="1">
                  <c:v>2018 Ağustos-Aralık</c:v>
                </c:pt>
              </c:strCache>
            </c:strRef>
          </c:cat>
          <c:val>
            <c:numRef>
              <c:f>Sheet1!$B$2:$B$3</c:f>
              <c:numCache>
                <c:formatCode>0.0</c:formatCode>
                <c:ptCount val="2"/>
                <c:pt idx="0">
                  <c:v>11.327735000000001</c:v>
                </c:pt>
                <c:pt idx="1">
                  <c:v>11.136953999999999</c:v>
                </c:pt>
              </c:numCache>
            </c:numRef>
          </c:val>
          <c:extLst xmlns:c16r2="http://schemas.microsoft.com/office/drawing/2015/06/chart">
            <c:ext xmlns:c16="http://schemas.microsoft.com/office/drawing/2014/chart" uri="{C3380CC4-5D6E-409C-BE32-E72D297353CC}">
              <c16:uniqueId val="{00000004-E1F3-4884-9E0B-42FA2CF6FCC3}"/>
            </c:ext>
          </c:extLst>
        </c:ser>
        <c:dLbls>
          <c:showLegendKey val="0"/>
          <c:showVal val="0"/>
          <c:showCatName val="0"/>
          <c:showSerName val="0"/>
          <c:showPercent val="0"/>
          <c:showBubbleSize val="0"/>
        </c:dLbls>
        <c:gapWidth val="150"/>
        <c:overlap val="100"/>
        <c:axId val="105743872"/>
        <c:axId val="105745408"/>
      </c:barChart>
      <c:catAx>
        <c:axId val="105743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05745408"/>
        <c:crosses val="autoZero"/>
        <c:auto val="1"/>
        <c:lblAlgn val="ctr"/>
        <c:lblOffset val="100"/>
        <c:noMultiLvlLbl val="0"/>
      </c:catAx>
      <c:valAx>
        <c:axId val="105745408"/>
        <c:scaling>
          <c:orientation val="minMax"/>
          <c:max val="25"/>
          <c:min val="0"/>
        </c:scaling>
        <c:delete val="1"/>
        <c:axPos val="l"/>
        <c:numFmt formatCode="0.0" sourceLinked="1"/>
        <c:majorTickMark val="out"/>
        <c:minorTickMark val="none"/>
        <c:tickLblPos val="nextTo"/>
        <c:crossAx val="105743872"/>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00997471121173E-2"/>
          <c:y val="3.2045345864334794E-2"/>
          <c:w val="0.87799721562235411"/>
          <c:h val="0.77975791588163346"/>
        </c:manualLayout>
      </c:layout>
      <c:barChart>
        <c:barDir val="col"/>
        <c:grouping val="clustered"/>
        <c:varyColors val="0"/>
        <c:ser>
          <c:idx val="1"/>
          <c:order val="1"/>
          <c:tx>
            <c:strRef>
              <c:f>Sheet1!$C$1</c:f>
              <c:strCache>
                <c:ptCount val="1"/>
                <c:pt idx="0">
                  <c:v>Büyüme Ay/Ay</c:v>
                </c:pt>
              </c:strCache>
            </c:strRef>
          </c:tx>
          <c:spPr>
            <a:solidFill>
              <a:schemeClr val="accent2"/>
            </a:solidFill>
            <a:ln>
              <a:noFill/>
            </a:ln>
            <a:effectLst/>
          </c:spPr>
          <c:invertIfNegative val="0"/>
          <c:dPt>
            <c:idx val="24"/>
            <c:invertIfNegative val="0"/>
            <c:bubble3D val="0"/>
            <c:spPr>
              <a:solidFill>
                <a:srgbClr val="FDD680"/>
              </a:solidFill>
              <a:ln>
                <a:noFill/>
              </a:ln>
              <a:effectLst/>
            </c:spPr>
          </c:dPt>
          <c:dPt>
            <c:idx val="25"/>
            <c:invertIfNegative val="0"/>
            <c:bubble3D val="0"/>
            <c:spPr>
              <a:solidFill>
                <a:srgbClr val="FEE783"/>
              </a:solidFill>
              <a:ln>
                <a:noFill/>
              </a:ln>
              <a:effectLst/>
            </c:spPr>
          </c:dPt>
          <c:dPt>
            <c:idx val="26"/>
            <c:invertIfNegative val="0"/>
            <c:bubble3D val="0"/>
            <c:spPr>
              <a:solidFill>
                <a:srgbClr val="FDCE7E"/>
              </a:solidFill>
              <a:ln>
                <a:noFill/>
              </a:ln>
              <a:effectLst/>
            </c:spPr>
          </c:dPt>
          <c:dPt>
            <c:idx val="27"/>
            <c:invertIfNegative val="0"/>
            <c:bubble3D val="0"/>
            <c:spPr>
              <a:solidFill>
                <a:srgbClr val="FCBD7B"/>
              </a:solidFill>
              <a:ln>
                <a:noFill/>
              </a:ln>
              <a:effectLst/>
            </c:spPr>
          </c:dPt>
          <c:dPt>
            <c:idx val="28"/>
            <c:invertIfNegative val="0"/>
            <c:bubble3D val="0"/>
            <c:spPr>
              <a:solidFill>
                <a:srgbClr val="F7E984"/>
              </a:solidFill>
              <a:ln>
                <a:noFill/>
              </a:ln>
              <a:effectLst/>
            </c:spPr>
          </c:dPt>
          <c:dPt>
            <c:idx val="29"/>
            <c:invertIfNegative val="0"/>
            <c:bubble3D val="0"/>
            <c:spPr>
              <a:solidFill>
                <a:srgbClr val="FCB479"/>
              </a:solidFill>
              <a:ln>
                <a:noFill/>
              </a:ln>
              <a:effectLst/>
            </c:spPr>
          </c:dPt>
          <c:dPt>
            <c:idx val="30"/>
            <c:invertIfNegative val="0"/>
            <c:bubble3D val="0"/>
            <c:spPr>
              <a:solidFill>
                <a:srgbClr val="FEE081"/>
              </a:solidFill>
              <a:ln>
                <a:noFill/>
              </a:ln>
              <a:effectLst/>
            </c:spPr>
          </c:dPt>
          <c:dPt>
            <c:idx val="31"/>
            <c:invertIfNegative val="0"/>
            <c:bubble3D val="0"/>
            <c:spPr>
              <a:solidFill>
                <a:srgbClr val="FA9E75"/>
              </a:solidFill>
              <a:ln>
                <a:noFill/>
              </a:ln>
              <a:effectLst/>
            </c:spPr>
          </c:dPt>
          <c:dPt>
            <c:idx val="32"/>
            <c:invertIfNegative val="0"/>
            <c:bubble3D val="0"/>
            <c:spPr>
              <a:solidFill>
                <a:srgbClr val="FEDC81"/>
              </a:solidFill>
              <a:ln>
                <a:noFill/>
              </a:ln>
              <a:effectLst/>
            </c:spPr>
          </c:dPt>
          <c:dPt>
            <c:idx val="33"/>
            <c:invertIfNegative val="0"/>
            <c:bubble3D val="0"/>
            <c:spPr>
              <a:solidFill>
                <a:srgbClr val="FED980"/>
              </a:solidFill>
              <a:ln>
                <a:noFill/>
              </a:ln>
              <a:effectLst/>
            </c:spPr>
          </c:dPt>
          <c:dPt>
            <c:idx val="34"/>
            <c:invertIfNegative val="0"/>
            <c:bubble3D val="0"/>
            <c:spPr>
              <a:solidFill>
                <a:srgbClr val="FEDE81"/>
              </a:solidFill>
              <a:ln>
                <a:noFill/>
              </a:ln>
              <a:effectLst/>
            </c:spPr>
          </c:dPt>
          <c:dPt>
            <c:idx val="35"/>
            <c:invertIfNegative val="0"/>
            <c:bubble3D val="0"/>
            <c:spPr>
              <a:solidFill>
                <a:srgbClr val="FEDF8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Sheet1!$A$2:$A$37</c:f>
              <c:numCache>
                <c:formatCode>mmm\-yy</c:formatCode>
                <c:ptCount val="36"/>
                <c:pt idx="0">
                  <c:v>42370</c:v>
                </c:pt>
                <c:pt idx="1">
                  <c:v>42401</c:v>
                </c:pt>
                <c:pt idx="2">
                  <c:v>42430</c:v>
                </c:pt>
                <c:pt idx="3">
                  <c:v>42461</c:v>
                </c:pt>
                <c:pt idx="4">
                  <c:v>42491</c:v>
                </c:pt>
                <c:pt idx="5">
                  <c:v>42522</c:v>
                </c:pt>
                <c:pt idx="6">
                  <c:v>42552</c:v>
                </c:pt>
                <c:pt idx="7">
                  <c:v>42583</c:v>
                </c:pt>
                <c:pt idx="8">
                  <c:v>42614</c:v>
                </c:pt>
                <c:pt idx="9">
                  <c:v>42644</c:v>
                </c:pt>
                <c:pt idx="10">
                  <c:v>42675</c:v>
                </c:pt>
                <c:pt idx="11">
                  <c:v>42705</c:v>
                </c:pt>
                <c:pt idx="12">
                  <c:v>42736</c:v>
                </c:pt>
                <c:pt idx="13">
                  <c:v>42767</c:v>
                </c:pt>
                <c:pt idx="14">
                  <c:v>42795</c:v>
                </c:pt>
                <c:pt idx="15">
                  <c:v>42826</c:v>
                </c:pt>
                <c:pt idx="16">
                  <c:v>42856</c:v>
                </c:pt>
                <c:pt idx="17">
                  <c:v>42887</c:v>
                </c:pt>
                <c:pt idx="18">
                  <c:v>42917</c:v>
                </c:pt>
                <c:pt idx="19">
                  <c:v>42948</c:v>
                </c:pt>
                <c:pt idx="20">
                  <c:v>42979</c:v>
                </c:pt>
                <c:pt idx="21">
                  <c:v>43009</c:v>
                </c:pt>
                <c:pt idx="22">
                  <c:v>43040</c:v>
                </c:pt>
                <c:pt idx="23">
                  <c:v>43070</c:v>
                </c:pt>
                <c:pt idx="24">
                  <c:v>43101</c:v>
                </c:pt>
                <c:pt idx="25">
                  <c:v>43132</c:v>
                </c:pt>
                <c:pt idx="26">
                  <c:v>43160</c:v>
                </c:pt>
                <c:pt idx="27">
                  <c:v>43191</c:v>
                </c:pt>
                <c:pt idx="28">
                  <c:v>43221</c:v>
                </c:pt>
                <c:pt idx="29">
                  <c:v>43252</c:v>
                </c:pt>
                <c:pt idx="30">
                  <c:v>43282</c:v>
                </c:pt>
                <c:pt idx="31">
                  <c:v>43313</c:v>
                </c:pt>
                <c:pt idx="32">
                  <c:v>43344</c:v>
                </c:pt>
                <c:pt idx="33">
                  <c:v>43374</c:v>
                </c:pt>
                <c:pt idx="34">
                  <c:v>43405</c:v>
                </c:pt>
                <c:pt idx="35">
                  <c:v>43435</c:v>
                </c:pt>
              </c:numCache>
            </c:numRef>
          </c:cat>
          <c:val>
            <c:numRef>
              <c:f>Sheet1!$C$2:$C$37</c:f>
              <c:numCache>
                <c:formatCode>General</c:formatCode>
                <c:ptCount val="36"/>
                <c:pt idx="24" formatCode="0%">
                  <c:v>1.8051922776813889E-3</c:v>
                </c:pt>
                <c:pt idx="25" formatCode="0%">
                  <c:v>4.5543274363154973E-2</c:v>
                </c:pt>
                <c:pt idx="26" formatCode="0%">
                  <c:v>-1.9684630316445295E-2</c:v>
                </c:pt>
                <c:pt idx="27" formatCode="0%">
                  <c:v>-6.3303475634666984E-2</c:v>
                </c:pt>
                <c:pt idx="28" formatCode="0%">
                  <c:v>7.27381055931553E-2</c:v>
                </c:pt>
                <c:pt idx="29" formatCode="0%">
                  <c:v>-8.7396623255933559E-2</c:v>
                </c:pt>
                <c:pt idx="30" formatCode="0%">
                  <c:v>2.73853517213416E-2</c:v>
                </c:pt>
                <c:pt idx="31" formatCode="0%">
                  <c:v>-0.14329149362319249</c:v>
                </c:pt>
                <c:pt idx="32" formatCode="0%">
                  <c:v>1.6611576895396274E-2</c:v>
                </c:pt>
                <c:pt idx="33" formatCode="0%">
                  <c:v>1.0237296463200263E-2</c:v>
                </c:pt>
                <c:pt idx="34" formatCode="0%">
                  <c:v>2.3316402813529757E-2</c:v>
                </c:pt>
                <c:pt idx="35" formatCode="0%">
                  <c:v>2.5763464336181041E-2</c:v>
                </c:pt>
              </c:numCache>
            </c:numRef>
          </c:val>
        </c:ser>
        <c:dLbls>
          <c:showLegendKey val="0"/>
          <c:showVal val="0"/>
          <c:showCatName val="0"/>
          <c:showSerName val="0"/>
          <c:showPercent val="0"/>
          <c:showBubbleSize val="0"/>
        </c:dLbls>
        <c:gapWidth val="50"/>
        <c:axId val="110794240"/>
        <c:axId val="110792704"/>
      </c:barChart>
      <c:lineChart>
        <c:grouping val="standard"/>
        <c:varyColors val="0"/>
        <c:ser>
          <c:idx val="0"/>
          <c:order val="0"/>
          <c:tx>
            <c:strRef>
              <c:f>Sheet1!$B$1</c:f>
              <c:strCache>
                <c:ptCount val="1"/>
                <c:pt idx="0">
                  <c:v>İhracat+İç Satış</c:v>
                </c:pt>
              </c:strCache>
            </c:strRef>
          </c:tx>
          <c:spPr>
            <a:ln w="28575" cap="rnd">
              <a:solidFill>
                <a:schemeClr val="accent6">
                  <a:lumMod val="75000"/>
                </a:schemeClr>
              </a:solidFill>
              <a:round/>
            </a:ln>
            <a:effectLst/>
          </c:spPr>
          <c:marker>
            <c:symbol val="circle"/>
            <c:size val="5"/>
            <c:spPr>
              <a:solidFill>
                <a:schemeClr val="accent6">
                  <a:lumMod val="50000"/>
                </a:schemeClr>
              </a:solidFill>
              <a:ln w="9525">
                <a:solidFill>
                  <a:srgbClr val="FF0000"/>
                </a:solidFill>
              </a:ln>
              <a:effectLst/>
            </c:spPr>
          </c:marker>
          <c:dLbls>
            <c:dLbl>
              <c:idx val="0"/>
              <c:layout>
                <c:manualLayout>
                  <c:x val="-6.3156018518518514E-2"/>
                  <c:y val="3.1863048665354742E-2"/>
                </c:manualLayout>
              </c:layout>
              <c:tx>
                <c:rich>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fld id="{60CAA807-7E98-4616-9691-D36368BF25BD}" type="VALUE">
                      <a:rPr lang="en-US" sz="1200" b="0"/>
                      <a:pPr>
                        <a:defRPr sz="1600" b="1" i="0" u="none" strike="noStrike" kern="1200" baseline="0">
                          <a:solidFill>
                            <a:schemeClr val="tx1">
                              <a:lumMod val="75000"/>
                              <a:lumOff val="25000"/>
                            </a:schemeClr>
                          </a:solidFill>
                          <a:latin typeface="+mn-lt"/>
                          <a:ea typeface="+mn-ea"/>
                          <a:cs typeface="+mn-cs"/>
                        </a:defRPr>
                      </a:pPr>
                      <a:t>[VALUE]</a:t>
                    </a:fld>
                    <a:endParaRPr lang="en-US"/>
                  </a:p>
                </c:rich>
              </c:tx>
              <c:spPr>
                <a:noFill/>
                <a:ln>
                  <a:noFill/>
                </a:ln>
                <a:effectLst/>
              </c:sp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dLbl>
              <c:idx val="1"/>
              <c:layout>
                <c:manualLayout>
                  <c:x val="-3.4681018518518521E-2"/>
                  <c:y val="-6.32960892021821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5894325233704241E-2"/>
                  <c:y val="2.5248264588082152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8"/>
              <c:layout>
                <c:manualLayout>
                  <c:x val="-2.5816079959369641E-2"/>
                  <c:y val="2.264401888836849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9"/>
              <c:layout>
                <c:manualLayout>
                  <c:x val="-3.5894325233704241E-2"/>
                  <c:y val="-6.069184350246852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1"/>
              <c:layout>
                <c:manualLayout>
                  <c:x val="-2.0569907407407408E-2"/>
                  <c:y val="-4.246212360447295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6.5941666666666662E-2"/>
                  <c:y val="-1.4440439875553919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3"/>
              <c:layout>
                <c:manualLayout>
                  <c:x val="-4.2500925925925928E-2"/>
                  <c:y val="-4.308714257240418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ext>
              </c:extLst>
            </c:dLbl>
            <c:dLbl>
              <c:idx val="14"/>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15"/>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16"/>
              <c:layout>
                <c:manualLayout>
                  <c:x val="-2.0336034091450156E-2"/>
                  <c:y val="-5.0899879671545155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7"/>
              <c:layout>
                <c:manualLayout>
                  <c:x val="-2.4115376069325629E-2"/>
                  <c:y val="-3.5274405473263215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8"/>
              <c:layout>
                <c:manualLayout>
                  <c:x val="3.599798435094421E-3"/>
                  <c:y val="1.681050852100990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9"/>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1"/>
              <c:layout>
                <c:manualLayout>
                  <c:x val="-5.0895138635389716E-3"/>
                  <c:y val="-4.3087142572404188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2"/>
              <c:layout>
                <c:manualLayout>
                  <c:x val="-1.0698712047867882E-2"/>
                  <c:y val="-3.3984381087680646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3"/>
              <c:layout>
                <c:manualLayout>
                  <c:x val="-1.8257396003618646E-2"/>
                  <c:y val="-3.464938650533196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4"/>
              <c:layout>
                <c:manualLayout>
                  <c:x val="-3.9232743980827711E-2"/>
                  <c:y val="2.72274913198645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5"/>
              <c:layout>
                <c:manualLayout>
                  <c:x val="-4.0492524640119446E-2"/>
                  <c:y val="-5.871261677068612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6"/>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7"/>
              <c:layout>
                <c:manualLayout>
                  <c:x val="-3.0414279365784756E-2"/>
                  <c:y val="3.5040228419005448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8"/>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9"/>
              <c:layout>
                <c:manualLayout>
                  <c:x val="-2.2855595410033805E-2"/>
                  <c:y val="5.326994831700109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0"/>
              <c:layout>
                <c:manualLayout>
                  <c:x val="-4.0933447870871678E-2"/>
                  <c:y val="-5.5483352103041186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1"/>
              <c:layout>
                <c:manualLayout>
                  <c:x val="-2.4556299300077768E-2"/>
                  <c:y val="2.7852510287795808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33"/>
              <c:layout>
                <c:manualLayout>
                  <c:x val="-1.5296911454282858E-2"/>
                  <c:y val="-6.1316862470399774E-2"/>
                </c:manualLayout>
              </c:layout>
              <c:tx>
                <c:rich>
                  <a:bodyPr/>
                  <a:lstStyle/>
                  <a:p>
                    <a:fld id="{198E1040-5373-41A5-88ED-9B55D90D057D}" type="VALUE">
                      <a:rPr lang="en-US" sz="1400" b="1"/>
                      <a:pPr/>
                      <a:t>[VALUE]</a:t>
                    </a:fld>
                    <a:endParaRPr lang="en-US"/>
                  </a:p>
                </c:rich>
              </c:tx>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dLbl>
              <c:idx val="34"/>
              <c:layout>
                <c:manualLayout>
                  <c:x val="-2.5375156728617454E-2"/>
                  <c:y val="2.983173701957818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5"/>
              <c:layout>
                <c:manualLayout>
                  <c:x val="1.7726851851851851E-3"/>
                  <c:y val="-2.4232403706477359E-2"/>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Sheet1!$A$2:$A$37</c:f>
              <c:numCache>
                <c:formatCode>mmm\-yy</c:formatCode>
                <c:ptCount val="36"/>
                <c:pt idx="0">
                  <c:v>42370</c:v>
                </c:pt>
                <c:pt idx="1">
                  <c:v>42401</c:v>
                </c:pt>
                <c:pt idx="2">
                  <c:v>42430</c:v>
                </c:pt>
                <c:pt idx="3">
                  <c:v>42461</c:v>
                </c:pt>
                <c:pt idx="4">
                  <c:v>42491</c:v>
                </c:pt>
                <c:pt idx="5">
                  <c:v>42522</c:v>
                </c:pt>
                <c:pt idx="6">
                  <c:v>42552</c:v>
                </c:pt>
                <c:pt idx="7">
                  <c:v>42583</c:v>
                </c:pt>
                <c:pt idx="8">
                  <c:v>42614</c:v>
                </c:pt>
                <c:pt idx="9">
                  <c:v>42644</c:v>
                </c:pt>
                <c:pt idx="10">
                  <c:v>42675</c:v>
                </c:pt>
                <c:pt idx="11">
                  <c:v>42705</c:v>
                </c:pt>
                <c:pt idx="12">
                  <c:v>42736</c:v>
                </c:pt>
                <c:pt idx="13">
                  <c:v>42767</c:v>
                </c:pt>
                <c:pt idx="14">
                  <c:v>42795</c:v>
                </c:pt>
                <c:pt idx="15">
                  <c:v>42826</c:v>
                </c:pt>
                <c:pt idx="16">
                  <c:v>42856</c:v>
                </c:pt>
                <c:pt idx="17">
                  <c:v>42887</c:v>
                </c:pt>
                <c:pt idx="18">
                  <c:v>42917</c:v>
                </c:pt>
                <c:pt idx="19">
                  <c:v>42948</c:v>
                </c:pt>
                <c:pt idx="20">
                  <c:v>42979</c:v>
                </c:pt>
                <c:pt idx="21">
                  <c:v>43009</c:v>
                </c:pt>
                <c:pt idx="22">
                  <c:v>43040</c:v>
                </c:pt>
                <c:pt idx="23">
                  <c:v>43070</c:v>
                </c:pt>
                <c:pt idx="24">
                  <c:v>43101</c:v>
                </c:pt>
                <c:pt idx="25">
                  <c:v>43132</c:v>
                </c:pt>
                <c:pt idx="26">
                  <c:v>43160</c:v>
                </c:pt>
                <c:pt idx="27">
                  <c:v>43191</c:v>
                </c:pt>
                <c:pt idx="28">
                  <c:v>43221</c:v>
                </c:pt>
                <c:pt idx="29">
                  <c:v>43252</c:v>
                </c:pt>
                <c:pt idx="30">
                  <c:v>43282</c:v>
                </c:pt>
                <c:pt idx="31">
                  <c:v>43313</c:v>
                </c:pt>
                <c:pt idx="32">
                  <c:v>43344</c:v>
                </c:pt>
                <c:pt idx="33">
                  <c:v>43374</c:v>
                </c:pt>
                <c:pt idx="34">
                  <c:v>43405</c:v>
                </c:pt>
                <c:pt idx="35">
                  <c:v>43435</c:v>
                </c:pt>
              </c:numCache>
            </c:numRef>
          </c:cat>
          <c:val>
            <c:numRef>
              <c:f>Sheet1!$B$2:$B$37</c:f>
              <c:numCache>
                <c:formatCode>_-* #,##0\ _₺_-;\-* #,##0\ _₺_-;_-* "-"??\ _₺_-;_-@_-</c:formatCode>
                <c:ptCount val="36"/>
                <c:pt idx="0">
                  <c:v>1516.626</c:v>
                </c:pt>
                <c:pt idx="1">
                  <c:v>1717.769</c:v>
                </c:pt>
                <c:pt idx="2">
                  <c:v>1995.4280000000001</c:v>
                </c:pt>
                <c:pt idx="3">
                  <c:v>1929.3240000000001</c:v>
                </c:pt>
                <c:pt idx="4">
                  <c:v>1999.1220000000001</c:v>
                </c:pt>
                <c:pt idx="5">
                  <c:v>2239.16</c:v>
                </c:pt>
                <c:pt idx="6">
                  <c:v>1749.6289999999999</c:v>
                </c:pt>
                <c:pt idx="7">
                  <c:v>2284.7020000000002</c:v>
                </c:pt>
                <c:pt idx="8">
                  <c:v>1961.9849999999999</c:v>
                </c:pt>
                <c:pt idx="9">
                  <c:v>2283.9560000000001</c:v>
                </c:pt>
                <c:pt idx="10">
                  <c:v>2275.2109999999998</c:v>
                </c:pt>
                <c:pt idx="11">
                  <c:v>1992.2360000000001</c:v>
                </c:pt>
                <c:pt idx="12">
                  <c:v>1659.6569999999999</c:v>
                </c:pt>
                <c:pt idx="13">
                  <c:v>1890.3340000000001</c:v>
                </c:pt>
                <c:pt idx="14">
                  <c:v>2184.8009999999999</c:v>
                </c:pt>
                <c:pt idx="15">
                  <c:v>2095.2719999999999</c:v>
                </c:pt>
                <c:pt idx="16">
                  <c:v>2218.837</c:v>
                </c:pt>
                <c:pt idx="17">
                  <c:v>2177.9560000000001</c:v>
                </c:pt>
                <c:pt idx="18">
                  <c:v>2140.7429999999999</c:v>
                </c:pt>
                <c:pt idx="19">
                  <c:v>2478.9050000000002</c:v>
                </c:pt>
                <c:pt idx="20">
                  <c:v>2374.6089999999999</c:v>
                </c:pt>
                <c:pt idx="21">
                  <c:v>2344.6619999999998</c:v>
                </c:pt>
                <c:pt idx="22">
                  <c:v>2213.163</c:v>
                </c:pt>
                <c:pt idx="23">
                  <c:v>1916.396</c:v>
                </c:pt>
                <c:pt idx="24">
                  <c:v>1662.653</c:v>
                </c:pt>
                <c:pt idx="25">
                  <c:v>1976.386</c:v>
                </c:pt>
                <c:pt idx="26">
                  <c:v>2141.7939999999999</c:v>
                </c:pt>
                <c:pt idx="27">
                  <c:v>1962.634</c:v>
                </c:pt>
                <c:pt idx="28">
                  <c:v>2380.2310000000002</c:v>
                </c:pt>
                <c:pt idx="29">
                  <c:v>1987.61</c:v>
                </c:pt>
                <c:pt idx="30">
                  <c:v>2199.3679999999999</c:v>
                </c:pt>
                <c:pt idx="31">
                  <c:v>2123.6990000000001</c:v>
                </c:pt>
                <c:pt idx="32">
                  <c:v>2414.0549999999998</c:v>
                </c:pt>
                <c:pt idx="33">
                  <c:v>2368.665</c:v>
                </c:pt>
                <c:pt idx="34">
                  <c:v>2264.7660000000001</c:v>
                </c:pt>
                <c:pt idx="35">
                  <c:v>1965.769</c:v>
                </c:pt>
              </c:numCache>
            </c:numRef>
          </c:val>
          <c:smooth val="0"/>
          <c:extLst xmlns:c16r2="http://schemas.microsoft.com/office/drawing/2015/06/chart">
            <c:ext xmlns:c16="http://schemas.microsoft.com/office/drawing/2014/chart" uri="{C3380CC4-5D6E-409C-BE32-E72D297353CC}">
              <c16:uniqueId val="{00000000-AC79-5E46-BD61-A67F54628181}"/>
            </c:ext>
          </c:extLst>
        </c:ser>
        <c:dLbls>
          <c:showLegendKey val="0"/>
          <c:showVal val="0"/>
          <c:showCatName val="0"/>
          <c:showSerName val="0"/>
          <c:showPercent val="0"/>
          <c:showBubbleSize val="0"/>
        </c:dLbls>
        <c:marker val="1"/>
        <c:smooth val="0"/>
        <c:axId val="110781184"/>
        <c:axId val="110782720"/>
      </c:lineChart>
      <c:dateAx>
        <c:axId val="11078118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50" b="0" i="0" u="none" strike="noStrike" kern="1200" baseline="0">
                <a:solidFill>
                  <a:schemeClr val="tx1">
                    <a:lumMod val="65000"/>
                    <a:lumOff val="35000"/>
                  </a:schemeClr>
                </a:solidFill>
                <a:latin typeface="+mn-lt"/>
                <a:ea typeface="+mn-ea"/>
                <a:cs typeface="+mn-cs"/>
              </a:defRPr>
            </a:pPr>
            <a:endParaRPr lang="en-US"/>
          </a:p>
        </c:txPr>
        <c:crossAx val="110782720"/>
        <c:crosses val="autoZero"/>
        <c:auto val="1"/>
        <c:lblOffset val="100"/>
        <c:baseTimeUnit val="months"/>
      </c:dateAx>
      <c:valAx>
        <c:axId val="110782720"/>
        <c:scaling>
          <c:orientation val="minMax"/>
          <c:max val="3000"/>
          <c:min val="500"/>
        </c:scaling>
        <c:delete val="0"/>
        <c:axPos val="l"/>
        <c:numFmt formatCode="_-* #,##0\ _₺_-;\-* #,##0\ _₺_-;_-* &quot;-&quot;??\ _₺_-;_-@_-" sourceLinked="1"/>
        <c:majorTickMark val="none"/>
        <c:minorTickMark val="none"/>
        <c:tickLblPos val="nextTo"/>
        <c:spPr>
          <a:noFill/>
          <a:ln>
            <a:solidFill>
              <a:schemeClr val="accent1">
                <a:alpha val="95000"/>
              </a:schemeClr>
            </a:solid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0781184"/>
        <c:crosses val="autoZero"/>
        <c:crossBetween val="between"/>
        <c:majorUnit val="200"/>
        <c:minorUnit val="40"/>
      </c:valAx>
      <c:valAx>
        <c:axId val="110792704"/>
        <c:scaling>
          <c:orientation val="minMax"/>
          <c:max val="0.8"/>
          <c:min val="-0.25"/>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0794240"/>
        <c:crosses val="max"/>
        <c:crossBetween val="between"/>
      </c:valAx>
      <c:dateAx>
        <c:axId val="110794240"/>
        <c:scaling>
          <c:orientation val="minMax"/>
        </c:scaling>
        <c:delete val="1"/>
        <c:axPos val="b"/>
        <c:numFmt formatCode="mmm\-yy" sourceLinked="1"/>
        <c:majorTickMark val="out"/>
        <c:minorTickMark val="none"/>
        <c:tickLblPos val="nextTo"/>
        <c:crossAx val="110792704"/>
        <c:crosses val="autoZero"/>
        <c:auto val="1"/>
        <c:lblOffset val="100"/>
        <c:baseTimeUnit val="months"/>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Toplam</c:v>
                </c:pt>
              </c:strCache>
            </c:strRef>
          </c:tx>
          <c:spPr>
            <a:solidFill>
              <a:schemeClr val="accent6">
                <a:lumMod val="50000"/>
              </a:schemeClr>
            </a:solidFill>
            <a:ln>
              <a:noFill/>
            </a:ln>
            <a:effectLst/>
          </c:spPr>
          <c:invertIfNegative val="0"/>
          <c:dPt>
            <c:idx val="3"/>
            <c:invertIfNegative val="0"/>
            <c:bubble3D val="0"/>
            <c:spPr>
              <a:solidFill>
                <a:schemeClr val="accent6">
                  <a:lumMod val="50000"/>
                </a:schemeClr>
              </a:solidFill>
              <a:ln>
                <a:noFill/>
              </a:ln>
              <a:effectLst/>
            </c:spPr>
            <c:extLst xmlns:c16r2="http://schemas.microsoft.com/office/drawing/2015/06/chart">
              <c:ext xmlns:c16="http://schemas.microsoft.com/office/drawing/2014/chart" uri="{C3380CC4-5D6E-409C-BE32-E72D297353CC}">
                <c16:uniqueId val="{00000001-DB4B-4DF7-84A8-447666FFB372}"/>
              </c:ext>
            </c:extLst>
          </c:dPt>
          <c:dPt>
            <c:idx val="4"/>
            <c:invertIfNegative val="0"/>
            <c:bubble3D val="0"/>
            <c:spPr>
              <a:solidFill>
                <a:schemeClr val="accent6">
                  <a:lumMod val="50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6">
                        <a:lumMod val="50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Sheet1!$A$2:$A$22</c:f>
              <c:numCache>
                <c:formatCode>General</c:formatCode>
                <c:ptCount val="21"/>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pt idx="19">
                  <c:v>2017</c:v>
                </c:pt>
                <c:pt idx="20">
                  <c:v>2018</c:v>
                </c:pt>
              </c:numCache>
            </c:numRef>
          </c:cat>
          <c:val>
            <c:numRef>
              <c:f>Sheet1!$B$2:$B$22</c:f>
              <c:numCache>
                <c:formatCode>0.0</c:formatCode>
                <c:ptCount val="21"/>
                <c:pt idx="0">
                  <c:v>5.5601349999999998</c:v>
                </c:pt>
                <c:pt idx="1">
                  <c:v>5.2953919999999997</c:v>
                </c:pt>
                <c:pt idx="2">
                  <c:v>6.1994239999999996</c:v>
                </c:pt>
                <c:pt idx="3">
                  <c:v>5.4100820000000001</c:v>
                </c:pt>
                <c:pt idx="4">
                  <c:v>7.0761459999999996</c:v>
                </c:pt>
                <c:pt idx="5">
                  <c:v>9.3803009999999993</c:v>
                </c:pt>
                <c:pt idx="6">
                  <c:v>12.538945</c:v>
                </c:pt>
                <c:pt idx="7">
                  <c:v>13.657241000000001</c:v>
                </c:pt>
                <c:pt idx="8">
                  <c:v>16.484590000000001</c:v>
                </c:pt>
                <c:pt idx="9">
                  <c:v>17.390567000000001</c:v>
                </c:pt>
                <c:pt idx="10">
                  <c:v>17.325337000000001</c:v>
                </c:pt>
                <c:pt idx="11">
                  <c:v>16.892046000000001</c:v>
                </c:pt>
                <c:pt idx="12">
                  <c:v>18.296779000000001</c:v>
                </c:pt>
                <c:pt idx="13">
                  <c:v>19.957878000000001</c:v>
                </c:pt>
                <c:pt idx="14">
                  <c:v>21.288374000000001</c:v>
                </c:pt>
                <c:pt idx="15">
                  <c:v>20.518765999999999</c:v>
                </c:pt>
                <c:pt idx="16">
                  <c:v>21.253952999999999</c:v>
                </c:pt>
                <c:pt idx="17">
                  <c:v>22.489528</c:v>
                </c:pt>
                <c:pt idx="18">
                  <c:v>23.945148</c:v>
                </c:pt>
                <c:pt idx="19">
                  <c:v>25.695335</c:v>
                </c:pt>
                <c:pt idx="20">
                  <c:v>25.447669999999999</c:v>
                </c:pt>
              </c:numCache>
            </c:numRef>
          </c:val>
          <c:extLst xmlns:c16r2="http://schemas.microsoft.com/office/drawing/2015/06/chart">
            <c:ext xmlns:c16="http://schemas.microsoft.com/office/drawing/2014/chart" uri="{C3380CC4-5D6E-409C-BE32-E72D297353CC}">
              <c16:uniqueId val="{00000002-DB4B-4DF7-84A8-447666FFB372}"/>
            </c:ext>
          </c:extLst>
        </c:ser>
        <c:dLbls>
          <c:showLegendKey val="0"/>
          <c:showVal val="0"/>
          <c:showCatName val="0"/>
          <c:showSerName val="0"/>
          <c:showPercent val="0"/>
          <c:showBubbleSize val="0"/>
        </c:dLbls>
        <c:gapWidth val="50"/>
        <c:axId val="173297024"/>
        <c:axId val="200882432"/>
      </c:barChart>
      <c:catAx>
        <c:axId val="1732970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95000"/>
                    <a:lumOff val="5000"/>
                  </a:schemeClr>
                </a:solidFill>
                <a:latin typeface="+mn-lt"/>
                <a:ea typeface="+mn-ea"/>
                <a:cs typeface="+mn-cs"/>
              </a:defRPr>
            </a:pPr>
            <a:endParaRPr lang="en-US"/>
          </a:p>
        </c:txPr>
        <c:crossAx val="200882432"/>
        <c:crosses val="autoZero"/>
        <c:auto val="1"/>
        <c:lblAlgn val="ctr"/>
        <c:lblOffset val="100"/>
        <c:noMultiLvlLbl val="0"/>
      </c:catAx>
      <c:valAx>
        <c:axId val="200882432"/>
        <c:scaling>
          <c:orientation val="minMax"/>
          <c:max val="30"/>
        </c:scaling>
        <c:delete val="1"/>
        <c:axPos val="l"/>
        <c:numFmt formatCode="0.0" sourceLinked="1"/>
        <c:majorTickMark val="out"/>
        <c:minorTickMark val="none"/>
        <c:tickLblPos val="nextTo"/>
        <c:crossAx val="173297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00997471121173E-2"/>
          <c:y val="3.2045345864334794E-2"/>
          <c:w val="0.87799721562235411"/>
          <c:h val="0.77975791588163346"/>
        </c:manualLayout>
      </c:layout>
      <c:barChart>
        <c:barDir val="col"/>
        <c:grouping val="clustered"/>
        <c:varyColors val="0"/>
        <c:ser>
          <c:idx val="1"/>
          <c:order val="1"/>
          <c:tx>
            <c:strRef>
              <c:f>Sheet1!$C$1</c:f>
              <c:strCache>
                <c:ptCount val="1"/>
                <c:pt idx="0">
                  <c:v>Büyüme Ay/Ay</c:v>
                </c:pt>
              </c:strCache>
            </c:strRef>
          </c:tx>
          <c:spPr>
            <a:solidFill>
              <a:srgbClr val="FBAA77"/>
            </a:solidFill>
            <a:ln>
              <a:solidFill>
                <a:schemeClr val="tx2">
                  <a:lumMod val="75000"/>
                </a:schemeClr>
              </a:solidFill>
            </a:ln>
            <a:effectLst/>
          </c:spPr>
          <c:invertIfNegative val="0"/>
          <c:dPt>
            <c:idx val="25"/>
            <c:invertIfNegative val="0"/>
            <c:bubble3D val="0"/>
            <c:spPr>
              <a:solidFill>
                <a:srgbClr val="FBB078"/>
              </a:solidFill>
              <a:ln>
                <a:solidFill>
                  <a:schemeClr val="tx2">
                    <a:lumMod val="75000"/>
                  </a:schemeClr>
                </a:solidFill>
              </a:ln>
              <a:effectLst/>
            </c:spPr>
          </c:dPt>
          <c:dPt>
            <c:idx val="26"/>
            <c:invertIfNegative val="0"/>
            <c:bubble3D val="0"/>
            <c:spPr>
              <a:solidFill>
                <a:srgbClr val="FA9473"/>
              </a:solidFill>
              <a:ln>
                <a:solidFill>
                  <a:schemeClr val="tx2">
                    <a:lumMod val="75000"/>
                  </a:schemeClr>
                </a:solidFill>
              </a:ln>
              <a:effectLst/>
            </c:spPr>
          </c:dPt>
          <c:dPt>
            <c:idx val="27"/>
            <c:invertIfNegative val="0"/>
            <c:bubble3D val="0"/>
            <c:spPr>
              <a:solidFill>
                <a:srgbClr val="FA9172"/>
              </a:solidFill>
              <a:ln>
                <a:solidFill>
                  <a:schemeClr val="tx2">
                    <a:lumMod val="75000"/>
                  </a:schemeClr>
                </a:solidFill>
              </a:ln>
              <a:effectLst/>
            </c:spPr>
          </c:dPt>
          <c:dPt>
            <c:idx val="28"/>
            <c:invertIfNegative val="0"/>
            <c:bubble3D val="0"/>
            <c:spPr>
              <a:solidFill>
                <a:srgbClr val="E8E583"/>
              </a:solidFill>
              <a:ln>
                <a:solidFill>
                  <a:schemeClr val="tx2">
                    <a:lumMod val="75000"/>
                  </a:schemeClr>
                </a:solidFill>
              </a:ln>
              <a:effectLst/>
            </c:spPr>
          </c:dPt>
          <c:dPt>
            <c:idx val="29"/>
            <c:invertIfNegative val="0"/>
            <c:bubble3D val="0"/>
            <c:spPr>
              <a:solidFill>
                <a:srgbClr val="FBAD78"/>
              </a:solidFill>
              <a:ln>
                <a:solidFill>
                  <a:schemeClr val="tx2">
                    <a:lumMod val="75000"/>
                  </a:schemeClr>
                </a:solidFill>
              </a:ln>
              <a:effectLst/>
            </c:spPr>
          </c:dPt>
          <c:dPt>
            <c:idx val="30"/>
            <c:invertIfNegative val="0"/>
            <c:bubble3D val="0"/>
            <c:spPr>
              <a:solidFill>
                <a:srgbClr val="F8E984"/>
              </a:solidFill>
              <a:ln>
                <a:solidFill>
                  <a:schemeClr val="tx2">
                    <a:lumMod val="75000"/>
                  </a:schemeClr>
                </a:solidFill>
              </a:ln>
              <a:effectLst/>
            </c:spPr>
          </c:dPt>
          <c:dPt>
            <c:idx val="31"/>
            <c:invertIfNegative val="0"/>
            <c:bubble3D val="0"/>
            <c:spPr>
              <a:solidFill>
                <a:srgbClr val="FBA576"/>
              </a:solidFill>
              <a:ln>
                <a:solidFill>
                  <a:schemeClr val="tx2">
                    <a:lumMod val="75000"/>
                  </a:schemeClr>
                </a:solidFill>
              </a:ln>
              <a:effectLst/>
            </c:spPr>
          </c:dPt>
          <c:dPt>
            <c:idx val="32"/>
            <c:invertIfNegative val="0"/>
            <c:bubble3D val="0"/>
            <c:spPr>
              <a:solidFill>
                <a:srgbClr val="F8696B"/>
              </a:solidFill>
              <a:ln>
                <a:solidFill>
                  <a:schemeClr val="tx2">
                    <a:lumMod val="75000"/>
                  </a:schemeClr>
                </a:solidFill>
              </a:ln>
              <a:effectLst/>
            </c:spPr>
          </c:dPt>
          <c:dPt>
            <c:idx val="33"/>
            <c:invertIfNegative val="0"/>
            <c:bubble3D val="0"/>
            <c:spPr>
              <a:solidFill>
                <a:srgbClr val="F98670"/>
              </a:solidFill>
              <a:ln>
                <a:solidFill>
                  <a:schemeClr val="tx2">
                    <a:lumMod val="75000"/>
                  </a:schemeClr>
                </a:solidFill>
              </a:ln>
              <a:effectLst/>
            </c:spPr>
          </c:dPt>
          <c:dPt>
            <c:idx val="34"/>
            <c:invertIfNegative val="0"/>
            <c:bubble3D val="0"/>
            <c:spPr>
              <a:solidFill>
                <a:srgbClr val="FBA777"/>
              </a:solidFill>
              <a:ln>
                <a:solidFill>
                  <a:schemeClr val="tx2">
                    <a:lumMod val="75000"/>
                  </a:schemeClr>
                </a:solidFill>
              </a:ln>
              <a:effectLst/>
            </c:spPr>
          </c:dPt>
          <c:dPt>
            <c:idx val="35"/>
            <c:invertIfNegative val="0"/>
            <c:bubble3D val="0"/>
            <c:spPr>
              <a:solidFill>
                <a:srgbClr val="FBB179"/>
              </a:solidFill>
              <a:ln>
                <a:solidFill>
                  <a:schemeClr val="tx2">
                    <a:lumMod val="75000"/>
                  </a:schemeClr>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Sheet1!$A$2:$A$37</c:f>
              <c:numCache>
                <c:formatCode>mmm\-yy</c:formatCode>
                <c:ptCount val="36"/>
                <c:pt idx="0">
                  <c:v>42370</c:v>
                </c:pt>
                <c:pt idx="1">
                  <c:v>42401</c:v>
                </c:pt>
                <c:pt idx="2">
                  <c:v>42430</c:v>
                </c:pt>
                <c:pt idx="3">
                  <c:v>42461</c:v>
                </c:pt>
                <c:pt idx="4">
                  <c:v>42491</c:v>
                </c:pt>
                <c:pt idx="5">
                  <c:v>42522</c:v>
                </c:pt>
                <c:pt idx="6">
                  <c:v>42552</c:v>
                </c:pt>
                <c:pt idx="7">
                  <c:v>42583</c:v>
                </c:pt>
                <c:pt idx="8">
                  <c:v>42614</c:v>
                </c:pt>
                <c:pt idx="9">
                  <c:v>42644</c:v>
                </c:pt>
                <c:pt idx="10">
                  <c:v>42675</c:v>
                </c:pt>
                <c:pt idx="11">
                  <c:v>42705</c:v>
                </c:pt>
                <c:pt idx="12">
                  <c:v>42736</c:v>
                </c:pt>
                <c:pt idx="13">
                  <c:v>42767</c:v>
                </c:pt>
                <c:pt idx="14">
                  <c:v>42795</c:v>
                </c:pt>
                <c:pt idx="15">
                  <c:v>42826</c:v>
                </c:pt>
                <c:pt idx="16">
                  <c:v>42856</c:v>
                </c:pt>
                <c:pt idx="17">
                  <c:v>42887</c:v>
                </c:pt>
                <c:pt idx="18">
                  <c:v>42917</c:v>
                </c:pt>
                <c:pt idx="19">
                  <c:v>42948</c:v>
                </c:pt>
                <c:pt idx="20">
                  <c:v>42979</c:v>
                </c:pt>
                <c:pt idx="21">
                  <c:v>43009</c:v>
                </c:pt>
                <c:pt idx="22">
                  <c:v>43040</c:v>
                </c:pt>
                <c:pt idx="23">
                  <c:v>43070</c:v>
                </c:pt>
                <c:pt idx="24">
                  <c:v>43101</c:v>
                </c:pt>
                <c:pt idx="25">
                  <c:v>43132</c:v>
                </c:pt>
                <c:pt idx="26">
                  <c:v>43160</c:v>
                </c:pt>
                <c:pt idx="27">
                  <c:v>43191</c:v>
                </c:pt>
                <c:pt idx="28">
                  <c:v>43221</c:v>
                </c:pt>
                <c:pt idx="29">
                  <c:v>43252</c:v>
                </c:pt>
                <c:pt idx="30">
                  <c:v>43282</c:v>
                </c:pt>
                <c:pt idx="31">
                  <c:v>43313</c:v>
                </c:pt>
                <c:pt idx="32">
                  <c:v>43344</c:v>
                </c:pt>
                <c:pt idx="33">
                  <c:v>43374</c:v>
                </c:pt>
                <c:pt idx="34">
                  <c:v>43405</c:v>
                </c:pt>
                <c:pt idx="35">
                  <c:v>43435</c:v>
                </c:pt>
              </c:numCache>
            </c:numRef>
          </c:cat>
          <c:val>
            <c:numRef>
              <c:f>Sheet1!$C$2:$C$37</c:f>
              <c:numCache>
                <c:formatCode>General</c:formatCode>
                <c:ptCount val="36"/>
                <c:pt idx="24" formatCode="0%">
                  <c:v>-0.17122995697677079</c:v>
                </c:pt>
                <c:pt idx="25" formatCode="0%">
                  <c:v>-0.15340764102812143</c:v>
                </c:pt>
                <c:pt idx="26" formatCode="0%">
                  <c:v>-0.24022225429354882</c:v>
                </c:pt>
                <c:pt idx="27" formatCode="0%">
                  <c:v>-0.24984563483376276</c:v>
                </c:pt>
                <c:pt idx="28" formatCode="0%">
                  <c:v>0.10360905347826299</c:v>
                </c:pt>
                <c:pt idx="29" formatCode="0%">
                  <c:v>-0.16280781152251578</c:v>
                </c:pt>
                <c:pt idx="30" formatCode="0%">
                  <c:v>5.5229361867975557E-2</c:v>
                </c:pt>
                <c:pt idx="31" formatCode="0%">
                  <c:v>-0.18793055096640554</c:v>
                </c:pt>
                <c:pt idx="32" formatCode="0%">
                  <c:v>-0.37626934886812136</c:v>
                </c:pt>
                <c:pt idx="33" formatCode="0%">
                  <c:v>-0.28303312736854946</c:v>
                </c:pt>
                <c:pt idx="34" formatCode="0%">
                  <c:v>-0.18048610392645981</c:v>
                </c:pt>
                <c:pt idx="35" formatCode="0%">
                  <c:v>-0.14779921598445878</c:v>
                </c:pt>
              </c:numCache>
            </c:numRef>
          </c:val>
          <c:extLst xmlns:c16r2="http://schemas.microsoft.com/office/drawing/2015/06/chart">
            <c:ext xmlns:c16="http://schemas.microsoft.com/office/drawing/2014/chart" uri="{C3380CC4-5D6E-409C-BE32-E72D297353CC}">
              <c16:uniqueId val="{00000001-52C9-CC48-BD70-83DE65BD96BA}"/>
            </c:ext>
          </c:extLst>
        </c:ser>
        <c:dLbls>
          <c:showLegendKey val="0"/>
          <c:showVal val="0"/>
          <c:showCatName val="0"/>
          <c:showSerName val="0"/>
          <c:showPercent val="0"/>
          <c:showBubbleSize val="0"/>
        </c:dLbls>
        <c:gapWidth val="50"/>
        <c:axId val="111385600"/>
        <c:axId val="111384064"/>
      </c:barChart>
      <c:lineChart>
        <c:grouping val="standard"/>
        <c:varyColors val="0"/>
        <c:ser>
          <c:idx val="0"/>
          <c:order val="0"/>
          <c:tx>
            <c:strRef>
              <c:f>Sheet1!$B$1</c:f>
              <c:strCache>
                <c:ptCount val="1"/>
                <c:pt idx="0">
                  <c:v>İç Satış</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layout>
                <c:manualLayout>
                  <c:x val="-3.3572314814814812E-2"/>
                  <c:y val="-0.10092908003277659"/>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
              <c:layout>
                <c:manualLayout>
                  <c:x val="-4.8776146667512114E-2"/>
                  <c:y val="-9.6294628465689605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
              <c:layout>
                <c:manualLayout>
                  <c:x val="-2.5357698350976874E-2"/>
                  <c:y val="-7.433316955977178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8"/>
              <c:layout>
                <c:manualLayout>
                  <c:x val="-4.4335222843459414E-2"/>
                  <c:y val="3.670516572839806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9"/>
              <c:layout>
                <c:manualLayout>
                  <c:x val="-1.8648150151247843E-2"/>
                  <c:y val="-7.3164229475413484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1"/>
              <c:layout>
                <c:manualLayout>
                  <c:x val="-2.9532143429950537E-2"/>
                  <c:y val="-9.9185928339474122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2"/>
              <c:layout>
                <c:manualLayout>
                  <c:x val="-4.9302407407407406E-2"/>
                  <c:y val="1.308377140710471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3"/>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14"/>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15"/>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16"/>
              <c:layout>
                <c:manualLayout>
                  <c:x val="-2.1069881124319519E-2"/>
                  <c:y val="-6.6525353869827136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7"/>
              <c:layout>
                <c:manualLayout>
                  <c:x val="-2.610900376148682E-2"/>
                  <c:y val="4.024871981843276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8"/>
              <c:layout>
                <c:manualLayout>
                  <c:x val="-3.1148126398654118E-2"/>
                  <c:y val="-6.1316862470399795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9"/>
              <c:layout>
                <c:manualLayout>
                  <c:x val="-3.4927468376529595E-2"/>
                  <c:y val="-4.0482896872690549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1"/>
              <c:layout>
                <c:manualLayout>
                  <c:x val="-1.0049974605996343E-2"/>
                  <c:y val="-6.855666551560374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3"/>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4"/>
              <c:layout>
                <c:manualLayout>
                  <c:x val="-5.9525132128176233E-3"/>
                  <c:y val="-2.2253176974694935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5"/>
              <c:layout>
                <c:manualLayout>
                  <c:x val="-5.004483628803167E-2"/>
                  <c:y val="-2.4857422674408589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6"/>
              <c:layout>
                <c:manualLayout>
                  <c:x val="-5.2564397606615139E-2"/>
                  <c:y val="-4.5691388272117842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7"/>
              <c:layout>
                <c:manualLayout>
                  <c:x val="-3.3667687717237764E-2"/>
                  <c:y val="-7.173384526925440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8"/>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9"/>
              <c:layout>
                <c:manualLayout>
                  <c:x val="-2.3589442442903171E-2"/>
                  <c:y val="2.4623245620150825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31"/>
              <c:layout>
                <c:manualLayout>
                  <c:x val="-1.9810100465027694E-2"/>
                  <c:y val="-4.0482896872690528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2"/>
              <c:layout>
                <c:manualLayout>
                  <c:x val="-1.0991635849985108E-2"/>
                  <c:y val="-4.0482896872690528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3"/>
              <c:layout>
                <c:manualLayout>
                  <c:x val="-2.7652185471455551E-2"/>
                  <c:y val="3.0456755987509465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4"/>
              <c:layout>
                <c:manualLayout>
                  <c:x val="-1.3511197168568571E-2"/>
                  <c:y val="-4.829563397183154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5"/>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Sheet1!$A$2:$A$37</c:f>
              <c:numCache>
                <c:formatCode>mmm\-yy</c:formatCode>
                <c:ptCount val="36"/>
                <c:pt idx="0">
                  <c:v>42370</c:v>
                </c:pt>
                <c:pt idx="1">
                  <c:v>42401</c:v>
                </c:pt>
                <c:pt idx="2">
                  <c:v>42430</c:v>
                </c:pt>
                <c:pt idx="3">
                  <c:v>42461</c:v>
                </c:pt>
                <c:pt idx="4">
                  <c:v>42491</c:v>
                </c:pt>
                <c:pt idx="5">
                  <c:v>42522</c:v>
                </c:pt>
                <c:pt idx="6">
                  <c:v>42552</c:v>
                </c:pt>
                <c:pt idx="7">
                  <c:v>42583</c:v>
                </c:pt>
                <c:pt idx="8">
                  <c:v>42614</c:v>
                </c:pt>
                <c:pt idx="9">
                  <c:v>42644</c:v>
                </c:pt>
                <c:pt idx="10">
                  <c:v>42675</c:v>
                </c:pt>
                <c:pt idx="11">
                  <c:v>42705</c:v>
                </c:pt>
                <c:pt idx="12">
                  <c:v>42736</c:v>
                </c:pt>
                <c:pt idx="13">
                  <c:v>42767</c:v>
                </c:pt>
                <c:pt idx="14">
                  <c:v>42795</c:v>
                </c:pt>
                <c:pt idx="15">
                  <c:v>42826</c:v>
                </c:pt>
                <c:pt idx="16">
                  <c:v>42856</c:v>
                </c:pt>
                <c:pt idx="17">
                  <c:v>42887</c:v>
                </c:pt>
                <c:pt idx="18">
                  <c:v>42917</c:v>
                </c:pt>
                <c:pt idx="19">
                  <c:v>42948</c:v>
                </c:pt>
                <c:pt idx="20">
                  <c:v>42979</c:v>
                </c:pt>
                <c:pt idx="21">
                  <c:v>43009</c:v>
                </c:pt>
                <c:pt idx="22">
                  <c:v>43040</c:v>
                </c:pt>
                <c:pt idx="23">
                  <c:v>43070</c:v>
                </c:pt>
                <c:pt idx="24">
                  <c:v>43101</c:v>
                </c:pt>
                <c:pt idx="25">
                  <c:v>43132</c:v>
                </c:pt>
                <c:pt idx="26">
                  <c:v>43160</c:v>
                </c:pt>
                <c:pt idx="27">
                  <c:v>43191</c:v>
                </c:pt>
                <c:pt idx="28">
                  <c:v>43221</c:v>
                </c:pt>
                <c:pt idx="29">
                  <c:v>43252</c:v>
                </c:pt>
                <c:pt idx="30">
                  <c:v>43282</c:v>
                </c:pt>
                <c:pt idx="31">
                  <c:v>43313</c:v>
                </c:pt>
                <c:pt idx="32">
                  <c:v>43344</c:v>
                </c:pt>
                <c:pt idx="33">
                  <c:v>43374</c:v>
                </c:pt>
                <c:pt idx="34">
                  <c:v>43405</c:v>
                </c:pt>
                <c:pt idx="35">
                  <c:v>43435</c:v>
                </c:pt>
              </c:numCache>
            </c:numRef>
          </c:cat>
          <c:val>
            <c:numRef>
              <c:f>Sheet1!$B$2:$B$37</c:f>
              <c:numCache>
                <c:formatCode>_-* #,##0\ _₺_-;\-* #,##0\ _₺_-;_-* "-"??\ _₺_-;_-@_-</c:formatCode>
                <c:ptCount val="36"/>
                <c:pt idx="0">
                  <c:v>407.51100000000002</c:v>
                </c:pt>
                <c:pt idx="1">
                  <c:v>454.92500000000001</c:v>
                </c:pt>
                <c:pt idx="2">
                  <c:v>567.04300000000001</c:v>
                </c:pt>
                <c:pt idx="3">
                  <c:v>531.57399999999996</c:v>
                </c:pt>
                <c:pt idx="4">
                  <c:v>558.82600000000002</c:v>
                </c:pt>
                <c:pt idx="5">
                  <c:v>632.28800000000001</c:v>
                </c:pt>
                <c:pt idx="6">
                  <c:v>547.39800000000002</c:v>
                </c:pt>
                <c:pt idx="7">
                  <c:v>649.96900000000005</c:v>
                </c:pt>
                <c:pt idx="8">
                  <c:v>637.053</c:v>
                </c:pt>
                <c:pt idx="9">
                  <c:v>577.38400000000001</c:v>
                </c:pt>
                <c:pt idx="10">
                  <c:v>631.31899999999996</c:v>
                </c:pt>
                <c:pt idx="11">
                  <c:v>533.68700000000001</c:v>
                </c:pt>
                <c:pt idx="12">
                  <c:v>480.90300000000002</c:v>
                </c:pt>
                <c:pt idx="13">
                  <c:v>599.57899999999995</c:v>
                </c:pt>
                <c:pt idx="14">
                  <c:v>734.47400000000005</c:v>
                </c:pt>
                <c:pt idx="15">
                  <c:v>712.596</c:v>
                </c:pt>
                <c:pt idx="16">
                  <c:v>627.33900000000006</c:v>
                </c:pt>
                <c:pt idx="17">
                  <c:v>634.601</c:v>
                </c:pt>
                <c:pt idx="18">
                  <c:v>631.18600000000004</c:v>
                </c:pt>
                <c:pt idx="19">
                  <c:v>720.298</c:v>
                </c:pt>
                <c:pt idx="20">
                  <c:v>807.99300000000005</c:v>
                </c:pt>
                <c:pt idx="21">
                  <c:v>549.12300000000005</c:v>
                </c:pt>
                <c:pt idx="22">
                  <c:v>521.94600000000003</c:v>
                </c:pt>
                <c:pt idx="23">
                  <c:v>431.36900000000003</c:v>
                </c:pt>
                <c:pt idx="24">
                  <c:v>398.55799999999999</c:v>
                </c:pt>
                <c:pt idx="25">
                  <c:v>507.59899999999999</c:v>
                </c:pt>
                <c:pt idx="26">
                  <c:v>558.03700000000003</c:v>
                </c:pt>
                <c:pt idx="27">
                  <c:v>534.55700000000002</c:v>
                </c:pt>
                <c:pt idx="28">
                  <c:v>692.33699999999999</c:v>
                </c:pt>
                <c:pt idx="29">
                  <c:v>531.28300000000002</c:v>
                </c:pt>
                <c:pt idx="30">
                  <c:v>666.04600000000005</c:v>
                </c:pt>
                <c:pt idx="31">
                  <c:v>584.93200000000002</c:v>
                </c:pt>
                <c:pt idx="32">
                  <c:v>503.97</c:v>
                </c:pt>
                <c:pt idx="33">
                  <c:v>393.70299999999997</c:v>
                </c:pt>
                <c:pt idx="34">
                  <c:v>427.74200000000002</c:v>
                </c:pt>
                <c:pt idx="35">
                  <c:v>367.613</c:v>
                </c:pt>
              </c:numCache>
            </c:numRef>
          </c:val>
          <c:smooth val="0"/>
          <c:extLst xmlns:c16r2="http://schemas.microsoft.com/office/drawing/2015/06/chart">
            <c:ext xmlns:c16="http://schemas.microsoft.com/office/drawing/2014/chart" uri="{C3380CC4-5D6E-409C-BE32-E72D297353CC}">
              <c16:uniqueId val="{00000000-52C9-CC48-BD70-83DE65BD96BA}"/>
            </c:ext>
          </c:extLst>
        </c:ser>
        <c:dLbls>
          <c:showLegendKey val="0"/>
          <c:showVal val="0"/>
          <c:showCatName val="0"/>
          <c:showSerName val="0"/>
          <c:showPercent val="0"/>
          <c:showBubbleSize val="0"/>
        </c:dLbls>
        <c:marker val="1"/>
        <c:smooth val="0"/>
        <c:axId val="111372544"/>
        <c:axId val="111382528"/>
      </c:lineChart>
      <c:dateAx>
        <c:axId val="11137254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50" b="0" i="0" u="none" strike="noStrike" kern="1200" baseline="0">
                <a:solidFill>
                  <a:schemeClr val="tx1">
                    <a:lumMod val="65000"/>
                    <a:lumOff val="35000"/>
                  </a:schemeClr>
                </a:solidFill>
                <a:latin typeface="+mn-lt"/>
                <a:ea typeface="+mn-ea"/>
                <a:cs typeface="+mn-cs"/>
              </a:defRPr>
            </a:pPr>
            <a:endParaRPr lang="en-US"/>
          </a:p>
        </c:txPr>
        <c:crossAx val="111382528"/>
        <c:crosses val="autoZero"/>
        <c:auto val="1"/>
        <c:lblOffset val="100"/>
        <c:baseTimeUnit val="months"/>
      </c:dateAx>
      <c:valAx>
        <c:axId val="111382528"/>
        <c:scaling>
          <c:orientation val="minMax"/>
          <c:max val="1000"/>
          <c:min val="50"/>
        </c:scaling>
        <c:delete val="0"/>
        <c:axPos val="l"/>
        <c:numFmt formatCode="_-* #,##0\ _₺_-;\-* #,##0\ _₺_-;_-* &quot;-&quot;??\ _₺_-;_-@_-"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1372544"/>
        <c:crosses val="autoZero"/>
        <c:crossBetween val="between"/>
        <c:majorUnit val="100"/>
      </c:valAx>
      <c:valAx>
        <c:axId val="111384064"/>
        <c:scaling>
          <c:orientation val="minMax"/>
          <c:max val="1.5"/>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385600"/>
        <c:crosses val="max"/>
        <c:crossBetween val="between"/>
      </c:valAx>
      <c:dateAx>
        <c:axId val="111385600"/>
        <c:scaling>
          <c:orientation val="minMax"/>
        </c:scaling>
        <c:delete val="1"/>
        <c:axPos val="b"/>
        <c:numFmt formatCode="mmm\-yy" sourceLinked="1"/>
        <c:majorTickMark val="out"/>
        <c:minorTickMark val="none"/>
        <c:tickLblPos val="nextTo"/>
        <c:crossAx val="111384064"/>
        <c:crosses val="autoZero"/>
        <c:auto val="1"/>
        <c:lblOffset val="100"/>
        <c:baseTimeUnit val="months"/>
        <c:majorUnit val="1"/>
        <c:minorUnit val="1"/>
      </c:dateAx>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BESD İç Satış</c:v>
                </c:pt>
              </c:strCache>
            </c:strRef>
          </c:tx>
          <c:spPr>
            <a:solidFill>
              <a:srgbClr val="8A0000"/>
            </a:solidFill>
            <a:ln>
              <a:noFill/>
            </a:ln>
            <a:effectLst/>
          </c:spPr>
          <c:invertIfNegative val="0"/>
          <c:dPt>
            <c:idx val="3"/>
            <c:invertIfNegative val="0"/>
            <c:bubble3D val="0"/>
            <c:spPr>
              <a:solidFill>
                <a:srgbClr val="8A0000"/>
              </a:solidFill>
              <a:ln>
                <a:noFill/>
              </a:ln>
              <a:effectLst/>
            </c:spPr>
            <c:extLst xmlns:c16r2="http://schemas.microsoft.com/office/drawing/2015/06/chart">
              <c:ext xmlns:c16="http://schemas.microsoft.com/office/drawing/2014/chart" uri="{C3380CC4-5D6E-409C-BE32-E72D297353CC}">
                <c16:uniqueId val="{00000001-DB4B-4DF7-84A8-447666FFB372}"/>
              </c:ext>
            </c:extLst>
          </c:dPt>
          <c:dPt>
            <c:idx val="4"/>
            <c:invertIfNegative val="0"/>
            <c:bubble3D val="0"/>
            <c:spPr>
              <a:solidFill>
                <a:srgbClr val="8A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8A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Sheet1!$A$2:$A$22</c:f>
              <c:numCache>
                <c:formatCode>General</c:formatCode>
                <c:ptCount val="21"/>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pt idx="19">
                  <c:v>2017</c:v>
                </c:pt>
                <c:pt idx="20">
                  <c:v>2018</c:v>
                </c:pt>
              </c:numCache>
            </c:numRef>
          </c:cat>
          <c:val>
            <c:numRef>
              <c:f>Sheet1!$B$2:$B$22</c:f>
              <c:numCache>
                <c:formatCode>0.0</c:formatCode>
                <c:ptCount val="21"/>
                <c:pt idx="0">
                  <c:v>4.1756659999999997</c:v>
                </c:pt>
                <c:pt idx="1">
                  <c:v>3.5319389999999999</c:v>
                </c:pt>
                <c:pt idx="2">
                  <c:v>4.1976709999999997</c:v>
                </c:pt>
                <c:pt idx="3">
                  <c:v>2.577474</c:v>
                </c:pt>
                <c:pt idx="4">
                  <c:v>2.6946560000000002</c:v>
                </c:pt>
                <c:pt idx="5">
                  <c:v>3.3671319999999998</c:v>
                </c:pt>
                <c:pt idx="6">
                  <c:v>5.7111749999999999</c:v>
                </c:pt>
                <c:pt idx="7">
                  <c:v>5.8690740000000003</c:v>
                </c:pt>
                <c:pt idx="8">
                  <c:v>6.1317000000000004</c:v>
                </c:pt>
                <c:pt idx="9">
                  <c:v>5.9534140000000004</c:v>
                </c:pt>
                <c:pt idx="10">
                  <c:v>5.8059339999999997</c:v>
                </c:pt>
                <c:pt idx="11">
                  <c:v>5.3805230000000002</c:v>
                </c:pt>
                <c:pt idx="12">
                  <c:v>5.8338979999999996</c:v>
                </c:pt>
                <c:pt idx="13">
                  <c:v>6.9298060000000001</c:v>
                </c:pt>
                <c:pt idx="14">
                  <c:v>6.6915620000000002</c:v>
                </c:pt>
                <c:pt idx="15">
                  <c:v>6.159567</c:v>
                </c:pt>
                <c:pt idx="16">
                  <c:v>6.1067229999999997</c:v>
                </c:pt>
                <c:pt idx="17">
                  <c:v>6.437157</c:v>
                </c:pt>
                <c:pt idx="18">
                  <c:v>6.7289770000000004</c:v>
                </c:pt>
                <c:pt idx="19">
                  <c:v>7.4514069999999997</c:v>
                </c:pt>
                <c:pt idx="20">
                  <c:v>6.1663769999999998</c:v>
                </c:pt>
              </c:numCache>
            </c:numRef>
          </c:val>
          <c:extLst xmlns:c16r2="http://schemas.microsoft.com/office/drawing/2015/06/chart">
            <c:ext xmlns:c16="http://schemas.microsoft.com/office/drawing/2014/chart" uri="{C3380CC4-5D6E-409C-BE32-E72D297353CC}">
              <c16:uniqueId val="{00000002-DB4B-4DF7-84A8-447666FFB372}"/>
            </c:ext>
          </c:extLst>
        </c:ser>
        <c:dLbls>
          <c:showLegendKey val="0"/>
          <c:showVal val="0"/>
          <c:showCatName val="0"/>
          <c:showSerName val="0"/>
          <c:showPercent val="0"/>
          <c:showBubbleSize val="0"/>
        </c:dLbls>
        <c:gapWidth val="50"/>
        <c:axId val="200991488"/>
        <c:axId val="200993024"/>
      </c:barChart>
      <c:catAx>
        <c:axId val="2009914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95000"/>
                    <a:lumOff val="5000"/>
                  </a:schemeClr>
                </a:solidFill>
                <a:latin typeface="+mn-lt"/>
                <a:ea typeface="+mn-ea"/>
                <a:cs typeface="+mn-cs"/>
              </a:defRPr>
            </a:pPr>
            <a:endParaRPr lang="en-US"/>
          </a:p>
        </c:txPr>
        <c:crossAx val="200993024"/>
        <c:crosses val="autoZero"/>
        <c:auto val="1"/>
        <c:lblAlgn val="ctr"/>
        <c:lblOffset val="100"/>
        <c:noMultiLvlLbl val="0"/>
      </c:catAx>
      <c:valAx>
        <c:axId val="200993024"/>
        <c:scaling>
          <c:orientation val="minMax"/>
          <c:max val="15"/>
        </c:scaling>
        <c:delete val="1"/>
        <c:axPos val="l"/>
        <c:numFmt formatCode="0.0" sourceLinked="1"/>
        <c:majorTickMark val="out"/>
        <c:minorTickMark val="none"/>
        <c:tickLblPos val="nextTo"/>
        <c:crossAx val="200991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00997471121173E-2"/>
          <c:y val="3.2045345864334794E-2"/>
          <c:w val="0.87799721562235411"/>
          <c:h val="0.77975791588163346"/>
        </c:manualLayout>
      </c:layout>
      <c:barChart>
        <c:barDir val="col"/>
        <c:grouping val="clustered"/>
        <c:varyColors val="0"/>
        <c:ser>
          <c:idx val="1"/>
          <c:order val="1"/>
          <c:tx>
            <c:strRef>
              <c:f>Sheet1!$C$1</c:f>
              <c:strCache>
                <c:ptCount val="1"/>
                <c:pt idx="0">
                  <c:v>Büyüme Ay/Ay</c:v>
                </c:pt>
              </c:strCache>
            </c:strRef>
          </c:tx>
          <c:spPr>
            <a:solidFill>
              <a:schemeClr val="accent2"/>
            </a:solidFill>
            <a:ln>
              <a:solidFill>
                <a:schemeClr val="accent3">
                  <a:lumMod val="75000"/>
                </a:schemeClr>
              </a:solidFill>
            </a:ln>
            <a:effectLst/>
          </c:spPr>
          <c:invertIfNegative val="0"/>
          <c:dPt>
            <c:idx val="24"/>
            <c:invertIfNegative val="0"/>
            <c:bubble3D val="0"/>
            <c:spPr>
              <a:solidFill>
                <a:srgbClr val="FCEA84"/>
              </a:solidFill>
              <a:ln>
                <a:solidFill>
                  <a:schemeClr val="accent3">
                    <a:lumMod val="75000"/>
                  </a:schemeClr>
                </a:solidFill>
              </a:ln>
              <a:effectLst/>
            </c:spPr>
          </c:dPt>
          <c:dPt>
            <c:idx val="25"/>
            <c:invertIfNegative val="0"/>
            <c:bubble3D val="0"/>
            <c:spPr>
              <a:solidFill>
                <a:srgbClr val="E1E383"/>
              </a:solidFill>
              <a:ln>
                <a:solidFill>
                  <a:schemeClr val="accent3">
                    <a:lumMod val="75000"/>
                  </a:schemeClr>
                </a:solidFill>
              </a:ln>
              <a:effectLst/>
            </c:spPr>
          </c:dPt>
          <c:dPt>
            <c:idx val="26"/>
            <c:invertIfNegative val="0"/>
            <c:bubble3D val="0"/>
            <c:spPr>
              <a:solidFill>
                <a:srgbClr val="F4E884"/>
              </a:solidFill>
              <a:ln>
                <a:solidFill>
                  <a:schemeClr val="accent3">
                    <a:lumMod val="75000"/>
                  </a:schemeClr>
                </a:solidFill>
              </a:ln>
              <a:effectLst/>
            </c:spPr>
          </c:dPt>
          <c:dPt>
            <c:idx val="27"/>
            <c:invertIfNegative val="0"/>
            <c:bubble3D val="0"/>
            <c:spPr>
              <a:solidFill>
                <a:srgbClr val="FEDF81"/>
              </a:solidFill>
              <a:ln>
                <a:solidFill>
                  <a:schemeClr val="accent3">
                    <a:lumMod val="75000"/>
                  </a:schemeClr>
                </a:solidFill>
              </a:ln>
              <a:effectLst/>
            </c:spPr>
          </c:dPt>
          <c:dPt>
            <c:idx val="28"/>
            <c:invertIfNegative val="0"/>
            <c:bubble3D val="0"/>
            <c:spPr>
              <a:solidFill>
                <a:srgbClr val="FEE983"/>
              </a:solidFill>
              <a:ln>
                <a:solidFill>
                  <a:schemeClr val="accent3">
                    <a:lumMod val="75000"/>
                  </a:schemeClr>
                </a:solidFill>
              </a:ln>
              <a:effectLst/>
            </c:spPr>
          </c:dPt>
          <c:dPt>
            <c:idx val="29"/>
            <c:invertIfNegative val="0"/>
            <c:bubble3D val="0"/>
            <c:spPr>
              <a:solidFill>
                <a:srgbClr val="FCBC7B"/>
              </a:solidFill>
              <a:ln>
                <a:solidFill>
                  <a:schemeClr val="accent3">
                    <a:lumMod val="75000"/>
                  </a:schemeClr>
                </a:solidFill>
              </a:ln>
              <a:effectLst/>
            </c:spPr>
          </c:dPt>
          <c:dPt>
            <c:idx val="30"/>
            <c:invertIfNegative val="0"/>
            <c:bubble3D val="0"/>
            <c:spPr>
              <a:solidFill>
                <a:srgbClr val="FED880"/>
              </a:solidFill>
              <a:ln>
                <a:solidFill>
                  <a:schemeClr val="accent3">
                    <a:lumMod val="75000"/>
                  </a:schemeClr>
                </a:solidFill>
              </a:ln>
              <a:effectLst/>
            </c:spPr>
          </c:dPt>
          <c:dPt>
            <c:idx val="31"/>
            <c:invertIfNegative val="0"/>
            <c:bubble3D val="0"/>
            <c:spPr>
              <a:solidFill>
                <a:srgbClr val="FBA276"/>
              </a:solidFill>
              <a:ln>
                <a:solidFill>
                  <a:schemeClr val="accent3">
                    <a:lumMod val="75000"/>
                  </a:schemeClr>
                </a:solidFill>
              </a:ln>
              <a:effectLst/>
            </c:spPr>
          </c:dPt>
          <c:dPt>
            <c:idx val="32"/>
            <c:invertIfNegative val="0"/>
            <c:bubble3D val="0"/>
            <c:spPr>
              <a:solidFill>
                <a:srgbClr val="BFD981"/>
              </a:solidFill>
              <a:ln>
                <a:solidFill>
                  <a:schemeClr val="accent3">
                    <a:lumMod val="75000"/>
                  </a:schemeClr>
                </a:solidFill>
              </a:ln>
              <a:effectLst/>
            </c:spPr>
          </c:dPt>
          <c:dPt>
            <c:idx val="33"/>
            <c:invertIfNegative val="0"/>
            <c:bubble3D val="0"/>
            <c:spPr>
              <a:solidFill>
                <a:srgbClr val="F0E784"/>
              </a:solidFill>
              <a:ln>
                <a:solidFill>
                  <a:schemeClr val="accent3">
                    <a:lumMod val="75000"/>
                  </a:schemeClr>
                </a:solidFill>
              </a:ln>
              <a:effectLst/>
            </c:spPr>
          </c:dPt>
          <c:dPt>
            <c:idx val="34"/>
            <c:invertIfNegative val="0"/>
            <c:bubble3D val="0"/>
            <c:spPr>
              <a:solidFill>
                <a:srgbClr val="F6E984"/>
              </a:solidFill>
              <a:ln>
                <a:solidFill>
                  <a:schemeClr val="accent3">
                    <a:lumMod val="75000"/>
                  </a:schemeClr>
                </a:solidFill>
              </a:ln>
              <a:effectLst/>
            </c:spPr>
          </c:dPt>
          <c:dPt>
            <c:idx val="35"/>
            <c:invertIfNegative val="0"/>
            <c:bubble3D val="0"/>
            <c:spPr>
              <a:solidFill>
                <a:srgbClr val="FAEA84"/>
              </a:solidFill>
              <a:ln>
                <a:solidFill>
                  <a:schemeClr val="accent3">
                    <a:lumMod val="75000"/>
                  </a:schemeClr>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Sheet1!$A$2:$A$37</c:f>
              <c:numCache>
                <c:formatCode>mmm\-yy</c:formatCode>
                <c:ptCount val="36"/>
                <c:pt idx="0">
                  <c:v>42370</c:v>
                </c:pt>
                <c:pt idx="1">
                  <c:v>42401</c:v>
                </c:pt>
                <c:pt idx="2">
                  <c:v>42430</c:v>
                </c:pt>
                <c:pt idx="3">
                  <c:v>42461</c:v>
                </c:pt>
                <c:pt idx="4">
                  <c:v>42491</c:v>
                </c:pt>
                <c:pt idx="5">
                  <c:v>42522</c:v>
                </c:pt>
                <c:pt idx="6">
                  <c:v>42552</c:v>
                </c:pt>
                <c:pt idx="7">
                  <c:v>42583</c:v>
                </c:pt>
                <c:pt idx="8">
                  <c:v>42614</c:v>
                </c:pt>
                <c:pt idx="9">
                  <c:v>42644</c:v>
                </c:pt>
                <c:pt idx="10">
                  <c:v>42675</c:v>
                </c:pt>
                <c:pt idx="11">
                  <c:v>42705</c:v>
                </c:pt>
                <c:pt idx="12">
                  <c:v>42736</c:v>
                </c:pt>
                <c:pt idx="13">
                  <c:v>42767</c:v>
                </c:pt>
                <c:pt idx="14">
                  <c:v>42795</c:v>
                </c:pt>
                <c:pt idx="15">
                  <c:v>42826</c:v>
                </c:pt>
                <c:pt idx="16">
                  <c:v>42856</c:v>
                </c:pt>
                <c:pt idx="17">
                  <c:v>42887</c:v>
                </c:pt>
                <c:pt idx="18">
                  <c:v>42917</c:v>
                </c:pt>
                <c:pt idx="19">
                  <c:v>42948</c:v>
                </c:pt>
                <c:pt idx="20">
                  <c:v>42979</c:v>
                </c:pt>
                <c:pt idx="21">
                  <c:v>43009</c:v>
                </c:pt>
                <c:pt idx="22">
                  <c:v>43040</c:v>
                </c:pt>
                <c:pt idx="23">
                  <c:v>43070</c:v>
                </c:pt>
                <c:pt idx="24">
                  <c:v>43101</c:v>
                </c:pt>
                <c:pt idx="25">
                  <c:v>43132</c:v>
                </c:pt>
                <c:pt idx="26">
                  <c:v>43160</c:v>
                </c:pt>
                <c:pt idx="27">
                  <c:v>43191</c:v>
                </c:pt>
                <c:pt idx="28">
                  <c:v>43221</c:v>
                </c:pt>
                <c:pt idx="29">
                  <c:v>43252</c:v>
                </c:pt>
                <c:pt idx="30">
                  <c:v>43282</c:v>
                </c:pt>
                <c:pt idx="31">
                  <c:v>43313</c:v>
                </c:pt>
                <c:pt idx="32">
                  <c:v>43344</c:v>
                </c:pt>
                <c:pt idx="33">
                  <c:v>43374</c:v>
                </c:pt>
                <c:pt idx="34">
                  <c:v>43405</c:v>
                </c:pt>
                <c:pt idx="35">
                  <c:v>43435</c:v>
                </c:pt>
              </c:numCache>
            </c:numRef>
          </c:cat>
          <c:val>
            <c:numRef>
              <c:f>Sheet1!$C$2:$C$37</c:f>
              <c:numCache>
                <c:formatCode>General</c:formatCode>
                <c:ptCount val="36"/>
                <c:pt idx="24" formatCode="0%">
                  <c:v>7.2399330140131113E-2</c:v>
                </c:pt>
                <c:pt idx="25" formatCode="0%">
                  <c:v>0.13795956630034367</c:v>
                </c:pt>
                <c:pt idx="26" formatCode="0%">
                  <c:v>9.1999942082026998E-2</c:v>
                </c:pt>
                <c:pt idx="27" formatCode="0%">
                  <c:v>3.2835602845496803E-2</c:v>
                </c:pt>
                <c:pt idx="28" formatCode="0%">
                  <c:v>6.0569350385611509E-2</c:v>
                </c:pt>
                <c:pt idx="29" formatCode="0%">
                  <c:v>-5.6388841193374173E-2</c:v>
                </c:pt>
                <c:pt idx="30" formatCode="0%">
                  <c:v>1.5743029246328533E-2</c:v>
                </c:pt>
                <c:pt idx="31" formatCode="0%">
                  <c:v>-0.1250080319252681</c:v>
                </c:pt>
                <c:pt idx="32" formatCode="0%">
                  <c:v>0.21924262231459402</c:v>
                </c:pt>
                <c:pt idx="33" formatCode="0%">
                  <c:v>9.9927097100090734E-2</c:v>
                </c:pt>
                <c:pt idx="34" formatCode="0%">
                  <c:v>8.6214246900309099E-2</c:v>
                </c:pt>
                <c:pt idx="35" formatCode="0%">
                  <c:v>7.6179759694604776E-2</c:v>
                </c:pt>
              </c:numCache>
            </c:numRef>
          </c:val>
          <c:extLst xmlns:c16r2="http://schemas.microsoft.com/office/drawing/2015/06/chart">
            <c:ext xmlns:c16="http://schemas.microsoft.com/office/drawing/2014/chart" uri="{C3380CC4-5D6E-409C-BE32-E72D297353CC}">
              <c16:uniqueId val="{00000001-5145-A64F-B585-74736C7877F3}"/>
            </c:ext>
          </c:extLst>
        </c:ser>
        <c:dLbls>
          <c:showLegendKey val="0"/>
          <c:showVal val="0"/>
          <c:showCatName val="0"/>
          <c:showSerName val="0"/>
          <c:showPercent val="0"/>
          <c:showBubbleSize val="0"/>
        </c:dLbls>
        <c:gapWidth val="50"/>
        <c:axId val="203774976"/>
        <c:axId val="203773440"/>
      </c:barChart>
      <c:lineChart>
        <c:grouping val="standard"/>
        <c:varyColors val="0"/>
        <c:ser>
          <c:idx val="0"/>
          <c:order val="0"/>
          <c:tx>
            <c:strRef>
              <c:f>Sheet1!$B$1</c:f>
              <c:strCache>
                <c:ptCount val="1"/>
                <c:pt idx="0">
                  <c:v>İhracat</c:v>
                </c:pt>
              </c:strCache>
            </c:strRef>
          </c:tx>
          <c:spPr>
            <a:ln w="28575" cap="rnd">
              <a:solidFill>
                <a:schemeClr val="accent4">
                  <a:lumMod val="50000"/>
                </a:schemeClr>
              </a:solidFill>
              <a:round/>
            </a:ln>
            <a:effectLst/>
          </c:spPr>
          <c:marker>
            <c:symbol val="circle"/>
            <c:size val="5"/>
            <c:spPr>
              <a:solidFill>
                <a:schemeClr val="accent4">
                  <a:lumMod val="50000"/>
                </a:schemeClr>
              </a:solidFill>
              <a:ln w="9525">
                <a:solidFill>
                  <a:schemeClr val="accent4">
                    <a:lumMod val="75000"/>
                  </a:schemeClr>
                </a:solidFill>
              </a:ln>
              <a:effectLst/>
            </c:spPr>
          </c:marker>
          <c:dLbls>
            <c:dLbl>
              <c:idx val="0"/>
              <c:layout>
                <c:manualLayout>
                  <c:x val="-5.0220833333333333E-2"/>
                  <c:y val="-2.2826111028631985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
              <c:layout>
                <c:manualLayout>
                  <c:x val="-4.0933447870871491E-2"/>
                  <c:y val="-4.2462123604472907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
              <c:layout>
                <c:manualLayout>
                  <c:x val="-3.4634544574412368E-2"/>
                  <c:y val="-3.4649386505331933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4"/>
              <c:layout>
                <c:manualLayout>
                  <c:x val="-3.0855202596536891E-2"/>
                  <c:y val="-5.2879106403327526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5"/>
              <c:layout>
                <c:manualLayout>
                  <c:x val="-2.2036737981494119E-2"/>
                  <c:y val="-4.2462123604472907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6"/>
              <c:layout>
                <c:manualLayout>
                  <c:x val="-3.2114983255828719E-2"/>
                  <c:y val="2.5248264588082152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7"/>
              <c:layout>
                <c:manualLayout>
                  <c:x val="-2.8335641277953242E-2"/>
                  <c:y val="-3.9857877904759247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8"/>
              <c:layout>
                <c:manualLayout>
                  <c:x val="-2.5816079959369641E-2"/>
                  <c:y val="3.045675598750946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2"/>
              <c:layout>
                <c:manualLayout>
                  <c:x val="-7.198704112241501E-2"/>
                  <c:y val="-9.2319484761267025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3"/>
              <c:layout>
                <c:manualLayout>
                  <c:x val="-2.9154498706493021E-2"/>
                  <c:y val="4.024871981843276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4"/>
              <c:layout>
                <c:manualLayout>
                  <c:x val="-4.4271866617994829E-2"/>
                  <c:y val="-4.0482896872690528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5"/>
              <c:layout>
                <c:manualLayout>
                  <c:x val="-3.2933840684368401E-2"/>
                  <c:y val="3.243598271929184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6"/>
              <c:layout>
                <c:manualLayout>
                  <c:x val="-4.5531647277286653E-2"/>
                  <c:y val="-4.5691388272117842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7"/>
              <c:layout>
                <c:manualLayout>
                  <c:x val="-2.2855595410033899E-2"/>
                  <c:y val="-5.610837107097246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8"/>
              <c:layout>
                <c:manualLayout>
                  <c:x val="-3.2933840684368401E-2"/>
                  <c:y val="3.2435982719291746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19"/>
              <c:layout>
                <c:manualLayout>
                  <c:x val="-4.3012085958703004E-2"/>
                  <c:y val="-4.5691388272117862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0"/>
              <c:layout>
                <c:manualLayout>
                  <c:x val="-3.0414279365784756E-2"/>
                  <c:y val="-7.4338090968968082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2"/>
              <c:layout>
                <c:manualLayout>
                  <c:x val="-2.2855595410033899E-2"/>
                  <c:y val="-4.5691388272117842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3"/>
              <c:layout>
                <c:manualLayout>
                  <c:x val="-2.159581475074198E-2"/>
                  <c:y val="-4.308714257240418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4"/>
              <c:layout>
                <c:manualLayout>
                  <c:x val="-7.4506602440998715E-2"/>
                  <c:y val="-6.6277027764130459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5"/>
              <c:layout>
                <c:manualLayout>
                  <c:x val="-3.7972963321535699E-2"/>
                  <c:y val="-3.2670159773549555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5.2009994921199232E-2"/>
                      <c:h val="5.2319296107247351E-2"/>
                    </c:manualLayout>
                  </c15:layout>
                </c:ext>
              </c:extLst>
            </c:dLbl>
            <c:dLbl>
              <c:idx val="26"/>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7"/>
              <c:layout>
                <c:manualLayout>
                  <c:x val="-3.2933840684368401E-2"/>
                  <c:y val="2.983173701957818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8"/>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29"/>
              <c:layout>
                <c:manualLayout>
                  <c:x val="-2.7894718047201103E-2"/>
                  <c:y val="3.504022841900549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0"/>
              <c:layout>
                <c:manualLayout>
                  <c:x val="-3.6713182662243875E-2"/>
                  <c:y val="-4.829563397183154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1"/>
              <c:layout>
                <c:manualLayout>
                  <c:x val="-6.9193700699924079E-3"/>
                  <c:y val="3.8269493086650432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33"/>
              <c:layout>
                <c:manualLayout>
                  <c:x val="-2.4556299300077768E-2"/>
                  <c:y val="-7.1108826301323119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4"/>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35"/>
              <c:layout>
                <c:manualLayout>
                  <c:x val="-1.7806481481481656E-2"/>
                  <c:y val="-4.0482896872690528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Sheet1!$A$2:$A$37</c:f>
              <c:numCache>
                <c:formatCode>mmm\-yy</c:formatCode>
                <c:ptCount val="36"/>
                <c:pt idx="0">
                  <c:v>42370</c:v>
                </c:pt>
                <c:pt idx="1">
                  <c:v>42401</c:v>
                </c:pt>
                <c:pt idx="2">
                  <c:v>42430</c:v>
                </c:pt>
                <c:pt idx="3">
                  <c:v>42461</c:v>
                </c:pt>
                <c:pt idx="4">
                  <c:v>42491</c:v>
                </c:pt>
                <c:pt idx="5">
                  <c:v>42522</c:v>
                </c:pt>
                <c:pt idx="6">
                  <c:v>42552</c:v>
                </c:pt>
                <c:pt idx="7">
                  <c:v>42583</c:v>
                </c:pt>
                <c:pt idx="8">
                  <c:v>42614</c:v>
                </c:pt>
                <c:pt idx="9">
                  <c:v>42644</c:v>
                </c:pt>
                <c:pt idx="10">
                  <c:v>42675</c:v>
                </c:pt>
                <c:pt idx="11">
                  <c:v>42705</c:v>
                </c:pt>
                <c:pt idx="12">
                  <c:v>42736</c:v>
                </c:pt>
                <c:pt idx="13">
                  <c:v>42767</c:v>
                </c:pt>
                <c:pt idx="14">
                  <c:v>42795</c:v>
                </c:pt>
                <c:pt idx="15">
                  <c:v>42826</c:v>
                </c:pt>
                <c:pt idx="16">
                  <c:v>42856</c:v>
                </c:pt>
                <c:pt idx="17">
                  <c:v>42887</c:v>
                </c:pt>
                <c:pt idx="18">
                  <c:v>42917</c:v>
                </c:pt>
                <c:pt idx="19">
                  <c:v>42948</c:v>
                </c:pt>
                <c:pt idx="20">
                  <c:v>42979</c:v>
                </c:pt>
                <c:pt idx="21">
                  <c:v>43009</c:v>
                </c:pt>
                <c:pt idx="22">
                  <c:v>43040</c:v>
                </c:pt>
                <c:pt idx="23">
                  <c:v>43070</c:v>
                </c:pt>
                <c:pt idx="24">
                  <c:v>43101</c:v>
                </c:pt>
                <c:pt idx="25">
                  <c:v>43132</c:v>
                </c:pt>
                <c:pt idx="26">
                  <c:v>43160</c:v>
                </c:pt>
                <c:pt idx="27">
                  <c:v>43191</c:v>
                </c:pt>
                <c:pt idx="28">
                  <c:v>43221</c:v>
                </c:pt>
                <c:pt idx="29">
                  <c:v>43252</c:v>
                </c:pt>
                <c:pt idx="30">
                  <c:v>43282</c:v>
                </c:pt>
                <c:pt idx="31">
                  <c:v>43313</c:v>
                </c:pt>
                <c:pt idx="32">
                  <c:v>43344</c:v>
                </c:pt>
                <c:pt idx="33">
                  <c:v>43374</c:v>
                </c:pt>
                <c:pt idx="34">
                  <c:v>43405</c:v>
                </c:pt>
                <c:pt idx="35">
                  <c:v>43435</c:v>
                </c:pt>
              </c:numCache>
            </c:numRef>
          </c:cat>
          <c:val>
            <c:numRef>
              <c:f>Sheet1!$B$2:$B$37</c:f>
              <c:numCache>
                <c:formatCode>_-* #,##0\ _₺_-;\-* #,##0\ _₺_-;_-* "-"??\ _₺_-;_-@_-</c:formatCode>
                <c:ptCount val="36"/>
                <c:pt idx="0">
                  <c:v>1109.115</c:v>
                </c:pt>
                <c:pt idx="1">
                  <c:v>1262.8440000000001</c:v>
                </c:pt>
                <c:pt idx="2">
                  <c:v>1428.385</c:v>
                </c:pt>
                <c:pt idx="3">
                  <c:v>1397.75</c:v>
                </c:pt>
                <c:pt idx="4">
                  <c:v>1440.296</c:v>
                </c:pt>
                <c:pt idx="5">
                  <c:v>1606.8720000000001</c:v>
                </c:pt>
                <c:pt idx="6">
                  <c:v>1202.231</c:v>
                </c:pt>
                <c:pt idx="7">
                  <c:v>1634.7329999999999</c:v>
                </c:pt>
                <c:pt idx="8">
                  <c:v>1324.932</c:v>
                </c:pt>
                <c:pt idx="9">
                  <c:v>1706.5719999999999</c:v>
                </c:pt>
                <c:pt idx="10">
                  <c:v>1643.8920000000001</c:v>
                </c:pt>
                <c:pt idx="11">
                  <c:v>1458.549</c:v>
                </c:pt>
                <c:pt idx="12">
                  <c:v>1178.7539999999999</c:v>
                </c:pt>
                <c:pt idx="13">
                  <c:v>1290.7550000000001</c:v>
                </c:pt>
                <c:pt idx="14">
                  <c:v>1450.327</c:v>
                </c:pt>
                <c:pt idx="15">
                  <c:v>1382.6759999999999</c:v>
                </c:pt>
                <c:pt idx="16">
                  <c:v>1591.498</c:v>
                </c:pt>
                <c:pt idx="17">
                  <c:v>1543.355</c:v>
                </c:pt>
                <c:pt idx="18">
                  <c:v>1509.557</c:v>
                </c:pt>
                <c:pt idx="19">
                  <c:v>1758.607</c:v>
                </c:pt>
                <c:pt idx="20">
                  <c:v>1566.616</c:v>
                </c:pt>
                <c:pt idx="21">
                  <c:v>1795.539</c:v>
                </c:pt>
                <c:pt idx="22">
                  <c:v>1691.2170000000001</c:v>
                </c:pt>
                <c:pt idx="23">
                  <c:v>1485.027</c:v>
                </c:pt>
                <c:pt idx="24">
                  <c:v>1264.095</c:v>
                </c:pt>
                <c:pt idx="25">
                  <c:v>1468.827</c:v>
                </c:pt>
                <c:pt idx="26">
                  <c:v>1583.7570000000001</c:v>
                </c:pt>
                <c:pt idx="27">
                  <c:v>1428.077</c:v>
                </c:pt>
                <c:pt idx="28">
                  <c:v>1687.894</c:v>
                </c:pt>
                <c:pt idx="29">
                  <c:v>1456.327</c:v>
                </c:pt>
                <c:pt idx="30">
                  <c:v>1533.3219999999999</c:v>
                </c:pt>
                <c:pt idx="31">
                  <c:v>1538.7670000000001</c:v>
                </c:pt>
                <c:pt idx="32">
                  <c:v>1910.085</c:v>
                </c:pt>
                <c:pt idx="33">
                  <c:v>1974.962</c:v>
                </c:pt>
                <c:pt idx="34">
                  <c:v>1837.0239999999999</c:v>
                </c:pt>
                <c:pt idx="35">
                  <c:v>1598.1559999999999</c:v>
                </c:pt>
              </c:numCache>
            </c:numRef>
          </c:val>
          <c:smooth val="0"/>
          <c:extLst xmlns:c16r2="http://schemas.microsoft.com/office/drawing/2015/06/chart">
            <c:ext xmlns:c16="http://schemas.microsoft.com/office/drawing/2014/chart" uri="{C3380CC4-5D6E-409C-BE32-E72D297353CC}">
              <c16:uniqueId val="{00000000-5145-A64F-B585-74736C7877F3}"/>
            </c:ext>
          </c:extLst>
        </c:ser>
        <c:dLbls>
          <c:showLegendKey val="0"/>
          <c:showVal val="0"/>
          <c:showCatName val="0"/>
          <c:showSerName val="0"/>
          <c:showPercent val="0"/>
          <c:showBubbleSize val="0"/>
        </c:dLbls>
        <c:marker val="1"/>
        <c:smooth val="0"/>
        <c:axId val="203757824"/>
        <c:axId val="203771904"/>
      </c:lineChart>
      <c:dateAx>
        <c:axId val="20375782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50" b="0" i="0" u="none" strike="noStrike" kern="1200" baseline="0">
                <a:solidFill>
                  <a:schemeClr val="tx1">
                    <a:lumMod val="65000"/>
                    <a:lumOff val="35000"/>
                  </a:schemeClr>
                </a:solidFill>
                <a:latin typeface="+mn-lt"/>
                <a:ea typeface="+mn-ea"/>
                <a:cs typeface="+mn-cs"/>
              </a:defRPr>
            </a:pPr>
            <a:endParaRPr lang="en-US"/>
          </a:p>
        </c:txPr>
        <c:crossAx val="203771904"/>
        <c:crosses val="autoZero"/>
        <c:auto val="1"/>
        <c:lblOffset val="100"/>
        <c:baseTimeUnit val="months"/>
      </c:dateAx>
      <c:valAx>
        <c:axId val="203771904"/>
        <c:scaling>
          <c:orientation val="minMax"/>
          <c:max val="2400"/>
          <c:min val="100"/>
        </c:scaling>
        <c:delete val="0"/>
        <c:axPos val="l"/>
        <c:numFmt formatCode="_-* #,##0\ _₺_-;\-* #,##0\ _₺_-;_-* &quot;-&quot;??\ _₺_-;_-@_-"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203757824"/>
        <c:crosses val="autoZero"/>
        <c:crossBetween val="between"/>
        <c:majorUnit val="200"/>
      </c:valAx>
      <c:valAx>
        <c:axId val="203773440"/>
        <c:scaling>
          <c:orientation val="minMax"/>
          <c:max val="0.8"/>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3774976"/>
        <c:crosses val="max"/>
        <c:crossBetween val="between"/>
      </c:valAx>
      <c:dateAx>
        <c:axId val="203774976"/>
        <c:scaling>
          <c:orientation val="minMax"/>
        </c:scaling>
        <c:delete val="1"/>
        <c:axPos val="b"/>
        <c:numFmt formatCode="mmm\-yy" sourceLinked="1"/>
        <c:majorTickMark val="out"/>
        <c:minorTickMark val="none"/>
        <c:tickLblPos val="nextTo"/>
        <c:crossAx val="203773440"/>
        <c:crosses val="autoZero"/>
        <c:auto val="1"/>
        <c:lblOffset val="100"/>
        <c:baseTimeUnit val="months"/>
      </c:dateAx>
      <c:spPr>
        <a:noFill/>
        <a:ln>
          <a:noFill/>
        </a:ln>
        <a:effectLst/>
      </c:spPr>
    </c:plotArea>
    <c:legend>
      <c:legendPos val="b"/>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BESD ihracat</c:v>
                </c:pt>
              </c:strCache>
            </c:strRef>
          </c:tx>
          <c:spPr>
            <a:solidFill>
              <a:schemeClr val="accent3">
                <a:lumMod val="50000"/>
              </a:schemeClr>
            </a:solidFill>
            <a:ln>
              <a:noFill/>
            </a:ln>
            <a:effectLst/>
          </c:spPr>
          <c:invertIfNegative val="0"/>
          <c:dPt>
            <c:idx val="3"/>
            <c:invertIfNegative val="0"/>
            <c:bubble3D val="0"/>
            <c:spPr>
              <a:solidFill>
                <a:schemeClr val="accent3">
                  <a:lumMod val="50000"/>
                </a:schemeClr>
              </a:solidFill>
              <a:ln>
                <a:noFill/>
              </a:ln>
              <a:effectLst/>
            </c:spPr>
            <c:extLst xmlns:c16r2="http://schemas.microsoft.com/office/drawing/2015/06/chart">
              <c:ext xmlns:c16="http://schemas.microsoft.com/office/drawing/2014/chart" uri="{C3380CC4-5D6E-409C-BE32-E72D297353CC}">
                <c16:uniqueId val="{00000001-DB4B-4DF7-84A8-447666FFB372}"/>
              </c:ext>
            </c:extLst>
          </c:dPt>
          <c:dPt>
            <c:idx val="4"/>
            <c:invertIfNegative val="0"/>
            <c:bubble3D val="0"/>
            <c:spPr>
              <a:solidFill>
                <a:schemeClr val="accent3">
                  <a:lumMod val="50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3">
                        <a:lumMod val="50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Sheet1!$A$2:$A$22</c:f>
              <c:numCache>
                <c:formatCode>General</c:formatCode>
                <c:ptCount val="21"/>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pt idx="19">
                  <c:v>2017</c:v>
                </c:pt>
                <c:pt idx="20">
                  <c:v>2018</c:v>
                </c:pt>
              </c:numCache>
            </c:numRef>
          </c:cat>
          <c:val>
            <c:numRef>
              <c:f>Sheet1!$B$2:$B$22</c:f>
              <c:numCache>
                <c:formatCode>0.0</c:formatCode>
                <c:ptCount val="21"/>
                <c:pt idx="0">
                  <c:v>1.3844689999999999</c:v>
                </c:pt>
                <c:pt idx="1">
                  <c:v>1.7634529999999999</c:v>
                </c:pt>
                <c:pt idx="2">
                  <c:v>2.0017529999999999</c:v>
                </c:pt>
                <c:pt idx="3">
                  <c:v>2.832608</c:v>
                </c:pt>
                <c:pt idx="4">
                  <c:v>4.3814900000000003</c:v>
                </c:pt>
                <c:pt idx="5">
                  <c:v>6.0131690000000004</c:v>
                </c:pt>
                <c:pt idx="6">
                  <c:v>6.8277700000000001</c:v>
                </c:pt>
                <c:pt idx="7">
                  <c:v>7.7881669999999996</c:v>
                </c:pt>
                <c:pt idx="8">
                  <c:v>10.35289</c:v>
                </c:pt>
                <c:pt idx="9">
                  <c:v>11.437153</c:v>
                </c:pt>
                <c:pt idx="10">
                  <c:v>11.519403000000001</c:v>
                </c:pt>
                <c:pt idx="11">
                  <c:v>11.511523</c:v>
                </c:pt>
                <c:pt idx="12">
                  <c:v>12.462880999999999</c:v>
                </c:pt>
                <c:pt idx="13">
                  <c:v>13.028072</c:v>
                </c:pt>
                <c:pt idx="14">
                  <c:v>14.596812</c:v>
                </c:pt>
                <c:pt idx="15">
                  <c:v>14.359199</c:v>
                </c:pt>
                <c:pt idx="16">
                  <c:v>15.14723</c:v>
                </c:pt>
                <c:pt idx="17">
                  <c:v>16.052371000000001</c:v>
                </c:pt>
                <c:pt idx="18">
                  <c:v>17.216170999999999</c:v>
                </c:pt>
                <c:pt idx="19">
                  <c:v>18.243928</c:v>
                </c:pt>
                <c:pt idx="20">
                  <c:v>19.281293000000002</c:v>
                </c:pt>
              </c:numCache>
            </c:numRef>
          </c:val>
          <c:extLst xmlns:c16r2="http://schemas.microsoft.com/office/drawing/2015/06/chart">
            <c:ext xmlns:c16="http://schemas.microsoft.com/office/drawing/2014/chart" uri="{C3380CC4-5D6E-409C-BE32-E72D297353CC}">
              <c16:uniqueId val="{00000002-DB4B-4DF7-84A8-447666FFB372}"/>
            </c:ext>
          </c:extLst>
        </c:ser>
        <c:dLbls>
          <c:showLegendKey val="0"/>
          <c:showVal val="0"/>
          <c:showCatName val="0"/>
          <c:showSerName val="0"/>
          <c:showPercent val="0"/>
          <c:showBubbleSize val="0"/>
        </c:dLbls>
        <c:gapWidth val="50"/>
        <c:axId val="204303744"/>
        <c:axId val="204313728"/>
      </c:barChart>
      <c:catAx>
        <c:axId val="204303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95000"/>
                    <a:lumOff val="5000"/>
                  </a:schemeClr>
                </a:solidFill>
                <a:latin typeface="+mn-lt"/>
                <a:ea typeface="+mn-ea"/>
                <a:cs typeface="+mn-cs"/>
              </a:defRPr>
            </a:pPr>
            <a:endParaRPr lang="en-US"/>
          </a:p>
        </c:txPr>
        <c:crossAx val="204313728"/>
        <c:crosses val="autoZero"/>
        <c:auto val="1"/>
        <c:lblAlgn val="ctr"/>
        <c:lblOffset val="100"/>
        <c:noMultiLvlLbl val="0"/>
      </c:catAx>
      <c:valAx>
        <c:axId val="204313728"/>
        <c:scaling>
          <c:orientation val="minMax"/>
          <c:max val="25"/>
        </c:scaling>
        <c:delete val="1"/>
        <c:axPos val="l"/>
        <c:numFmt formatCode="0.0" sourceLinked="1"/>
        <c:majorTickMark val="out"/>
        <c:minorTickMark val="none"/>
        <c:tickLblPos val="nextTo"/>
        <c:crossAx val="204303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EU 27</c:v>
                </c:pt>
              </c:strCache>
            </c:strRef>
          </c:tx>
          <c:spPr>
            <a:solidFill>
              <a:schemeClr val="accent1"/>
            </a:solidFill>
            <a:ln w="19050">
              <a:noFill/>
            </a:ln>
            <a:effectLst/>
          </c:spPr>
          <c:invertIfNegative val="0"/>
          <c:dPt>
            <c:idx val="0"/>
            <c:invertIfNegative val="0"/>
            <c:bubble3D val="0"/>
            <c:spPr>
              <a:solidFill>
                <a:schemeClr val="tx2"/>
              </a:solidFill>
              <a:ln w="19050">
                <a:noFill/>
              </a:ln>
              <a:effectLst/>
            </c:spPr>
          </c:dPt>
          <c:dPt>
            <c:idx val="1"/>
            <c:invertIfNegative val="0"/>
            <c:bubble3D val="0"/>
            <c:spPr>
              <a:solidFill>
                <a:schemeClr val="accent6">
                  <a:lumMod val="50000"/>
                </a:schemeClr>
              </a:solidFill>
              <a:ln w="19050">
                <a:noFill/>
              </a:ln>
              <a:effectLst/>
            </c:spPr>
          </c:dPt>
          <c:dPt>
            <c:idx val="2"/>
            <c:invertIfNegative val="0"/>
            <c:bubble3D val="0"/>
            <c:spPr>
              <a:solidFill>
                <a:schemeClr val="accent4">
                  <a:lumMod val="50000"/>
                </a:schemeClr>
              </a:solidFill>
              <a:ln w="19050">
                <a:noFill/>
              </a:ln>
              <a:effectLst/>
            </c:spPr>
          </c:dPt>
          <c:dPt>
            <c:idx val="3"/>
            <c:invertIfNegative val="0"/>
            <c:bubble3D val="0"/>
            <c:spPr>
              <a:solidFill>
                <a:srgbClr val="960000"/>
              </a:solidFill>
              <a:ln w="19050">
                <a:noFill/>
              </a:ln>
              <a:effectLst/>
            </c:spPr>
          </c:dPt>
          <c:dPt>
            <c:idx val="4"/>
            <c:invertIfNegative val="0"/>
            <c:bubble3D val="0"/>
            <c:spPr>
              <a:solidFill>
                <a:srgbClr val="005C2A"/>
              </a:solidFill>
              <a:ln w="19050">
                <a:noFill/>
              </a:ln>
              <a:effectLst/>
            </c:spPr>
          </c:dPt>
          <c:dPt>
            <c:idx val="5"/>
            <c:invertIfNegative val="0"/>
            <c:bubble3D val="0"/>
            <c:spPr>
              <a:solidFill>
                <a:srgbClr val="660066"/>
              </a:solidFill>
              <a:ln w="19050">
                <a:noFill/>
              </a:ln>
              <a:effectLst/>
            </c:spPr>
          </c:dPt>
          <c:dPt>
            <c:idx val="6"/>
            <c:invertIfNegative val="0"/>
            <c:bubble3D val="0"/>
            <c:spPr>
              <a:solidFill>
                <a:srgbClr val="990000"/>
              </a:solidFill>
              <a:ln w="19050">
                <a:noFill/>
              </a:ln>
              <a:effectLst/>
            </c:spPr>
          </c:dPt>
          <c:dPt>
            <c:idx val="7"/>
            <c:invertIfNegative val="0"/>
            <c:bubble3D val="0"/>
            <c:spPr>
              <a:solidFill>
                <a:srgbClr val="CC0000"/>
              </a:solidFill>
              <a:ln w="19050">
                <a:noFill/>
              </a:ln>
              <a:effectLst/>
            </c:spPr>
          </c:dPt>
          <c:dPt>
            <c:idx val="8"/>
            <c:invertIfNegative val="0"/>
            <c:bubble3D val="0"/>
            <c:spPr>
              <a:solidFill>
                <a:srgbClr val="008080"/>
              </a:solidFill>
              <a:ln w="19050">
                <a:noFill/>
              </a:ln>
              <a:effectLst/>
            </c:spPr>
          </c:dPt>
          <c:dPt>
            <c:idx val="9"/>
            <c:invertIfNegative val="0"/>
            <c:bubble3D val="0"/>
            <c:spPr>
              <a:solidFill>
                <a:schemeClr val="bg1">
                  <a:lumMod val="50000"/>
                </a:schemeClr>
              </a:solidFill>
              <a:ln w="19050">
                <a:noFill/>
              </a:ln>
              <a:effectLst/>
            </c:spPr>
          </c:dPt>
          <c:dPt>
            <c:idx val="10"/>
            <c:invertIfNegative val="0"/>
            <c:bubble3D val="0"/>
            <c:spPr>
              <a:solidFill>
                <a:schemeClr val="bg1"/>
              </a:solidFill>
              <a:ln w="19050">
                <a:noFill/>
              </a:ln>
              <a:effectLst/>
            </c:spPr>
          </c:dPt>
          <c:dPt>
            <c:idx val="11"/>
            <c:invertIfNegative val="0"/>
            <c:bubble3D val="0"/>
            <c:explosion val="1"/>
            <c:spPr>
              <a:noFill/>
              <a:ln w="19050">
                <a:noFill/>
              </a:ln>
              <a:effectLst/>
            </c:spPr>
          </c:dPt>
          <c:dPt>
            <c:idx val="12"/>
            <c:invertIfNegative val="0"/>
            <c:bubble3D val="0"/>
            <c:spPr>
              <a:noFill/>
              <a:ln w="19050">
                <a:noFill/>
              </a:ln>
              <a:effectLst/>
            </c:spPr>
          </c:dPt>
          <c:dPt>
            <c:idx val="13"/>
            <c:invertIfNegative val="0"/>
            <c:bubble3D val="0"/>
            <c:spPr>
              <a:noFill/>
              <a:ln w="19050">
                <a:noFill/>
              </a:ln>
              <a:effectLst/>
            </c:spPr>
          </c:dPt>
          <c:dPt>
            <c:idx val="14"/>
            <c:invertIfNegative val="0"/>
            <c:bubble3D val="0"/>
            <c:spPr>
              <a:noFill/>
              <a:ln w="19050">
                <a:noFill/>
              </a:ln>
              <a:effectLst/>
            </c:spPr>
          </c:dPt>
          <c:dPt>
            <c:idx val="15"/>
            <c:invertIfNegative val="0"/>
            <c:bubble3D val="0"/>
            <c:spPr>
              <a:noFill/>
              <a:ln w="19050">
                <a:noFill/>
              </a:ln>
              <a:effectLst/>
            </c:spPr>
          </c:dPt>
          <c:dPt>
            <c:idx val="16"/>
            <c:invertIfNegative val="0"/>
            <c:bubble3D val="0"/>
            <c:spPr>
              <a:noFill/>
              <a:ln w="19050">
                <a:noFill/>
              </a:ln>
              <a:effectLst/>
            </c:spPr>
          </c:dPt>
          <c:dLbls>
            <c:dLbl>
              <c:idx val="0"/>
              <c:layout>
                <c:manualLayout>
                  <c:x val="-2.0423949734569062E-2"/>
                  <c:y val="-1.1140116920898776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r>
                      <a:rPr lang="en-US" sz="1000" baseline="0" dirty="0"/>
                      <a:t>GÜMRÜK BİRLİĞİ</a:t>
                    </a:r>
                  </a:p>
                  <a:p>
                    <a:pPr>
                      <a:defRPr sz="1000" b="1" i="0" u="none" strike="noStrike" kern="1200" baseline="0">
                        <a:solidFill>
                          <a:schemeClr val="bg1"/>
                        </a:solidFill>
                        <a:latin typeface="+mn-lt"/>
                        <a:ea typeface="+mn-ea"/>
                        <a:cs typeface="+mn-cs"/>
                      </a:defRPr>
                    </a:pPr>
                    <a:r>
                      <a:rPr lang="en-US" sz="1000" baseline="0" dirty="0"/>
                      <a:t> </a:t>
                    </a:r>
                    <a:fld id="{8C446543-512F-40F1-AA50-5C6B5BDD8C30}" type="VALUE">
                      <a:rPr lang="en-US" sz="1000" baseline="0" dirty="0"/>
                      <a:pPr>
                        <a:defRPr sz="1000" b="1" i="0" u="none" strike="noStrike" kern="1200" baseline="0">
                          <a:solidFill>
                            <a:schemeClr val="bg1"/>
                          </a:solidFill>
                          <a:latin typeface="+mn-lt"/>
                          <a:ea typeface="+mn-ea"/>
                          <a:cs typeface="+mn-cs"/>
                        </a:defRPr>
                      </a:pPr>
                      <a:t>[VALUE]</a:t>
                    </a:fld>
                    <a:endParaRPr lang="en-US" sz="1000" baseline="0" dirty="0"/>
                  </a:p>
                </c:rich>
              </c:tx>
              <c:spPr>
                <a:noFill/>
                <a:ln>
                  <a:noFill/>
                </a:ln>
                <a:effectLst/>
              </c:spPr>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dLbl>
              <c:idx val="1"/>
              <c:layout>
                <c:manualLayout>
                  <c:x val="6.3128571906849826E-2"/>
                  <c:y val="0"/>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92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2"/>
              <c:layout>
                <c:manualLayout>
                  <c:x val="3.8991176765995485E-2"/>
                  <c:y val="1.0211856899042222E-16"/>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4C216D"/>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3"/>
              <c:layout>
                <c:manualLayout>
                  <c:x val="4.4561344875423375E-2"/>
                  <c:y val="-2.7850840547139631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92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dLbl>
              <c:idx val="4"/>
              <c:layout>
                <c:manualLayout>
                  <c:x val="4.0847899469138124E-2"/>
                  <c:y val="-1.392542027356961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5C2A"/>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AVRUPA</c:v>
                </c:pt>
                <c:pt idx="1">
                  <c:v>ASYA</c:v>
                </c:pt>
                <c:pt idx="2">
                  <c:v>AFRİKA</c:v>
                </c:pt>
                <c:pt idx="3">
                  <c:v>AMERİKA</c:v>
                </c:pt>
                <c:pt idx="4">
                  <c:v>OKYANUSYA</c:v>
                </c:pt>
              </c:strCache>
            </c:strRef>
          </c:cat>
          <c:val>
            <c:numRef>
              <c:f>Sheet1!$B$2:$B$6</c:f>
              <c:numCache>
                <c:formatCode>0%</c:formatCode>
                <c:ptCount val="5"/>
                <c:pt idx="0">
                  <c:v>0.54243506173465483</c:v>
                </c:pt>
                <c:pt idx="1">
                  <c:v>0.13132039026415923</c:v>
                </c:pt>
                <c:pt idx="2">
                  <c:v>6.7372982937980969E-2</c:v>
                </c:pt>
                <c:pt idx="3">
                  <c:v>4.7304940830581649E-2</c:v>
                </c:pt>
                <c:pt idx="4">
                  <c:v>1.9981693057024741E-2</c:v>
                </c:pt>
              </c:numCache>
            </c:numRef>
          </c:val>
          <c:extLst xmlns:c16r2="http://schemas.microsoft.com/office/drawing/2015/06/chart">
            <c:ext xmlns:c16="http://schemas.microsoft.com/office/drawing/2014/chart" uri="{C3380CC4-5D6E-409C-BE32-E72D297353CC}">
              <c16:uniqueId val="{00000000-09D5-204D-A4AF-DA8F31E26C50}"/>
            </c:ext>
          </c:extLst>
        </c:ser>
        <c:ser>
          <c:idx val="1"/>
          <c:order val="1"/>
          <c:tx>
            <c:strRef>
              <c:f>Sheet1!$C$1</c:f>
              <c:strCache>
                <c:ptCount val="1"/>
                <c:pt idx="0">
                  <c:v>İNGİLTERE</c:v>
                </c:pt>
              </c:strCache>
            </c:strRef>
          </c:tx>
          <c:spPr>
            <a:solidFill>
              <a:srgbClr val="376092"/>
            </a:solidFill>
            <a:ln w="19050">
              <a:noFill/>
            </a:ln>
            <a:effectLst/>
          </c:spPr>
          <c:invertIfNegative val="0"/>
          <c:dLbls>
            <c:dLbl>
              <c:idx val="0"/>
              <c:layout>
                <c:manualLayout>
                  <c:x val="-3.7134454062852842E-3"/>
                  <c:y val="8.3559100580130937E-3"/>
                </c:manualLayout>
              </c:layout>
              <c:tx>
                <c:rich>
                  <a:bodyPr/>
                  <a:lstStyle/>
                  <a:p>
                    <a:r>
                      <a:rPr lang="en-US" baseline="0" dirty="0">
                        <a:solidFill>
                          <a:schemeClr val="bg1"/>
                        </a:solidFill>
                      </a:rPr>
                      <a:t>İNGİLTERE</a:t>
                    </a:r>
                  </a:p>
                  <a:p>
                    <a:r>
                      <a:rPr lang="en-US" baseline="0" dirty="0">
                        <a:solidFill>
                          <a:schemeClr val="bg1"/>
                        </a:solidFill>
                      </a:rPr>
                      <a:t> </a:t>
                    </a:r>
                    <a:fld id="{CAF3001D-32B6-4362-B97E-D49C3CB9C185}" type="VALUE">
                      <a:rPr lang="en-US" baseline="0">
                        <a:solidFill>
                          <a:schemeClr val="bg1"/>
                        </a:solidFill>
                      </a:rPr>
                      <a:pPr/>
                      <a:t>[VALUE]</a:t>
                    </a:fld>
                    <a:endParaRPr lang="en-US" baseline="0" dirty="0">
                      <a:solidFill>
                        <a:schemeClr val="bg1"/>
                      </a:solidFill>
                    </a:endParaRPr>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AVRUPA</c:v>
                </c:pt>
                <c:pt idx="1">
                  <c:v>ASYA</c:v>
                </c:pt>
                <c:pt idx="2">
                  <c:v>AFRİKA</c:v>
                </c:pt>
                <c:pt idx="3">
                  <c:v>AMERİKA</c:v>
                </c:pt>
                <c:pt idx="4">
                  <c:v>OKYANUSYA</c:v>
                </c:pt>
              </c:strCache>
            </c:strRef>
          </c:cat>
          <c:val>
            <c:numRef>
              <c:f>Sheet1!$C$2:$C$6</c:f>
              <c:numCache>
                <c:formatCode>General</c:formatCode>
                <c:ptCount val="5"/>
                <c:pt idx="0" formatCode="0%">
                  <c:v>0.1638811851420704</c:v>
                </c:pt>
              </c:numCache>
            </c:numRef>
          </c:val>
          <c:extLst xmlns:c16r2="http://schemas.microsoft.com/office/drawing/2015/06/chart">
            <c:ext xmlns:c16="http://schemas.microsoft.com/office/drawing/2014/chart" uri="{C3380CC4-5D6E-409C-BE32-E72D297353CC}">
              <c16:uniqueId val="{00000001-09D5-204D-A4AF-DA8F31E26C50}"/>
            </c:ext>
          </c:extLst>
        </c:ser>
        <c:ser>
          <c:idx val="2"/>
          <c:order val="2"/>
          <c:tx>
            <c:strRef>
              <c:f>Sheet1!$D$1</c:f>
              <c:strCache>
                <c:ptCount val="1"/>
                <c:pt idx="0">
                  <c:v>AVRUPA</c:v>
                </c:pt>
              </c:strCache>
            </c:strRef>
          </c:tx>
          <c:spPr>
            <a:solidFill>
              <a:srgbClr val="17375E"/>
            </a:solidFill>
            <a:ln w="19050">
              <a:noFill/>
            </a:ln>
            <a:effectLst/>
          </c:spPr>
          <c:invertIfNegative val="0"/>
          <c:dLbls>
            <c:dLbl>
              <c:idx val="0"/>
              <c:layout>
                <c:manualLayout>
                  <c:x val="-3.7134454062853523E-3"/>
                  <c:y val="-6.5144651125459176E-3"/>
                </c:manualLayout>
              </c:layout>
              <c:tx>
                <c:rich>
                  <a:bodyPr/>
                  <a:lstStyle/>
                  <a:p>
                    <a:r>
                      <a:rPr lang="en-US" baseline="0" dirty="0"/>
                      <a:t> </a:t>
                    </a:r>
                    <a:fld id="{BBC01F23-95A2-4572-A55F-40096798AD89}" type="VALUE">
                      <a:rPr lang="en-US" baseline="0"/>
                      <a:pPr/>
                      <a:t>[VALUE]</a:t>
                    </a:fld>
                    <a:endParaRPr lang="en-US" baseline="0" dirty="0"/>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AVRUPA</c:v>
                </c:pt>
                <c:pt idx="1">
                  <c:v>ASYA</c:v>
                </c:pt>
                <c:pt idx="2">
                  <c:v>AFRİKA</c:v>
                </c:pt>
                <c:pt idx="3">
                  <c:v>AMERİKA</c:v>
                </c:pt>
                <c:pt idx="4">
                  <c:v>OKYANUSYA</c:v>
                </c:pt>
              </c:strCache>
            </c:strRef>
          </c:cat>
          <c:val>
            <c:numRef>
              <c:f>Sheet1!$D$2:$D$6</c:f>
              <c:numCache>
                <c:formatCode>General</c:formatCode>
                <c:ptCount val="5"/>
                <c:pt idx="0" formatCode="0%">
                  <c:v>2.7703746033528164E-2</c:v>
                </c:pt>
              </c:numCache>
            </c:numRef>
          </c:val>
          <c:extLst xmlns:c16r2="http://schemas.microsoft.com/office/drawing/2015/06/chart">
            <c:ext xmlns:c16="http://schemas.microsoft.com/office/drawing/2014/chart" uri="{C3380CC4-5D6E-409C-BE32-E72D297353CC}">
              <c16:uniqueId val="{00000002-09D5-204D-A4AF-DA8F31E26C50}"/>
            </c:ext>
          </c:extLst>
        </c:ser>
        <c:dLbls>
          <c:showLegendKey val="0"/>
          <c:showVal val="0"/>
          <c:showCatName val="0"/>
          <c:showSerName val="0"/>
          <c:showPercent val="0"/>
          <c:showBubbleSize val="0"/>
        </c:dLbls>
        <c:gapWidth val="30"/>
        <c:overlap val="100"/>
        <c:axId val="226435840"/>
        <c:axId val="226417664"/>
      </c:barChart>
      <c:valAx>
        <c:axId val="226417664"/>
        <c:scaling>
          <c:orientation val="minMax"/>
          <c:max val="1.5"/>
        </c:scaling>
        <c:delete val="1"/>
        <c:axPos val="t"/>
        <c:numFmt formatCode="0%" sourceLinked="1"/>
        <c:majorTickMark val="out"/>
        <c:minorTickMark val="none"/>
        <c:tickLblPos val="nextTo"/>
        <c:crossAx val="226435840"/>
        <c:crosses val="autoZero"/>
        <c:crossBetween val="between"/>
      </c:valAx>
      <c:catAx>
        <c:axId val="22643584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2641766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0.61823</cdr:x>
      <cdr:y>0.09099</cdr:y>
    </cdr:from>
    <cdr:to>
      <cdr:x>0.67087</cdr:x>
      <cdr:y>0.13837</cdr:y>
    </cdr:to>
    <cdr:sp macro="" textlink="">
      <cdr:nvSpPr>
        <cdr:cNvPr id="2" name="TextBox 1"/>
        <cdr:cNvSpPr txBox="1"/>
      </cdr:nvSpPr>
      <cdr:spPr>
        <a:xfrm xmlns:a="http://schemas.openxmlformats.org/drawingml/2006/main">
          <a:off x="3177109" y="414913"/>
          <a:ext cx="270517" cy="216053"/>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tr-TR" sz="1400" b="1" dirty="0">
              <a:solidFill>
                <a:srgbClr val="002060"/>
              </a:solidFill>
            </a:rPr>
            <a:t>73%</a:t>
          </a:r>
        </a:p>
      </cdr:txBody>
    </cdr:sp>
  </cdr:relSizeAnchor>
</c:userShapes>
</file>

<file path=ppt/drawings/drawing2.xml><?xml version="1.0" encoding="utf-8"?>
<c:userShapes xmlns:c="http://schemas.openxmlformats.org/drawingml/2006/chart">
  <cdr:relSizeAnchor xmlns:cdr="http://schemas.openxmlformats.org/drawingml/2006/chartDrawing">
    <cdr:from>
      <cdr:x>0.61309</cdr:x>
      <cdr:y>0.0902</cdr:y>
    </cdr:from>
    <cdr:to>
      <cdr:x>0.66573</cdr:x>
      <cdr:y>0.13758</cdr:y>
    </cdr:to>
    <cdr:sp macro="" textlink="">
      <cdr:nvSpPr>
        <cdr:cNvPr id="2" name="TextBox 1"/>
        <cdr:cNvSpPr txBox="1"/>
      </cdr:nvSpPr>
      <cdr:spPr>
        <a:xfrm xmlns:a="http://schemas.openxmlformats.org/drawingml/2006/main">
          <a:off x="3150677" y="411316"/>
          <a:ext cx="270517" cy="216053"/>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tr-TR" sz="1400" b="1" dirty="0">
              <a:solidFill>
                <a:srgbClr val="002060"/>
              </a:solidFill>
            </a:rPr>
            <a:t>72%</a:t>
          </a:r>
        </a:p>
      </cdr:txBody>
    </cdr:sp>
  </cdr:relSizeAnchor>
</c:userShapes>
</file>

<file path=ppt/drawings/drawing3.xml><?xml version="1.0" encoding="utf-8"?>
<c:userShapes xmlns:c="http://schemas.openxmlformats.org/drawingml/2006/chart">
  <cdr:relSizeAnchor xmlns:cdr="http://schemas.openxmlformats.org/drawingml/2006/chartDrawing">
    <cdr:from>
      <cdr:x>0.61823</cdr:x>
      <cdr:y>0.09308</cdr:y>
    </cdr:from>
    <cdr:to>
      <cdr:x>0.67087</cdr:x>
      <cdr:y>0.14046</cdr:y>
    </cdr:to>
    <cdr:sp macro="" textlink="">
      <cdr:nvSpPr>
        <cdr:cNvPr id="2" name="TextBox 1"/>
        <cdr:cNvSpPr txBox="1"/>
      </cdr:nvSpPr>
      <cdr:spPr>
        <a:xfrm xmlns:a="http://schemas.openxmlformats.org/drawingml/2006/main">
          <a:off x="3177109" y="424433"/>
          <a:ext cx="270517" cy="216053"/>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tr-TR" sz="1400" b="1" dirty="0">
              <a:solidFill>
                <a:srgbClr val="002060"/>
              </a:solidFill>
            </a:rPr>
            <a:t>7</a:t>
          </a:r>
          <a:r>
            <a:rPr lang="en-US" sz="1400" b="1" dirty="0">
              <a:solidFill>
                <a:srgbClr val="002060"/>
              </a:solidFill>
            </a:rPr>
            <a:t>3</a:t>
          </a:r>
          <a:r>
            <a:rPr lang="tr-TR" sz="1400" b="1" dirty="0">
              <a:solidFill>
                <a:srgbClr val="002060"/>
              </a:solidFill>
            </a:rPr>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tr-TR"/>
          </a:p>
        </p:txBody>
      </p:sp>
      <p:sp>
        <p:nvSpPr>
          <p:cNvPr id="3" name="Veri Yer Tutucusu 2"/>
          <p:cNvSpPr>
            <a:spLocks noGrp="1"/>
          </p:cNvSpPr>
          <p:nvPr>
            <p:ph type="dt" sz="quarter" idx="1"/>
          </p:nvPr>
        </p:nvSpPr>
        <p:spPr>
          <a:xfrm>
            <a:off x="4023092" y="0"/>
            <a:ext cx="3077739" cy="511731"/>
          </a:xfrm>
          <a:prstGeom prst="rect">
            <a:avLst/>
          </a:prstGeom>
        </p:spPr>
        <p:txBody>
          <a:bodyPr vert="horz" lIns="99066" tIns="49533" rIns="99066" bIns="49533" rtlCol="0"/>
          <a:lstStyle>
            <a:lvl1pPr algn="r">
              <a:defRPr sz="1300"/>
            </a:lvl1pPr>
          </a:lstStyle>
          <a:p>
            <a:fld id="{9F655CA6-063B-4198-99A9-FC5E9C2D8F92}" type="datetimeFigureOut">
              <a:rPr lang="tr-TR" smtClean="0"/>
              <a:t>18.01.2019</a:t>
            </a:fld>
            <a:endParaRPr lang="tr-TR"/>
          </a:p>
        </p:txBody>
      </p:sp>
      <p:sp>
        <p:nvSpPr>
          <p:cNvPr id="4" name="Altbilgi Yer Tutucusu 3"/>
          <p:cNvSpPr>
            <a:spLocks noGrp="1"/>
          </p:cNvSpPr>
          <p:nvPr>
            <p:ph type="ftr" sz="quarter" idx="2"/>
          </p:nvPr>
        </p:nvSpPr>
        <p:spPr>
          <a:xfrm>
            <a:off x="0" y="9721106"/>
            <a:ext cx="3077739" cy="511731"/>
          </a:xfrm>
          <a:prstGeom prst="rect">
            <a:avLst/>
          </a:prstGeom>
        </p:spPr>
        <p:txBody>
          <a:bodyPr vert="horz" lIns="99066" tIns="49533" rIns="99066" bIns="49533" rtlCol="0" anchor="b"/>
          <a:lstStyle>
            <a:lvl1pPr algn="l">
              <a:defRPr sz="1300"/>
            </a:lvl1pPr>
          </a:lstStyle>
          <a:p>
            <a:endParaRPr lang="tr-TR"/>
          </a:p>
        </p:txBody>
      </p:sp>
      <p:sp>
        <p:nvSpPr>
          <p:cNvPr id="5" name="Slayt Numarası Yer Tutucusu 4"/>
          <p:cNvSpPr>
            <a:spLocks noGrp="1"/>
          </p:cNvSpPr>
          <p:nvPr>
            <p:ph type="sldNum" sz="quarter" idx="3"/>
          </p:nvPr>
        </p:nvSpPr>
        <p:spPr>
          <a:xfrm>
            <a:off x="4023092" y="9721106"/>
            <a:ext cx="3077739" cy="511731"/>
          </a:xfrm>
          <a:prstGeom prst="rect">
            <a:avLst/>
          </a:prstGeom>
        </p:spPr>
        <p:txBody>
          <a:bodyPr vert="horz" lIns="99066" tIns="49533" rIns="99066" bIns="49533" rtlCol="0" anchor="b"/>
          <a:lstStyle>
            <a:lvl1pPr algn="r">
              <a:defRPr sz="1300"/>
            </a:lvl1pPr>
          </a:lstStyle>
          <a:p>
            <a:fld id="{2A2BF975-803C-406B-B9DC-F8C4E1DC66DE}" type="slidenum">
              <a:rPr lang="tr-TR" smtClean="0"/>
              <a:t>‹#›</a:t>
            </a:fld>
            <a:endParaRPr lang="tr-TR"/>
          </a:p>
        </p:txBody>
      </p:sp>
    </p:spTree>
    <p:extLst>
      <p:ext uri="{BB962C8B-B14F-4D97-AF65-F5344CB8AC3E}">
        <p14:creationId xmlns:p14="http://schemas.microsoft.com/office/powerpoint/2010/main" val="920403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tr-TR"/>
          </a:p>
        </p:txBody>
      </p:sp>
      <p:sp>
        <p:nvSpPr>
          <p:cNvPr id="3" name="Veri Yer Tutucusu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5613E407-F8E8-4765-9870-4DF0A12923BC}" type="datetimeFigureOut">
              <a:rPr lang="tr-TR" smtClean="0"/>
              <a:t>18.01.2019</a:t>
            </a:fld>
            <a:endParaRPr lang="tr-TR"/>
          </a:p>
        </p:txBody>
      </p:sp>
      <p:sp>
        <p:nvSpPr>
          <p:cNvPr id="4" name="Slayt Görüntüsü Yer Tutucusu 3"/>
          <p:cNvSpPr>
            <a:spLocks noGrp="1" noRot="1" noChangeAspect="1"/>
          </p:cNvSpPr>
          <p:nvPr>
            <p:ph type="sldImg" idx="2"/>
          </p:nvPr>
        </p:nvSpPr>
        <p:spPr>
          <a:xfrm>
            <a:off x="141288" y="768350"/>
            <a:ext cx="6819900" cy="3836988"/>
          </a:xfrm>
          <a:prstGeom prst="rect">
            <a:avLst/>
          </a:prstGeom>
          <a:noFill/>
          <a:ln w="12700">
            <a:solidFill>
              <a:prstClr val="black"/>
            </a:solidFill>
          </a:ln>
        </p:spPr>
        <p:txBody>
          <a:bodyPr vert="horz" lIns="99066" tIns="49533" rIns="99066" bIns="49533" rtlCol="0" anchor="ctr"/>
          <a:lstStyle/>
          <a:p>
            <a:endParaRPr lang="tr-TR"/>
          </a:p>
        </p:txBody>
      </p:sp>
      <p:sp>
        <p:nvSpPr>
          <p:cNvPr id="5" name="Not Yer Tutucusu 4"/>
          <p:cNvSpPr>
            <a:spLocks noGrp="1"/>
          </p:cNvSpPr>
          <p:nvPr>
            <p:ph type="body" sz="quarter" idx="3"/>
          </p:nvPr>
        </p:nvSpPr>
        <p:spPr>
          <a:xfrm>
            <a:off x="710248" y="4861441"/>
            <a:ext cx="5681980" cy="4605576"/>
          </a:xfrm>
          <a:prstGeom prst="rect">
            <a:avLst/>
          </a:prstGeom>
        </p:spPr>
        <p:txBody>
          <a:bodyPr vert="horz" lIns="99066" tIns="49533" rIns="99066" bIns="49533"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tr-TR"/>
          </a:p>
        </p:txBody>
      </p:sp>
      <p:sp>
        <p:nvSpPr>
          <p:cNvPr id="7" name="Slayt Numarası Yer Tutucusu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7D42F891-9625-433A-8707-153821648444}" type="slidenum">
              <a:rPr lang="tr-TR" smtClean="0"/>
              <a:t>‹#›</a:t>
            </a:fld>
            <a:endParaRPr lang="tr-TR"/>
          </a:p>
        </p:txBody>
      </p:sp>
    </p:spTree>
    <p:extLst>
      <p:ext uri="{BB962C8B-B14F-4D97-AF65-F5344CB8AC3E}">
        <p14:creationId xmlns:p14="http://schemas.microsoft.com/office/powerpoint/2010/main" val="1454063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7D42F891-9625-433A-8707-153821648444}" type="slidenum">
              <a:rPr lang="tr-TR" smtClean="0"/>
              <a:t>4</a:t>
            </a:fld>
            <a:endParaRPr lang="tr-TR"/>
          </a:p>
        </p:txBody>
      </p:sp>
    </p:spTree>
    <p:extLst>
      <p:ext uri="{BB962C8B-B14F-4D97-AF65-F5344CB8AC3E}">
        <p14:creationId xmlns:p14="http://schemas.microsoft.com/office/powerpoint/2010/main" val="3200366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7D42F891-9625-433A-8707-153821648444}" type="slidenum">
              <a:rPr lang="tr-TR" smtClean="0"/>
              <a:t>5</a:t>
            </a:fld>
            <a:endParaRPr lang="tr-TR"/>
          </a:p>
        </p:txBody>
      </p:sp>
    </p:spTree>
    <p:extLst>
      <p:ext uri="{BB962C8B-B14F-4D97-AF65-F5344CB8AC3E}">
        <p14:creationId xmlns:p14="http://schemas.microsoft.com/office/powerpoint/2010/main" val="2724681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7D42F891-9625-433A-8707-153821648444}" type="slidenum">
              <a:rPr lang="tr-TR" smtClean="0">
                <a:solidFill>
                  <a:prstClr val="black"/>
                </a:solidFill>
              </a:rPr>
              <a:pPr/>
              <a:t>7</a:t>
            </a:fld>
            <a:endParaRPr lang="tr-TR">
              <a:solidFill>
                <a:prstClr val="black"/>
              </a:solidFill>
            </a:endParaRPr>
          </a:p>
        </p:txBody>
      </p:sp>
    </p:spTree>
    <p:extLst>
      <p:ext uri="{BB962C8B-B14F-4D97-AF65-F5344CB8AC3E}">
        <p14:creationId xmlns:p14="http://schemas.microsoft.com/office/powerpoint/2010/main" val="2615425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42F891-9625-433A-8707-153821648444}" type="slidenum">
              <a:rPr lang="tr-TR" smtClean="0"/>
              <a:t>8</a:t>
            </a:fld>
            <a:endParaRPr lang="tr-TR"/>
          </a:p>
        </p:txBody>
      </p:sp>
    </p:spTree>
    <p:extLst>
      <p:ext uri="{BB962C8B-B14F-4D97-AF65-F5344CB8AC3E}">
        <p14:creationId xmlns:p14="http://schemas.microsoft.com/office/powerpoint/2010/main" val="1386106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7D42F891-9625-433A-8707-153821648444}" type="slidenum">
              <a:rPr lang="tr-TR" smtClean="0">
                <a:solidFill>
                  <a:prstClr val="black"/>
                </a:solidFill>
              </a:rPr>
              <a:pPr/>
              <a:t>9</a:t>
            </a:fld>
            <a:endParaRPr lang="tr-TR">
              <a:solidFill>
                <a:prstClr val="black"/>
              </a:solidFill>
            </a:endParaRPr>
          </a:p>
        </p:txBody>
      </p:sp>
    </p:spTree>
    <p:extLst>
      <p:ext uri="{BB962C8B-B14F-4D97-AF65-F5344CB8AC3E}">
        <p14:creationId xmlns:p14="http://schemas.microsoft.com/office/powerpoint/2010/main" val="3105683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7D42F891-9625-433A-8707-153821648444}" type="slidenum">
              <a:rPr lang="tr-TR" smtClean="0">
                <a:solidFill>
                  <a:prstClr val="black"/>
                </a:solidFill>
              </a:rPr>
              <a:pPr/>
              <a:t>11</a:t>
            </a:fld>
            <a:endParaRPr lang="tr-TR">
              <a:solidFill>
                <a:prstClr val="black"/>
              </a:solidFill>
            </a:endParaRPr>
          </a:p>
        </p:txBody>
      </p:sp>
    </p:spTree>
    <p:extLst>
      <p:ext uri="{BB962C8B-B14F-4D97-AF65-F5344CB8AC3E}">
        <p14:creationId xmlns:p14="http://schemas.microsoft.com/office/powerpoint/2010/main" val="140336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7D42F891-9625-433A-8707-153821648444}" type="slidenum">
              <a:rPr lang="tr-TR" smtClean="0"/>
              <a:t>12</a:t>
            </a:fld>
            <a:endParaRPr lang="tr-TR"/>
          </a:p>
        </p:txBody>
      </p:sp>
    </p:spTree>
    <p:extLst>
      <p:ext uri="{BB962C8B-B14F-4D97-AF65-F5344CB8AC3E}">
        <p14:creationId xmlns:p14="http://schemas.microsoft.com/office/powerpoint/2010/main" val="128304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7D42F891-9625-433A-8707-153821648444}" type="slidenum">
              <a:rPr lang="tr-TR" smtClean="0"/>
              <a:t>13</a:t>
            </a:fld>
            <a:endParaRPr lang="tr-TR"/>
          </a:p>
        </p:txBody>
      </p:sp>
    </p:spTree>
    <p:extLst>
      <p:ext uri="{BB962C8B-B14F-4D97-AF65-F5344CB8AC3E}">
        <p14:creationId xmlns:p14="http://schemas.microsoft.com/office/powerpoint/2010/main" val="2632002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1" y="2130427"/>
            <a:ext cx="10363200" cy="1470025"/>
          </a:xfrm>
        </p:spPr>
        <p:txBody>
          <a:bodyPr/>
          <a:lstStyle/>
          <a:p>
            <a:r>
              <a:rPr lang="tr-TR"/>
              <a:t>Asıl başlık stili için tıklatın</a:t>
            </a:r>
          </a:p>
        </p:txBody>
      </p:sp>
      <p:sp>
        <p:nvSpPr>
          <p:cNvPr id="3" name="Alt Başlık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187BC1B-7A07-4A27-88DF-F33771ED315A}" type="datetimeFigureOut">
              <a:rPr lang="tr-TR" smtClean="0"/>
              <a:t>18.01.2019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5F2FC3-7DAB-4FC4-88E0-5EB2AAC8C083}" type="slidenum">
              <a:rPr lang="tr-TR" smtClean="0"/>
              <a:t>‹#›</a:t>
            </a:fld>
            <a:endParaRPr lang="tr-TR"/>
          </a:p>
        </p:txBody>
      </p:sp>
    </p:spTree>
    <p:extLst>
      <p:ext uri="{BB962C8B-B14F-4D97-AF65-F5344CB8AC3E}">
        <p14:creationId xmlns:p14="http://schemas.microsoft.com/office/powerpoint/2010/main" val="301836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87BC1B-7A07-4A27-88DF-F33771ED315A}" type="datetimeFigureOut">
              <a:rPr lang="tr-TR" smtClean="0"/>
              <a:t>18.01.2019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5F2FC3-7DAB-4FC4-88E0-5EB2AAC8C083}" type="slidenum">
              <a:rPr lang="tr-TR" smtClean="0"/>
              <a:t>‹#›</a:t>
            </a:fld>
            <a:endParaRPr lang="tr-TR"/>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14126" y="116632"/>
            <a:ext cx="1733909" cy="8783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28330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40"/>
            <a:ext cx="27432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09600" y="274640"/>
            <a:ext cx="8026401"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87BC1B-7A07-4A27-88DF-F33771ED315A}" type="datetimeFigureOut">
              <a:rPr lang="tr-TR" smtClean="0"/>
              <a:t>18.01.2019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5F2FC3-7DAB-4FC4-88E0-5EB2AAC8C083}" type="slidenum">
              <a:rPr lang="tr-TR" smtClean="0"/>
              <a:t>‹#›</a:t>
            </a:fld>
            <a:endParaRPr lang="tr-TR"/>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14126" y="116632"/>
            <a:ext cx="1733909" cy="8783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09762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87BC1B-7A07-4A27-88DF-F33771ED315A}" type="datetimeFigureOut">
              <a:rPr lang="tr-TR" smtClean="0"/>
              <a:t>18.01.2019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5F2FC3-7DAB-4FC4-88E0-5EB2AAC8C083}" type="slidenum">
              <a:rPr lang="tr-TR" smtClean="0"/>
              <a:t>‹#›</a:t>
            </a:fld>
            <a:endParaRPr lang="tr-TR"/>
          </a:p>
        </p:txBody>
      </p:sp>
    </p:spTree>
    <p:extLst>
      <p:ext uri="{BB962C8B-B14F-4D97-AF65-F5344CB8AC3E}">
        <p14:creationId xmlns:p14="http://schemas.microsoft.com/office/powerpoint/2010/main" val="171946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2"/>
            <a:ext cx="103632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187BC1B-7A07-4A27-88DF-F33771ED315A}" type="datetimeFigureOut">
              <a:rPr lang="tr-TR" smtClean="0"/>
              <a:t>18.01.2019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5F2FC3-7DAB-4FC4-88E0-5EB2AAC8C083}" type="slidenum">
              <a:rPr lang="tr-TR" smtClean="0"/>
              <a:t>‹#›</a:t>
            </a:fld>
            <a:endParaRPr lang="tr-TR"/>
          </a:p>
        </p:txBody>
      </p:sp>
      <p:pic>
        <p:nvPicPr>
          <p:cNvPr id="7" name="1 Resim" descr="footer.jpg"/>
          <p:cNvPicPr/>
          <p:nvPr userDrawn="1"/>
        </p:nvPicPr>
        <p:blipFill rotWithShape="1">
          <a:blip r:embed="rId2"/>
          <a:srcRect t="-6458" b="29185"/>
          <a:stretch/>
        </p:blipFill>
        <p:spPr>
          <a:xfrm>
            <a:off x="1010921" y="6237312"/>
            <a:ext cx="10170160" cy="612000"/>
          </a:xfrm>
          <a:prstGeom prst="rect">
            <a:avLst/>
          </a:prstGeom>
        </p:spPr>
      </p:pic>
      <p:pic>
        <p:nvPicPr>
          <p:cNvPr id="8"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314126" y="116632"/>
            <a:ext cx="1733909" cy="8783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52933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09601"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599"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187BC1B-7A07-4A27-88DF-F33771ED315A}" type="datetimeFigureOut">
              <a:rPr lang="tr-TR" smtClean="0"/>
              <a:t>18.01.2019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5F2FC3-7DAB-4FC4-88E0-5EB2AAC8C083}" type="slidenum">
              <a:rPr lang="tr-TR" smtClean="0"/>
              <a:t>‹#›</a:t>
            </a:fld>
            <a:endParaRPr lang="tr-T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14126" y="116632"/>
            <a:ext cx="1733909" cy="8783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6770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609599"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09599"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187BC1B-7A07-4A27-88DF-F33771ED315A}" type="datetimeFigureOut">
              <a:rPr lang="tr-TR" smtClean="0"/>
              <a:t>18.01.2019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35F2FC3-7DAB-4FC4-88E0-5EB2AAC8C083}" type="slidenum">
              <a:rPr lang="tr-TR" smtClean="0"/>
              <a:t>‹#›</a:t>
            </a:fld>
            <a:endParaRPr lang="tr-TR"/>
          </a:p>
        </p:txBody>
      </p:sp>
      <p:pic>
        <p:nvPicPr>
          <p:cNvPr id="11"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14126" y="116632"/>
            <a:ext cx="1733909" cy="8783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8901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87BC1B-7A07-4A27-88DF-F33771ED315A}" type="datetimeFigureOut">
              <a:rPr lang="tr-TR" smtClean="0"/>
              <a:t>18.01.2019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35F2FC3-7DAB-4FC4-88E0-5EB2AAC8C083}" type="slidenum">
              <a:rPr lang="tr-TR" smtClean="0"/>
              <a:t>‹#›</a:t>
            </a:fld>
            <a:endParaRPr lang="tr-T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14126" y="116632"/>
            <a:ext cx="1733909" cy="8783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8727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87BC1B-7A07-4A27-88DF-F33771ED315A}" type="datetimeFigureOut">
              <a:rPr lang="tr-TR" smtClean="0"/>
              <a:t>18.01.2019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35F2FC3-7DAB-4FC4-88E0-5EB2AAC8C083}" type="slidenum">
              <a:rPr lang="tr-TR" smtClean="0"/>
              <a:t>‹#›</a:t>
            </a:fld>
            <a:endParaRPr lang="tr-TR"/>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14126" y="116632"/>
            <a:ext cx="1733909" cy="8783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5923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4766733"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09601"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87BC1B-7A07-4A27-88DF-F33771ED315A}" type="datetimeFigureOut">
              <a:rPr lang="tr-TR" smtClean="0"/>
              <a:t>18.01.2019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5F2FC3-7DAB-4FC4-88E0-5EB2AAC8C083}" type="slidenum">
              <a:rPr lang="tr-TR" smtClean="0"/>
              <a:t>‹#›</a:t>
            </a:fld>
            <a:endParaRPr lang="tr-T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14126" y="116632"/>
            <a:ext cx="1733909" cy="8783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858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87BC1B-7A07-4A27-88DF-F33771ED315A}" type="datetimeFigureOut">
              <a:rPr lang="tr-TR" smtClean="0"/>
              <a:t>18.01.2019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5F2FC3-7DAB-4FC4-88E0-5EB2AAC8C083}" type="slidenum">
              <a:rPr lang="tr-TR" smtClean="0"/>
              <a:t>‹#›</a:t>
            </a:fld>
            <a:endParaRPr lang="tr-T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14126" y="116632"/>
            <a:ext cx="1733909" cy="8783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65115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1"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09601" y="1600202"/>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09601"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194F7-190C-4733-BA8D-64B0A3613409}" type="datetimeFigureOut">
              <a:rPr lang="tr-TR" smtClean="0"/>
              <a:t>18.01.2019</a:t>
            </a:fld>
            <a:endParaRPr lang="tr-TR"/>
          </a:p>
        </p:txBody>
      </p:sp>
      <p:sp>
        <p:nvSpPr>
          <p:cNvPr id="5" name="Altbilgi Yer Tutucusu 4"/>
          <p:cNvSpPr>
            <a:spLocks noGrp="1"/>
          </p:cNvSpPr>
          <p:nvPr>
            <p:ph type="ftr" sz="quarter" idx="3"/>
          </p:nvPr>
        </p:nvSpPr>
        <p:spPr>
          <a:xfrm>
            <a:off x="4165601"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5B491-BA1F-4561-A738-27A641CBA293}" type="slidenum">
              <a:rPr lang="tr-TR" smtClean="0"/>
              <a:t>‹#›</a:t>
            </a:fld>
            <a:endParaRPr lang="tr-TR"/>
          </a:p>
        </p:txBody>
      </p:sp>
    </p:spTree>
    <p:extLst>
      <p:ext uri="{BB962C8B-B14F-4D97-AF65-F5344CB8AC3E}">
        <p14:creationId xmlns:p14="http://schemas.microsoft.com/office/powerpoint/2010/main" val="3333418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customXml" Target="../../customXml/item8.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customXml" Target="../../customXml/item2.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chart" Target="../charts/chart11.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customXml" Target="../../customXml/item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customXml" Target="../../customXml/item1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customXml" Target="../../customXml/item16.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custDataLst>
              <p:custData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55642" y="49102"/>
            <a:ext cx="6182173" cy="439248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
        <p:nvSpPr>
          <p:cNvPr id="3" name="Title 1"/>
          <p:cNvSpPr>
            <a:spLocks noGrp="1"/>
          </p:cNvSpPr>
          <p:nvPr>
            <p:ph type="ctrTitle"/>
          </p:nvPr>
        </p:nvSpPr>
        <p:spPr>
          <a:xfrm>
            <a:off x="965994" y="4437114"/>
            <a:ext cx="10260013" cy="1472017"/>
          </a:xfrm>
        </p:spPr>
        <p:txBody>
          <a:bodyPr anchor="ctr">
            <a:noAutofit/>
          </a:bodyPr>
          <a:lstStyle/>
          <a:p>
            <a:r>
              <a:rPr lang="en-US" sz="3600" b="1" kern="0" dirty="0" smtClean="0">
                <a:solidFill>
                  <a:srgbClr val="C00000"/>
                </a:solidFill>
                <a:cs typeface="Tahoma" pitchFamily="34" charset="0"/>
              </a:rPr>
              <a:t>18 OCAK </a:t>
            </a:r>
            <a:r>
              <a:rPr lang="tr-TR" sz="3600" b="1" kern="0" dirty="0" smtClean="0">
                <a:solidFill>
                  <a:srgbClr val="C00000"/>
                </a:solidFill>
                <a:cs typeface="Tahoma" pitchFamily="34" charset="0"/>
              </a:rPr>
              <a:t>201</a:t>
            </a:r>
            <a:r>
              <a:rPr lang="en-US" sz="3600" b="1" kern="0" dirty="0" smtClean="0">
                <a:solidFill>
                  <a:srgbClr val="C00000"/>
                </a:solidFill>
                <a:cs typeface="Tahoma" pitchFamily="34" charset="0"/>
              </a:rPr>
              <a:t>9</a:t>
            </a:r>
            <a:r>
              <a:rPr lang="tr-TR" sz="3600" b="1" kern="0" dirty="0">
                <a:solidFill>
                  <a:srgbClr val="C00000"/>
                </a:solidFill>
                <a:cs typeface="Tahoma" pitchFamily="34" charset="0"/>
              </a:rPr>
              <a:t/>
            </a:r>
            <a:br>
              <a:rPr lang="tr-TR" sz="3600" b="1" kern="0" dirty="0">
                <a:solidFill>
                  <a:srgbClr val="C00000"/>
                </a:solidFill>
                <a:cs typeface="Tahoma" pitchFamily="34" charset="0"/>
              </a:rPr>
            </a:br>
            <a:r>
              <a:rPr lang="tr-TR" sz="3600" b="1" kern="0" dirty="0">
                <a:solidFill>
                  <a:srgbClr val="C00000"/>
                </a:solidFill>
                <a:cs typeface="Tahoma" pitchFamily="34" charset="0"/>
              </a:rPr>
              <a:t>TÜRKBESD – </a:t>
            </a:r>
            <a:r>
              <a:rPr lang="en-US" sz="3600" b="1" kern="0" dirty="0">
                <a:solidFill>
                  <a:srgbClr val="C00000"/>
                </a:solidFill>
                <a:cs typeface="Tahoma" pitchFamily="34" charset="0"/>
              </a:rPr>
              <a:t>BASIN TOPLANTISI</a:t>
            </a:r>
            <a:endParaRPr lang="tr-TR" sz="3600" b="1" kern="0" dirty="0">
              <a:solidFill>
                <a:srgbClr val="C00000"/>
              </a:solidFill>
              <a:cs typeface="Tahoma" pitchFamily="34" charset="0"/>
            </a:endParaRPr>
          </a:p>
        </p:txBody>
      </p:sp>
      <p:grpSp>
        <p:nvGrpSpPr>
          <p:cNvPr id="9" name="Group 8"/>
          <p:cNvGrpSpPr/>
          <p:nvPr/>
        </p:nvGrpSpPr>
        <p:grpSpPr>
          <a:xfrm>
            <a:off x="2282190" y="6237312"/>
            <a:ext cx="7627620" cy="612000"/>
            <a:chOff x="758190" y="6237312"/>
            <a:chExt cx="7627620" cy="612000"/>
          </a:xfrm>
        </p:grpSpPr>
        <p:pic>
          <p:nvPicPr>
            <p:cNvPr id="4" name="1 Resim" descr="footer.jpg"/>
            <p:cNvPicPr/>
            <p:nvPr/>
          </p:nvPicPr>
          <p:blipFill rotWithShape="1">
            <a:blip r:embed="rId4"/>
            <a:srcRect t="-6458" b="29185"/>
            <a:stretch/>
          </p:blipFill>
          <p:spPr>
            <a:xfrm>
              <a:off x="758190" y="6237312"/>
              <a:ext cx="7627620" cy="612000"/>
            </a:xfrm>
            <a:prstGeom prst="rect">
              <a:avLst/>
            </a:prstGeom>
          </p:spPr>
        </p:pic>
        <p:sp>
          <p:nvSpPr>
            <p:cNvPr id="2" name="TextBox 1"/>
            <p:cNvSpPr txBox="1"/>
            <p:nvPr/>
          </p:nvSpPr>
          <p:spPr>
            <a:xfrm>
              <a:off x="1589692" y="6349356"/>
              <a:ext cx="6372000" cy="253916"/>
            </a:xfrm>
            <a:prstGeom prst="rect">
              <a:avLst/>
            </a:prstGeom>
            <a:solidFill>
              <a:schemeClr val="bg1"/>
            </a:solidFill>
          </p:spPr>
          <p:txBody>
            <a:bodyPr wrap="square" rtlCol="0">
              <a:spAutoFit/>
            </a:bodyPr>
            <a:lstStyle/>
            <a:p>
              <a:r>
                <a:rPr lang="tr-TR" sz="1050" b="1" dirty="0">
                  <a:solidFill>
                    <a:srgbClr val="9F9F9F"/>
                  </a:solidFill>
                  <a:latin typeface="+mj-lt"/>
                </a:rPr>
                <a:t>Barbaros Mah. Dereboyu cad.</a:t>
              </a:r>
              <a:r>
                <a:rPr lang="tr-TR" sz="1050" dirty="0">
                  <a:solidFill>
                    <a:srgbClr val="9F9F9F"/>
                  </a:solidFill>
                  <a:latin typeface="+mj-lt"/>
                </a:rPr>
                <a:t> </a:t>
              </a:r>
              <a:r>
                <a:rPr lang="tr-TR" sz="1050" b="1" dirty="0">
                  <a:solidFill>
                    <a:srgbClr val="9F9F9F"/>
                  </a:solidFill>
                  <a:latin typeface="+mj-lt"/>
                </a:rPr>
                <a:t>Fesleğen sk. Uphill Towers A1 –A Blok, Kat:12  D:71</a:t>
              </a:r>
              <a:r>
                <a:rPr lang="tr-TR" sz="1050" dirty="0">
                  <a:solidFill>
                    <a:srgbClr val="9F9F9F"/>
                  </a:solidFill>
                  <a:latin typeface="+mj-lt"/>
                </a:rPr>
                <a:t> </a:t>
              </a:r>
              <a:r>
                <a:rPr lang="tr-TR" sz="1050" b="1" dirty="0">
                  <a:solidFill>
                    <a:srgbClr val="9F9F9F"/>
                  </a:solidFill>
                  <a:latin typeface="+mj-lt"/>
                </a:rPr>
                <a:t>Batı Ataşehir – İSTANBUL</a:t>
              </a:r>
              <a:endParaRPr lang="tr-TR" sz="1050" dirty="0">
                <a:solidFill>
                  <a:srgbClr val="9F9F9F"/>
                </a:solidFill>
                <a:latin typeface="+mj-lt"/>
              </a:endParaRPr>
            </a:p>
          </p:txBody>
        </p:sp>
      </p:grpSp>
    </p:spTree>
    <p:extLst>
      <p:ext uri="{BB962C8B-B14F-4D97-AF65-F5344CB8AC3E}">
        <p14:creationId xmlns:p14="http://schemas.microsoft.com/office/powerpoint/2010/main" val="208101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8073996" y="1402014"/>
            <a:ext cx="1813893" cy="461665"/>
          </a:xfrm>
          <a:prstGeom prst="rect">
            <a:avLst/>
          </a:prstGeom>
          <a:solidFill>
            <a:schemeClr val="accent2"/>
          </a:solidFill>
        </p:spPr>
        <p:txBody>
          <a:bodyPr wrap="none" rtlCol="0">
            <a:spAutoFit/>
          </a:bodyPr>
          <a:lstStyle>
            <a:defPPr>
              <a:defRPr lang="tr-TR"/>
            </a:defPPr>
            <a:lvl1pPr algn="ctr">
              <a:defRPr sz="1200" b="1">
                <a:solidFill>
                  <a:schemeClr val="bg1"/>
                </a:solidFill>
              </a:defRPr>
            </a:lvl1pPr>
          </a:lstStyle>
          <a:p>
            <a:r>
              <a:rPr lang="tr-TR" dirty="0"/>
              <a:t>201</a:t>
            </a:r>
            <a:r>
              <a:rPr lang="en-US" dirty="0"/>
              <a:t>8 </a:t>
            </a:r>
            <a:r>
              <a:rPr lang="en-US" dirty="0" err="1" smtClean="0"/>
              <a:t>Aylık</a:t>
            </a:r>
            <a:r>
              <a:rPr lang="tr-TR" dirty="0" smtClean="0"/>
              <a:t> </a:t>
            </a:r>
            <a:r>
              <a:rPr lang="tr-TR" dirty="0"/>
              <a:t>Ortalama Satış</a:t>
            </a:r>
          </a:p>
          <a:p>
            <a:r>
              <a:rPr lang="tr-TR" dirty="0"/>
              <a:t> </a:t>
            </a:r>
            <a:r>
              <a:rPr lang="en-US" dirty="0"/>
              <a:t>   1.606.774 </a:t>
            </a:r>
            <a:endParaRPr lang="tr-TR" dirty="0"/>
          </a:p>
        </p:txBody>
      </p:sp>
      <p:sp>
        <p:nvSpPr>
          <p:cNvPr id="40" name="TextBox 39"/>
          <p:cNvSpPr txBox="1"/>
          <p:nvPr/>
        </p:nvSpPr>
        <p:spPr>
          <a:xfrm>
            <a:off x="1991544" y="1402014"/>
            <a:ext cx="1813893" cy="461665"/>
          </a:xfrm>
          <a:prstGeom prst="rect">
            <a:avLst/>
          </a:prstGeom>
          <a:solidFill>
            <a:schemeClr val="accent2"/>
          </a:solidFill>
        </p:spPr>
        <p:txBody>
          <a:bodyPr wrap="none" rtlCol="0">
            <a:spAutoFit/>
          </a:bodyPr>
          <a:lstStyle/>
          <a:p>
            <a:pPr algn="ctr"/>
            <a:r>
              <a:rPr lang="tr-TR" sz="1200" b="1" dirty="0">
                <a:solidFill>
                  <a:schemeClr val="bg1"/>
                </a:solidFill>
              </a:rPr>
              <a:t>2016 </a:t>
            </a:r>
            <a:r>
              <a:rPr lang="en-US" sz="1200" b="1" dirty="0" err="1" smtClean="0">
                <a:solidFill>
                  <a:schemeClr val="bg1"/>
                </a:solidFill>
              </a:rPr>
              <a:t>Aylık</a:t>
            </a:r>
            <a:r>
              <a:rPr lang="en-US" sz="1200" b="1" dirty="0" smtClean="0">
                <a:solidFill>
                  <a:schemeClr val="bg1"/>
                </a:solidFill>
              </a:rPr>
              <a:t> </a:t>
            </a:r>
            <a:r>
              <a:rPr lang="tr-TR" sz="1200" b="1" dirty="0">
                <a:solidFill>
                  <a:schemeClr val="bg1"/>
                </a:solidFill>
              </a:rPr>
              <a:t>Ortalama Satış</a:t>
            </a:r>
          </a:p>
          <a:p>
            <a:pPr algn="ctr"/>
            <a:r>
              <a:rPr lang="tr-TR" sz="1200" b="1" dirty="0">
                <a:solidFill>
                  <a:schemeClr val="bg1"/>
                </a:solidFill>
              </a:rPr>
              <a:t>1.434.681</a:t>
            </a:r>
          </a:p>
        </p:txBody>
      </p:sp>
      <p:sp>
        <p:nvSpPr>
          <p:cNvPr id="41" name="TextBox 40"/>
          <p:cNvSpPr txBox="1"/>
          <p:nvPr/>
        </p:nvSpPr>
        <p:spPr>
          <a:xfrm>
            <a:off x="5087888" y="1402014"/>
            <a:ext cx="1813893" cy="461665"/>
          </a:xfrm>
          <a:prstGeom prst="rect">
            <a:avLst/>
          </a:prstGeom>
          <a:solidFill>
            <a:schemeClr val="accent2"/>
          </a:solidFill>
        </p:spPr>
        <p:txBody>
          <a:bodyPr wrap="none" rtlCol="0">
            <a:spAutoFit/>
          </a:bodyPr>
          <a:lstStyle/>
          <a:p>
            <a:pPr algn="ctr"/>
            <a:r>
              <a:rPr lang="tr-TR" sz="1200" b="1" dirty="0">
                <a:solidFill>
                  <a:schemeClr val="bg1"/>
                </a:solidFill>
              </a:rPr>
              <a:t>201</a:t>
            </a:r>
            <a:r>
              <a:rPr lang="en-US" sz="1200" b="1" dirty="0">
                <a:solidFill>
                  <a:schemeClr val="bg1"/>
                </a:solidFill>
              </a:rPr>
              <a:t>7</a:t>
            </a:r>
            <a:r>
              <a:rPr lang="tr-TR" sz="1200" b="1" dirty="0">
                <a:solidFill>
                  <a:schemeClr val="bg1"/>
                </a:solidFill>
              </a:rPr>
              <a:t> </a:t>
            </a:r>
            <a:r>
              <a:rPr lang="en-US" sz="1200" b="1" dirty="0" err="1" smtClean="0">
                <a:solidFill>
                  <a:schemeClr val="bg1"/>
                </a:solidFill>
              </a:rPr>
              <a:t>Aylık</a:t>
            </a:r>
            <a:r>
              <a:rPr lang="en-US" sz="1200" b="1" dirty="0" smtClean="0">
                <a:solidFill>
                  <a:schemeClr val="bg1"/>
                </a:solidFill>
              </a:rPr>
              <a:t> </a:t>
            </a:r>
            <a:r>
              <a:rPr lang="tr-TR" sz="1200" b="1" dirty="0">
                <a:solidFill>
                  <a:schemeClr val="bg1"/>
                </a:solidFill>
              </a:rPr>
              <a:t>Ortalama Satış</a:t>
            </a:r>
          </a:p>
          <a:p>
            <a:pPr algn="ctr"/>
            <a:r>
              <a:rPr lang="en-US" sz="1200" b="1" dirty="0">
                <a:solidFill>
                  <a:schemeClr val="bg1"/>
                </a:solidFill>
              </a:rPr>
              <a:t> 1.520.327</a:t>
            </a:r>
          </a:p>
        </p:txBody>
      </p:sp>
      <p:graphicFrame>
        <p:nvGraphicFramePr>
          <p:cNvPr id="9" name="Chart 8"/>
          <p:cNvGraphicFramePr/>
          <p:nvPr>
            <p:extLst>
              <p:ext uri="{D42A27DB-BD31-4B8C-83A1-F6EECF244321}">
                <p14:modId xmlns:p14="http://schemas.microsoft.com/office/powerpoint/2010/main" val="1527849638"/>
              </p:ext>
            </p:extLst>
          </p:nvPr>
        </p:nvGraphicFramePr>
        <p:xfrm>
          <a:off x="479376" y="1844824"/>
          <a:ext cx="10800000" cy="4876652"/>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935F2FC3-7DAB-4FC4-88E0-5EB2AAC8C083}" type="slidenum">
              <a:rPr lang="tr-TR" smtClean="0"/>
              <a:t>10</a:t>
            </a:fld>
            <a:endParaRPr lang="tr-TR"/>
          </a:p>
        </p:txBody>
      </p:sp>
      <p:cxnSp>
        <p:nvCxnSpPr>
          <p:cNvPr id="11" name="Straight Connector 10"/>
          <p:cNvCxnSpPr/>
          <p:nvPr/>
        </p:nvCxnSpPr>
        <p:spPr>
          <a:xfrm flipV="1">
            <a:off x="1199456" y="3450884"/>
            <a:ext cx="3240000" cy="482173"/>
          </a:xfrm>
          <a:prstGeom prst="line">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Footer Placeholder 3"/>
          <p:cNvSpPr>
            <a:spLocks noGrp="1"/>
          </p:cNvSpPr>
          <p:nvPr>
            <p:ph type="ftr" sz="quarter" idx="11"/>
          </p:nvPr>
        </p:nvSpPr>
        <p:spPr>
          <a:xfrm>
            <a:off x="996876" y="6591856"/>
            <a:ext cx="8171107" cy="268386"/>
          </a:xfrm>
        </p:spPr>
        <p:txBody>
          <a:bodyPr/>
          <a:lstStyle/>
          <a:p>
            <a:pPr algn="l"/>
            <a:r>
              <a:rPr lang="tr-TR" dirty="0"/>
              <a:t>Kaynak: </a:t>
            </a:r>
            <a:r>
              <a:rPr lang="tr-TR" dirty="0" smtClean="0"/>
              <a:t>BESD</a:t>
            </a:r>
            <a:endParaRPr lang="en-US" dirty="0"/>
          </a:p>
        </p:txBody>
      </p:sp>
      <p:sp>
        <p:nvSpPr>
          <p:cNvPr id="22" name="Rectangle 4"/>
          <p:cNvSpPr txBox="1">
            <a:spLocks noChangeAspect="1" noChangeArrowheads="1"/>
          </p:cNvSpPr>
          <p:nvPr/>
        </p:nvSpPr>
        <p:spPr bwMode="auto">
          <a:xfrm>
            <a:off x="122360" y="116632"/>
            <a:ext cx="8772525" cy="792162"/>
          </a:xfrm>
          <a:prstGeom prst="rect">
            <a:avLst/>
          </a:prstGeom>
          <a:noFill/>
          <a:ln w="9525">
            <a:noFill/>
            <a:miter lim="800000"/>
            <a:headEnd/>
            <a:tailEnd/>
          </a:ln>
          <a:effectLst/>
        </p:spPr>
        <p:txBody>
          <a:bodyPr vert="horz" wrap="square" lIns="90000" tIns="46800" rIns="90000" bIns="46800" numCol="1" anchor="ctr" anchorCtr="0" compatLnSpc="1">
            <a:prstTxWarp prst="textNoShape">
              <a:avLst/>
            </a:prstTxWarp>
          </a:bodyPr>
          <a:lstStyle/>
          <a:p>
            <a:pPr lvl="0" fontAlgn="base">
              <a:spcBef>
                <a:spcPct val="0"/>
              </a:spcBef>
              <a:spcAft>
                <a:spcPct val="0"/>
              </a:spcAft>
              <a:defRPr/>
            </a:pPr>
            <a:r>
              <a:rPr lang="tr-TR" sz="2400" b="1" kern="0" dirty="0">
                <a:solidFill>
                  <a:srgbClr val="C00000"/>
                </a:solidFill>
                <a:latin typeface="+mj-lt"/>
                <a:ea typeface="+mj-ea"/>
                <a:cs typeface="Tahoma" pitchFamily="34" charset="0"/>
              </a:rPr>
              <a:t>2016-</a:t>
            </a:r>
            <a:r>
              <a:rPr lang="en-US" sz="2400" b="1" kern="0" dirty="0">
                <a:solidFill>
                  <a:srgbClr val="C00000"/>
                </a:solidFill>
                <a:latin typeface="+mj-lt"/>
                <a:ea typeface="+mj-ea"/>
                <a:cs typeface="Tahoma" pitchFamily="34" charset="0"/>
              </a:rPr>
              <a:t>2018</a:t>
            </a:r>
            <a:r>
              <a:rPr lang="tr-TR" sz="2400" b="1" kern="0" dirty="0">
                <a:solidFill>
                  <a:srgbClr val="C00000"/>
                </a:solidFill>
                <a:latin typeface="+mj-lt"/>
                <a:ea typeface="+mj-ea"/>
                <a:cs typeface="Tahoma" pitchFamily="34" charset="0"/>
              </a:rPr>
              <a:t> </a:t>
            </a:r>
            <a:r>
              <a:rPr lang="en-US" sz="2400" b="1" kern="0" dirty="0">
                <a:solidFill>
                  <a:srgbClr val="C00000"/>
                </a:solidFill>
                <a:latin typeface="+mj-lt"/>
                <a:ea typeface="+mj-ea"/>
                <a:cs typeface="Tahoma" pitchFamily="34" charset="0"/>
              </a:rPr>
              <a:t>4 BEYAZ EŞYA HACMİ</a:t>
            </a:r>
            <a:endParaRPr lang="tr-TR" sz="2400" b="1" kern="0" dirty="0">
              <a:solidFill>
                <a:srgbClr val="C00000"/>
              </a:solidFill>
              <a:latin typeface="+mj-lt"/>
              <a:ea typeface="+mj-ea"/>
              <a:cs typeface="Tahoma" pitchFamily="34" charset="0"/>
            </a:endParaRPr>
          </a:p>
          <a:p>
            <a:pPr lvl="0" fontAlgn="base">
              <a:spcBef>
                <a:spcPct val="0"/>
              </a:spcBef>
              <a:spcAft>
                <a:spcPct val="0"/>
              </a:spcAft>
              <a:defRPr/>
            </a:pPr>
            <a:r>
              <a:rPr lang="tr-TR" sz="2400" b="1" u="sng" dirty="0">
                <a:solidFill>
                  <a:schemeClr val="bg1">
                    <a:lumMod val="50000"/>
                  </a:schemeClr>
                </a:solidFill>
              </a:rPr>
              <a:t>İhracat</a:t>
            </a:r>
            <a:endParaRPr lang="tr-TR" sz="2400" b="1" kern="0" dirty="0">
              <a:solidFill>
                <a:srgbClr val="C00000"/>
              </a:solidFill>
              <a:latin typeface="+mj-lt"/>
              <a:ea typeface="+mj-ea"/>
              <a:cs typeface="Tahoma" pitchFamily="34" charset="0"/>
            </a:endParaRPr>
          </a:p>
        </p:txBody>
      </p:sp>
      <p:cxnSp>
        <p:nvCxnSpPr>
          <p:cNvPr id="19" name="Straight Connector 18"/>
          <p:cNvCxnSpPr/>
          <p:nvPr/>
        </p:nvCxnSpPr>
        <p:spPr>
          <a:xfrm flipV="1">
            <a:off x="4489324" y="3356992"/>
            <a:ext cx="2986258" cy="507818"/>
          </a:xfrm>
          <a:prstGeom prst="line">
            <a:avLst/>
          </a:prstGeom>
          <a:ln w="127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79376" y="1297733"/>
            <a:ext cx="830677" cy="553998"/>
          </a:xfrm>
          <a:prstGeom prst="rect">
            <a:avLst/>
          </a:prstGeom>
        </p:spPr>
        <p:txBody>
          <a:bodyPr wrap="none">
            <a:spAutoFit/>
          </a:bodyPr>
          <a:lstStyle/>
          <a:p>
            <a:pPr algn="ctr"/>
            <a:r>
              <a:rPr lang="tr-TR" b="1" kern="0" dirty="0">
                <a:solidFill>
                  <a:srgbClr val="C00000"/>
                </a:solidFill>
                <a:cs typeface="Tahoma" pitchFamily="34" charset="0"/>
              </a:rPr>
              <a:t>Pazar</a:t>
            </a:r>
          </a:p>
          <a:p>
            <a:pPr algn="ctr"/>
            <a:r>
              <a:rPr lang="tr-TR" sz="1200" b="1" kern="0" dirty="0">
                <a:solidFill>
                  <a:schemeClr val="bg1">
                    <a:lumMod val="50000"/>
                  </a:schemeClr>
                </a:solidFill>
                <a:cs typeface="Tahoma" pitchFamily="34" charset="0"/>
              </a:rPr>
              <a:t>(Bin Adet)</a:t>
            </a:r>
            <a:endParaRPr lang="tr-TR" sz="1200" dirty="0">
              <a:solidFill>
                <a:schemeClr val="bg1">
                  <a:lumMod val="50000"/>
                </a:schemeClr>
              </a:solidFill>
            </a:endParaRPr>
          </a:p>
        </p:txBody>
      </p:sp>
      <p:cxnSp>
        <p:nvCxnSpPr>
          <p:cNvPr id="27" name="Straight Connector 26"/>
          <p:cNvCxnSpPr/>
          <p:nvPr/>
        </p:nvCxnSpPr>
        <p:spPr>
          <a:xfrm>
            <a:off x="1224329" y="2013869"/>
            <a:ext cx="3168000" cy="0"/>
          </a:xfrm>
          <a:prstGeom prst="line">
            <a:avLst/>
          </a:prstGeom>
          <a:ln>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2526450" y="1817538"/>
            <a:ext cx="473206" cy="261610"/>
          </a:xfrm>
          <a:prstGeom prst="rect">
            <a:avLst/>
          </a:prstGeom>
          <a:noFill/>
        </p:spPr>
        <p:txBody>
          <a:bodyPr wrap="none" rtlCol="0">
            <a:spAutoFit/>
          </a:bodyPr>
          <a:lstStyle/>
          <a:p>
            <a:pPr algn="ctr"/>
            <a:r>
              <a:rPr lang="tr-TR" sz="1050" b="1" dirty="0">
                <a:solidFill>
                  <a:schemeClr val="bg2">
                    <a:lumMod val="50000"/>
                  </a:schemeClr>
                </a:solidFill>
              </a:rPr>
              <a:t>2016</a:t>
            </a:r>
          </a:p>
        </p:txBody>
      </p:sp>
      <p:sp>
        <p:nvSpPr>
          <p:cNvPr id="37" name="TextBox 36"/>
          <p:cNvSpPr txBox="1"/>
          <p:nvPr/>
        </p:nvSpPr>
        <p:spPr>
          <a:xfrm>
            <a:off x="5735960" y="1821385"/>
            <a:ext cx="460382" cy="253916"/>
          </a:xfrm>
          <a:prstGeom prst="rect">
            <a:avLst/>
          </a:prstGeom>
          <a:noFill/>
        </p:spPr>
        <p:txBody>
          <a:bodyPr wrap="none" rtlCol="0">
            <a:spAutoFit/>
          </a:bodyPr>
          <a:lstStyle/>
          <a:p>
            <a:pPr algn="ctr"/>
            <a:r>
              <a:rPr lang="tr-TR" sz="1050" b="1" dirty="0">
                <a:solidFill>
                  <a:schemeClr val="bg2">
                    <a:lumMod val="50000"/>
                  </a:schemeClr>
                </a:solidFill>
              </a:rPr>
              <a:t>2017</a:t>
            </a:r>
          </a:p>
        </p:txBody>
      </p:sp>
      <p:sp>
        <p:nvSpPr>
          <p:cNvPr id="38" name="TextBox 37"/>
          <p:cNvSpPr txBox="1"/>
          <p:nvPr/>
        </p:nvSpPr>
        <p:spPr>
          <a:xfrm>
            <a:off x="8832304" y="1821385"/>
            <a:ext cx="460382" cy="253916"/>
          </a:xfrm>
          <a:prstGeom prst="rect">
            <a:avLst/>
          </a:prstGeom>
          <a:noFill/>
        </p:spPr>
        <p:txBody>
          <a:bodyPr wrap="none" rtlCol="0">
            <a:spAutoFit/>
          </a:bodyPr>
          <a:lstStyle/>
          <a:p>
            <a:pPr algn="ctr"/>
            <a:r>
              <a:rPr lang="tr-TR" sz="1050" b="1" dirty="0">
                <a:solidFill>
                  <a:schemeClr val="bg2">
                    <a:lumMod val="50000"/>
                  </a:schemeClr>
                </a:solidFill>
              </a:rPr>
              <a:t>201</a:t>
            </a:r>
            <a:r>
              <a:rPr lang="en-US" sz="1050" b="1" dirty="0">
                <a:solidFill>
                  <a:schemeClr val="bg2">
                    <a:lumMod val="50000"/>
                  </a:schemeClr>
                </a:solidFill>
              </a:rPr>
              <a:t>8</a:t>
            </a:r>
            <a:endParaRPr lang="tr-TR" sz="1050" b="1" dirty="0">
              <a:solidFill>
                <a:schemeClr val="bg2">
                  <a:lumMod val="50000"/>
                </a:schemeClr>
              </a:solidFill>
            </a:endParaRPr>
          </a:p>
        </p:txBody>
      </p:sp>
      <p:cxnSp>
        <p:nvCxnSpPr>
          <p:cNvPr id="42" name="Straight Connector 41"/>
          <p:cNvCxnSpPr/>
          <p:nvPr/>
        </p:nvCxnSpPr>
        <p:spPr>
          <a:xfrm>
            <a:off x="4428537" y="2013869"/>
            <a:ext cx="3168000" cy="0"/>
          </a:xfrm>
          <a:prstGeom prst="line">
            <a:avLst/>
          </a:prstGeom>
          <a:ln>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a:off x="7653143" y="2013869"/>
            <a:ext cx="3168000" cy="0"/>
          </a:xfrm>
          <a:prstGeom prst="line">
            <a:avLst/>
          </a:prstGeom>
          <a:ln>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V="1">
            <a:off x="7498442" y="2924944"/>
            <a:ext cx="3024336" cy="792088"/>
          </a:xfrm>
          <a:prstGeom prst="line">
            <a:avLst/>
          </a:prstGeom>
          <a:ln w="12700">
            <a:solidFill>
              <a:srgbClr val="00B0F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266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35360" y="1844824"/>
            <a:ext cx="1728192" cy="523220"/>
          </a:xfrm>
          <a:prstGeom prst="rect">
            <a:avLst/>
          </a:prstGeom>
          <a:noFill/>
        </p:spPr>
        <p:txBody>
          <a:bodyPr wrap="square" rtlCol="0">
            <a:spAutoFit/>
          </a:bodyPr>
          <a:lstStyle/>
          <a:p>
            <a:pPr algn="ctr"/>
            <a:r>
              <a:rPr lang="en-US" sz="1400" b="1" dirty="0" err="1">
                <a:solidFill>
                  <a:prstClr val="black"/>
                </a:solidFill>
              </a:rPr>
              <a:t>İhracat</a:t>
            </a:r>
            <a:r>
              <a:rPr lang="en-US" sz="1400" b="1" dirty="0">
                <a:solidFill>
                  <a:prstClr val="black"/>
                </a:solidFill>
              </a:rPr>
              <a:t> </a:t>
            </a:r>
            <a:r>
              <a:rPr lang="en-US" sz="1400" b="1" dirty="0" err="1">
                <a:solidFill>
                  <a:prstClr val="black"/>
                </a:solidFill>
              </a:rPr>
              <a:t>Hacmi</a:t>
            </a:r>
            <a:endParaRPr lang="en-US" sz="1400" b="1" dirty="0">
              <a:solidFill>
                <a:prstClr val="black"/>
              </a:solidFill>
            </a:endParaRPr>
          </a:p>
          <a:p>
            <a:pPr algn="ctr"/>
            <a:r>
              <a:rPr lang="en-US" sz="1400" b="1" dirty="0">
                <a:solidFill>
                  <a:prstClr val="black"/>
                </a:solidFill>
              </a:rPr>
              <a:t>(</a:t>
            </a:r>
            <a:r>
              <a:rPr lang="en-US" sz="1400" b="1" dirty="0" err="1">
                <a:solidFill>
                  <a:prstClr val="black"/>
                </a:solidFill>
              </a:rPr>
              <a:t>Milyon</a:t>
            </a:r>
            <a:r>
              <a:rPr lang="en-US" sz="1400" b="1" dirty="0">
                <a:solidFill>
                  <a:prstClr val="black"/>
                </a:solidFill>
              </a:rPr>
              <a:t> </a:t>
            </a:r>
            <a:r>
              <a:rPr lang="en-US" sz="1400" b="1" dirty="0" err="1">
                <a:solidFill>
                  <a:prstClr val="black"/>
                </a:solidFill>
              </a:rPr>
              <a:t>Adet</a:t>
            </a:r>
            <a:r>
              <a:rPr lang="en-US" sz="1400" b="1" dirty="0">
                <a:solidFill>
                  <a:prstClr val="black"/>
                </a:solidFill>
              </a:rPr>
              <a:t>)</a:t>
            </a:r>
          </a:p>
        </p:txBody>
      </p:sp>
      <p:sp>
        <p:nvSpPr>
          <p:cNvPr id="2" name="Slide Number Placeholder 1"/>
          <p:cNvSpPr>
            <a:spLocks noGrp="1"/>
          </p:cNvSpPr>
          <p:nvPr>
            <p:ph type="sldNum" sz="quarter" idx="12"/>
            <p:custDataLst>
              <p:custData r:id="rId1"/>
            </p:custDataLst>
          </p:nvPr>
        </p:nvSpPr>
        <p:spPr/>
        <p:txBody>
          <a:bodyPr/>
          <a:lstStyle/>
          <a:p>
            <a:fld id="{935F2FC3-7DAB-4FC4-88E0-5EB2AAC8C083}" type="slidenum">
              <a:rPr lang="tr-TR" smtClean="0">
                <a:solidFill>
                  <a:prstClr val="black">
                    <a:tint val="75000"/>
                  </a:prstClr>
                </a:solidFill>
              </a:rPr>
              <a:pPr/>
              <a:t>11</a:t>
            </a:fld>
            <a:endParaRPr lang="tr-TR">
              <a:solidFill>
                <a:prstClr val="black">
                  <a:tint val="75000"/>
                </a:prstClr>
              </a:solidFill>
            </a:endParaRPr>
          </a:p>
        </p:txBody>
      </p:sp>
      <p:graphicFrame>
        <p:nvGraphicFramePr>
          <p:cNvPr id="6" name="Chart 5"/>
          <p:cNvGraphicFramePr/>
          <p:nvPr>
            <p:extLst/>
          </p:nvPr>
        </p:nvGraphicFramePr>
        <p:xfrm>
          <a:off x="1343472" y="1484784"/>
          <a:ext cx="10369152" cy="4064000"/>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1"/>
          <p:cNvSpPr txBox="1">
            <a:spLocks/>
          </p:cNvSpPr>
          <p:nvPr/>
        </p:nvSpPr>
        <p:spPr>
          <a:xfrm>
            <a:off x="1981200" y="332656"/>
            <a:ext cx="8229600" cy="4350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a:solidFill>
                  <a:srgbClr val="C00000"/>
                </a:solidFill>
              </a:rPr>
              <a:t>BESD </a:t>
            </a:r>
            <a:r>
              <a:rPr lang="en-US" sz="2800" b="1" dirty="0">
                <a:solidFill>
                  <a:srgbClr val="C00000"/>
                </a:solidFill>
              </a:rPr>
              <a:t>– İhracat</a:t>
            </a:r>
            <a:r>
              <a:rPr lang="tr-TR" sz="2400" b="1" dirty="0">
                <a:solidFill>
                  <a:srgbClr val="C00000"/>
                </a:solidFill>
              </a:rPr>
              <a:t/>
            </a:r>
            <a:br>
              <a:rPr lang="tr-TR" sz="2400" b="1" dirty="0">
                <a:solidFill>
                  <a:srgbClr val="C00000"/>
                </a:solidFill>
              </a:rPr>
            </a:br>
            <a:r>
              <a:rPr lang="tr-TR" sz="2400" b="1" u="sng" dirty="0">
                <a:solidFill>
                  <a:prstClr val="white">
                    <a:lumMod val="50000"/>
                  </a:prstClr>
                </a:solidFill>
              </a:rPr>
              <a:t>Yıllara Göre 4 Beyaz Eşya Pazar Hacmi Değişimi</a:t>
            </a:r>
            <a:r>
              <a:rPr lang="tr-TR" sz="2400" b="1" dirty="0">
                <a:solidFill>
                  <a:prstClr val="white">
                    <a:lumMod val="50000"/>
                  </a:prstClr>
                </a:solidFill>
              </a:rPr>
              <a:t/>
            </a:r>
            <a:br>
              <a:rPr lang="tr-TR" sz="2400" b="1" dirty="0">
                <a:solidFill>
                  <a:prstClr val="white">
                    <a:lumMod val="50000"/>
                  </a:prstClr>
                </a:solidFill>
              </a:rPr>
            </a:br>
            <a:r>
              <a:rPr lang="en-US" sz="2000" b="1" dirty="0" err="1">
                <a:solidFill>
                  <a:srgbClr val="C00000"/>
                </a:solidFill>
              </a:rPr>
              <a:t>Senelik</a:t>
            </a:r>
            <a:r>
              <a:rPr lang="en-US" sz="2000" b="1" dirty="0">
                <a:solidFill>
                  <a:srgbClr val="C00000"/>
                </a:solidFill>
              </a:rPr>
              <a:t>*</a:t>
            </a:r>
            <a:endParaRPr lang="tr-TR" sz="2400" b="1" dirty="0">
              <a:solidFill>
                <a:srgbClr val="C00000"/>
              </a:solidFill>
            </a:endParaRPr>
          </a:p>
        </p:txBody>
      </p:sp>
      <p:sp>
        <p:nvSpPr>
          <p:cNvPr id="8" name="Rectangle 7"/>
          <p:cNvSpPr/>
          <p:nvPr/>
        </p:nvSpPr>
        <p:spPr>
          <a:xfrm>
            <a:off x="1516089" y="6542172"/>
            <a:ext cx="5446221" cy="315829"/>
          </a:xfrm>
          <a:prstGeom prst="rect">
            <a:avLst/>
          </a:prstGeom>
        </p:spPr>
        <p:txBody>
          <a:bodyPr vert="horz" lIns="91440" tIns="45720" rIns="91440" bIns="45720" rtlCol="0" anchor="ctr"/>
          <a:lstStyle/>
          <a:p>
            <a:r>
              <a:rPr lang="tr-TR" sz="1000" dirty="0">
                <a:solidFill>
                  <a:prstClr val="black">
                    <a:tint val="75000"/>
                  </a:prstClr>
                </a:solidFill>
              </a:rPr>
              <a:t>*</a:t>
            </a:r>
            <a:r>
              <a:rPr lang="en-US" sz="1000" dirty="0" err="1">
                <a:solidFill>
                  <a:prstClr val="black">
                    <a:lumMod val="65000"/>
                    <a:lumOff val="35000"/>
                  </a:prstClr>
                </a:solidFill>
              </a:rPr>
              <a:t>Veriler</a:t>
            </a:r>
            <a:r>
              <a:rPr lang="en-US" sz="1000" dirty="0">
                <a:solidFill>
                  <a:prstClr val="black">
                    <a:lumMod val="65000"/>
                    <a:lumOff val="35000"/>
                  </a:prstClr>
                </a:solidFill>
              </a:rPr>
              <a:t> </a:t>
            </a:r>
            <a:r>
              <a:rPr lang="en-US" sz="1000" dirty="0" smtClean="0">
                <a:solidFill>
                  <a:prstClr val="black">
                    <a:lumMod val="65000"/>
                    <a:lumOff val="35000"/>
                  </a:prstClr>
                </a:solidFill>
              </a:rPr>
              <a:t>Ocak-</a:t>
            </a:r>
            <a:r>
              <a:rPr lang="en-US" sz="1000" dirty="0" err="1" smtClean="0">
                <a:solidFill>
                  <a:prstClr val="black">
                    <a:lumMod val="65000"/>
                    <a:lumOff val="35000"/>
                  </a:prstClr>
                </a:solidFill>
              </a:rPr>
              <a:t>Aralık</a:t>
            </a:r>
            <a:r>
              <a:rPr lang="en-US" sz="1000" dirty="0" smtClean="0">
                <a:solidFill>
                  <a:prstClr val="black">
                    <a:lumMod val="65000"/>
                    <a:lumOff val="35000"/>
                  </a:prstClr>
                </a:solidFill>
              </a:rPr>
              <a:t> </a:t>
            </a:r>
            <a:r>
              <a:rPr lang="en-US" sz="1000" dirty="0" err="1">
                <a:solidFill>
                  <a:prstClr val="black">
                    <a:lumMod val="65000"/>
                    <a:lumOff val="35000"/>
                  </a:prstClr>
                </a:solidFill>
              </a:rPr>
              <a:t>dönemini</a:t>
            </a:r>
            <a:r>
              <a:rPr lang="en-US" sz="1000" dirty="0">
                <a:solidFill>
                  <a:prstClr val="black">
                    <a:lumMod val="65000"/>
                    <a:lumOff val="35000"/>
                  </a:prstClr>
                </a:solidFill>
              </a:rPr>
              <a:t> </a:t>
            </a:r>
            <a:r>
              <a:rPr lang="en-US" sz="1000" dirty="0" err="1">
                <a:solidFill>
                  <a:prstClr val="black">
                    <a:lumMod val="65000"/>
                    <a:lumOff val="35000"/>
                  </a:prstClr>
                </a:solidFill>
              </a:rPr>
              <a:t>kapsamaktadır</a:t>
            </a:r>
            <a:r>
              <a:rPr lang="en-US" sz="1000" dirty="0">
                <a:solidFill>
                  <a:prstClr val="black">
                    <a:lumMod val="65000"/>
                    <a:lumOff val="35000"/>
                  </a:prstClr>
                </a:solidFill>
              </a:rPr>
              <a:t>.</a:t>
            </a:r>
            <a:endParaRPr lang="tr-TR" sz="1000" dirty="0">
              <a:solidFill>
                <a:prstClr val="black"/>
              </a:solidFill>
            </a:endParaRPr>
          </a:p>
        </p:txBody>
      </p:sp>
      <p:graphicFrame>
        <p:nvGraphicFramePr>
          <p:cNvPr id="10" name="Table 9"/>
          <p:cNvGraphicFramePr>
            <a:graphicFrameLocks noGrp="1"/>
          </p:cNvGraphicFramePr>
          <p:nvPr>
            <p:extLst/>
          </p:nvPr>
        </p:nvGraphicFramePr>
        <p:xfrm>
          <a:off x="767412" y="5543064"/>
          <a:ext cx="10945209" cy="859790"/>
        </p:xfrm>
        <a:graphic>
          <a:graphicData uri="http://schemas.openxmlformats.org/drawingml/2006/table">
            <a:tbl>
              <a:tblPr firstRow="1" bandRow="1">
                <a:tableStyleId>{2D5ABB26-0587-4C30-8999-92F81FD0307C}</a:tableStyleId>
              </a:tblPr>
              <a:tblGrid>
                <a:gridCol w="741610">
                  <a:extLst>
                    <a:ext uri="{9D8B030D-6E8A-4147-A177-3AD203B41FA5}">
                      <a16:colId xmlns="" xmlns:a16="http://schemas.microsoft.com/office/drawing/2014/main" val="20000"/>
                    </a:ext>
                  </a:extLst>
                </a:gridCol>
                <a:gridCol w="422107">
                  <a:extLst>
                    <a:ext uri="{9D8B030D-6E8A-4147-A177-3AD203B41FA5}">
                      <a16:colId xmlns="" xmlns:a16="http://schemas.microsoft.com/office/drawing/2014/main" val="20001"/>
                    </a:ext>
                  </a:extLst>
                </a:gridCol>
                <a:gridCol w="629037">
                  <a:extLst>
                    <a:ext uri="{9D8B030D-6E8A-4147-A177-3AD203B41FA5}">
                      <a16:colId xmlns="" xmlns:a16="http://schemas.microsoft.com/office/drawing/2014/main" val="20002"/>
                    </a:ext>
                  </a:extLst>
                </a:gridCol>
                <a:gridCol w="542754">
                  <a:extLst>
                    <a:ext uri="{9D8B030D-6E8A-4147-A177-3AD203B41FA5}">
                      <a16:colId xmlns="" xmlns:a16="http://schemas.microsoft.com/office/drawing/2014/main" val="20003"/>
                    </a:ext>
                  </a:extLst>
                </a:gridCol>
                <a:gridCol w="589509">
                  <a:extLst>
                    <a:ext uri="{9D8B030D-6E8A-4147-A177-3AD203B41FA5}">
                      <a16:colId xmlns="" xmlns:a16="http://schemas.microsoft.com/office/drawing/2014/main" val="20004"/>
                    </a:ext>
                  </a:extLst>
                </a:gridCol>
                <a:gridCol w="471776">
                  <a:extLst>
                    <a:ext uri="{9D8B030D-6E8A-4147-A177-3AD203B41FA5}">
                      <a16:colId xmlns="" xmlns:a16="http://schemas.microsoft.com/office/drawing/2014/main" val="20005"/>
                    </a:ext>
                  </a:extLst>
                </a:gridCol>
                <a:gridCol w="471776">
                  <a:extLst>
                    <a:ext uri="{9D8B030D-6E8A-4147-A177-3AD203B41FA5}">
                      <a16:colId xmlns="" xmlns:a16="http://schemas.microsoft.com/office/drawing/2014/main" val="20006"/>
                    </a:ext>
                  </a:extLst>
                </a:gridCol>
                <a:gridCol w="471776">
                  <a:extLst>
                    <a:ext uri="{9D8B030D-6E8A-4147-A177-3AD203B41FA5}">
                      <a16:colId xmlns="" xmlns:a16="http://schemas.microsoft.com/office/drawing/2014/main" val="20007"/>
                    </a:ext>
                  </a:extLst>
                </a:gridCol>
                <a:gridCol w="471776">
                  <a:extLst>
                    <a:ext uri="{9D8B030D-6E8A-4147-A177-3AD203B41FA5}">
                      <a16:colId xmlns="" xmlns:a16="http://schemas.microsoft.com/office/drawing/2014/main" val="20008"/>
                    </a:ext>
                  </a:extLst>
                </a:gridCol>
                <a:gridCol w="471776">
                  <a:extLst>
                    <a:ext uri="{9D8B030D-6E8A-4147-A177-3AD203B41FA5}">
                      <a16:colId xmlns="" xmlns:a16="http://schemas.microsoft.com/office/drawing/2014/main" val="20009"/>
                    </a:ext>
                  </a:extLst>
                </a:gridCol>
                <a:gridCol w="471776">
                  <a:extLst>
                    <a:ext uri="{9D8B030D-6E8A-4147-A177-3AD203B41FA5}">
                      <a16:colId xmlns="" xmlns:a16="http://schemas.microsoft.com/office/drawing/2014/main" val="20010"/>
                    </a:ext>
                  </a:extLst>
                </a:gridCol>
                <a:gridCol w="471776">
                  <a:extLst>
                    <a:ext uri="{9D8B030D-6E8A-4147-A177-3AD203B41FA5}">
                      <a16:colId xmlns="" xmlns:a16="http://schemas.microsoft.com/office/drawing/2014/main" val="20011"/>
                    </a:ext>
                  </a:extLst>
                </a:gridCol>
                <a:gridCol w="471776"/>
                <a:gridCol w="471776"/>
                <a:gridCol w="471776"/>
                <a:gridCol w="471776"/>
                <a:gridCol w="471776"/>
                <a:gridCol w="471776"/>
                <a:gridCol w="471776"/>
                <a:gridCol w="471776"/>
                <a:gridCol w="471776"/>
                <a:gridCol w="471776"/>
              </a:tblGrid>
              <a:tr h="722832">
                <a:tc>
                  <a:txBody>
                    <a:bodyPr/>
                    <a:lstStyle/>
                    <a:p>
                      <a:pPr algn="l" fontAlgn="b"/>
                      <a:r>
                        <a:rPr lang="en-US" sz="1400" b="1" kern="1200" dirty="0">
                          <a:solidFill>
                            <a:schemeClr val="accent3">
                              <a:lumMod val="50000"/>
                            </a:schemeClr>
                          </a:solidFill>
                          <a:latin typeface="+mn-lt"/>
                          <a:ea typeface="+mn-ea"/>
                          <a:cs typeface="+mn-cs"/>
                        </a:rPr>
                        <a:t>4 </a:t>
                      </a:r>
                      <a:r>
                        <a:rPr lang="en-US" sz="1400" b="1" kern="1200" dirty="0" err="1">
                          <a:solidFill>
                            <a:schemeClr val="accent3">
                              <a:lumMod val="50000"/>
                            </a:schemeClr>
                          </a:solidFill>
                          <a:latin typeface="+mn-lt"/>
                          <a:ea typeface="+mn-ea"/>
                          <a:cs typeface="+mn-cs"/>
                        </a:rPr>
                        <a:t>Beyaz</a:t>
                      </a:r>
                      <a:r>
                        <a:rPr lang="en-US" sz="1400" b="1" kern="1200" dirty="0">
                          <a:solidFill>
                            <a:schemeClr val="accent3">
                              <a:lumMod val="50000"/>
                            </a:schemeClr>
                          </a:solidFill>
                          <a:latin typeface="+mn-lt"/>
                          <a:ea typeface="+mn-ea"/>
                          <a:cs typeface="+mn-cs"/>
                        </a:rPr>
                        <a:t> </a:t>
                      </a:r>
                      <a:r>
                        <a:rPr lang="en-US" sz="1400" b="1" kern="1200" dirty="0" err="1">
                          <a:solidFill>
                            <a:schemeClr val="accent3">
                              <a:lumMod val="50000"/>
                            </a:schemeClr>
                          </a:solidFill>
                          <a:latin typeface="+mn-lt"/>
                          <a:ea typeface="+mn-ea"/>
                          <a:cs typeface="+mn-cs"/>
                        </a:rPr>
                        <a:t>Eşya</a:t>
                      </a:r>
                      <a:r>
                        <a:rPr lang="en-US" sz="1400" b="1" kern="1200" dirty="0">
                          <a:solidFill>
                            <a:schemeClr val="accent3">
                              <a:lumMod val="50000"/>
                            </a:schemeClr>
                          </a:solidFill>
                          <a:latin typeface="+mn-lt"/>
                          <a:ea typeface="+mn-ea"/>
                          <a:cs typeface="+mn-cs"/>
                        </a:rPr>
                        <a:t> </a:t>
                      </a:r>
                      <a:r>
                        <a:rPr lang="en-US" sz="1400" b="1" kern="1200" dirty="0" err="1">
                          <a:solidFill>
                            <a:schemeClr val="accent3">
                              <a:lumMod val="50000"/>
                            </a:schemeClr>
                          </a:solidFill>
                          <a:latin typeface="+mn-lt"/>
                          <a:ea typeface="+mn-ea"/>
                          <a:cs typeface="+mn-cs"/>
                        </a:rPr>
                        <a:t>Büyüme</a:t>
                      </a:r>
                      <a:r>
                        <a:rPr lang="en-US" sz="1400" b="1" kern="1200" dirty="0">
                          <a:solidFill>
                            <a:schemeClr val="accent3">
                              <a:lumMod val="50000"/>
                            </a:schemeClr>
                          </a:solidFill>
                          <a:latin typeface="+mn-lt"/>
                          <a:ea typeface="+mn-ea"/>
                          <a:cs typeface="+mn-cs"/>
                        </a:rPr>
                        <a:t/>
                      </a:r>
                      <a:br>
                        <a:rPr lang="en-US" sz="1400" b="1" kern="1200" dirty="0">
                          <a:solidFill>
                            <a:schemeClr val="accent3">
                              <a:lumMod val="50000"/>
                            </a:schemeClr>
                          </a:solidFill>
                          <a:latin typeface="+mn-lt"/>
                          <a:ea typeface="+mn-ea"/>
                          <a:cs typeface="+mn-cs"/>
                        </a:rPr>
                      </a:br>
                      <a:endParaRPr lang="en-US" sz="1400" b="1" kern="1200" dirty="0">
                        <a:solidFill>
                          <a:schemeClr val="accent3">
                            <a:lumMod val="50000"/>
                          </a:schemeClr>
                        </a:solidFill>
                        <a:latin typeface="+mn-lt"/>
                        <a:ea typeface="+mn-ea"/>
                        <a:cs typeface="+mn-cs"/>
                      </a:endParaRPr>
                    </a:p>
                  </a:txBody>
                  <a:tcPr marL="6350" marR="6350" marT="6350" marB="0" anchor="b"/>
                </a:tc>
                <a:tc>
                  <a:txBody>
                    <a:bodyPr/>
                    <a:lstStyle/>
                    <a:p>
                      <a:pPr algn="ctr" fontAlgn="b"/>
                      <a:endParaRPr lang="en-US" sz="1100" b="1" i="0" u="none" strike="noStrike">
                        <a:solidFill>
                          <a:srgbClr val="5D7430"/>
                        </a:solidFill>
                        <a:effectLst/>
                        <a:latin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27,4%</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13,5%</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41,5%</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54,7%</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37,2%</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13,5%</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14,1%</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32,9%</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10,5%</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0,7%</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-0,1%</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8,3%</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4,5%</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12,0%</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-1,6%</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5,5%</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6,0%</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7,3%</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5D7430"/>
                          </a:solidFill>
                          <a:effectLst/>
                          <a:latin typeface="Calibri" panose="020F0502020204030204" pitchFamily="34" charset="0"/>
                        </a:rPr>
                        <a:t>6,0%</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5D7430"/>
                          </a:solidFill>
                          <a:effectLst/>
                          <a:latin typeface="Calibri" panose="020F0502020204030204" pitchFamily="34" charset="0"/>
                        </a:rPr>
                        <a:t>5,7%</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2845895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4013589269"/>
              </p:ext>
            </p:extLst>
          </p:nvPr>
        </p:nvGraphicFramePr>
        <p:xfrm>
          <a:off x="1055440" y="2132930"/>
          <a:ext cx="5139000" cy="4560006"/>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935F2FC3-7DAB-4FC4-88E0-5EB2AAC8C083}" type="slidenum">
              <a:rPr lang="tr-TR" smtClean="0"/>
              <a:t>12</a:t>
            </a:fld>
            <a:endParaRPr lang="tr-TR"/>
          </a:p>
        </p:txBody>
      </p:sp>
      <p:sp>
        <p:nvSpPr>
          <p:cNvPr id="15" name="Footer Placeholder 3"/>
          <p:cNvSpPr>
            <a:spLocks noGrp="1"/>
          </p:cNvSpPr>
          <p:nvPr>
            <p:ph type="ftr" sz="quarter" idx="11"/>
          </p:nvPr>
        </p:nvSpPr>
        <p:spPr>
          <a:xfrm>
            <a:off x="979974" y="6476832"/>
            <a:ext cx="2895600" cy="365125"/>
          </a:xfrm>
        </p:spPr>
        <p:txBody>
          <a:bodyPr/>
          <a:lstStyle/>
          <a:p>
            <a:pPr algn="l"/>
            <a:r>
              <a:rPr lang="tr-TR" dirty="0"/>
              <a:t>Kaynak: TUIK</a:t>
            </a:r>
            <a:endParaRPr lang="en-US" dirty="0"/>
          </a:p>
        </p:txBody>
      </p:sp>
      <p:sp>
        <p:nvSpPr>
          <p:cNvPr id="18" name="Rectangle 4"/>
          <p:cNvSpPr txBox="1">
            <a:spLocks noChangeAspect="1" noChangeArrowheads="1"/>
          </p:cNvSpPr>
          <p:nvPr/>
        </p:nvSpPr>
        <p:spPr bwMode="auto">
          <a:xfrm>
            <a:off x="965995" y="25666"/>
            <a:ext cx="10260013" cy="792162"/>
          </a:xfrm>
          <a:prstGeom prst="rect">
            <a:avLst/>
          </a:prstGeom>
          <a:noFill/>
          <a:ln w="9525">
            <a:noFill/>
            <a:miter lim="800000"/>
            <a:headEnd/>
            <a:tailEnd/>
          </a:ln>
          <a:effectLst/>
        </p:spPr>
        <p:txBody>
          <a:bodyPr vert="horz" wrap="square" lIns="90000" tIns="46800" rIns="90000" bIns="46800" numCol="1" anchor="ctr" anchorCtr="0" compatLnSpc="1">
            <a:prstTxWarp prst="textNoShape">
              <a:avLst/>
            </a:prstTxWarp>
          </a:bodyPr>
          <a:lstStyle/>
          <a:p>
            <a:pPr lvl="0" algn="ctr" fontAlgn="base">
              <a:spcBef>
                <a:spcPct val="0"/>
              </a:spcBef>
              <a:spcAft>
                <a:spcPct val="0"/>
              </a:spcAft>
              <a:defRPr/>
            </a:pPr>
            <a:r>
              <a:rPr lang="tr-TR" sz="2400" b="1" kern="0" dirty="0">
                <a:solidFill>
                  <a:srgbClr val="C00000"/>
                </a:solidFill>
                <a:latin typeface="+mj-lt"/>
                <a:ea typeface="+mj-ea"/>
                <a:cs typeface="Tahoma" pitchFamily="34" charset="0"/>
              </a:rPr>
              <a:t>TÜRKİYE 4 BEYAZ EŞYA İHRACAT CİRO DAĞILIMI</a:t>
            </a:r>
          </a:p>
          <a:p>
            <a:pPr lvl="0" algn="ctr" fontAlgn="base">
              <a:spcBef>
                <a:spcPct val="0"/>
              </a:spcBef>
              <a:spcAft>
                <a:spcPct val="0"/>
              </a:spcAft>
              <a:defRPr/>
            </a:pPr>
            <a:r>
              <a:rPr lang="tr-TR" sz="2400" b="1" u="sng" dirty="0">
                <a:solidFill>
                  <a:schemeClr val="bg1">
                    <a:lumMod val="50000"/>
                  </a:schemeClr>
                </a:solidFill>
              </a:rPr>
              <a:t>Bölgelere Göre ($)</a:t>
            </a:r>
            <a:endParaRPr lang="tr-TR" sz="2400" b="1" kern="0" dirty="0">
              <a:solidFill>
                <a:srgbClr val="C00000"/>
              </a:solidFill>
              <a:latin typeface="+mj-lt"/>
              <a:ea typeface="+mj-ea"/>
              <a:cs typeface="Tahoma" pitchFamily="34" charset="0"/>
            </a:endParaRPr>
          </a:p>
        </p:txBody>
      </p:sp>
      <p:sp>
        <p:nvSpPr>
          <p:cNvPr id="12" name="Rectangle 4"/>
          <p:cNvSpPr txBox="1">
            <a:spLocks noChangeAspect="1" noChangeArrowheads="1"/>
          </p:cNvSpPr>
          <p:nvPr/>
        </p:nvSpPr>
        <p:spPr bwMode="auto">
          <a:xfrm>
            <a:off x="911424" y="1340768"/>
            <a:ext cx="4195906" cy="792162"/>
          </a:xfrm>
          <a:prstGeom prst="rect">
            <a:avLst/>
          </a:prstGeom>
          <a:noFill/>
          <a:ln w="9525">
            <a:noFill/>
            <a:miter lim="800000"/>
            <a:headEnd/>
            <a:tailEnd/>
          </a:ln>
          <a:effectLst/>
        </p:spPr>
        <p:txBody>
          <a:bodyPr vert="horz" wrap="square" lIns="90000" tIns="46800" rIns="90000" bIns="46800" numCol="1" anchor="ctr" anchorCtr="0" compatLnSpc="1">
            <a:prstTxWarp prst="textNoShape">
              <a:avLst/>
            </a:prstTxWarp>
          </a:bodyPr>
          <a:lstStyle/>
          <a:p>
            <a:pPr lvl="0" algn="ctr" fontAlgn="base">
              <a:spcBef>
                <a:spcPct val="0"/>
              </a:spcBef>
              <a:spcAft>
                <a:spcPct val="0"/>
              </a:spcAft>
              <a:defRPr/>
            </a:pPr>
            <a:r>
              <a:rPr lang="tr-TR" b="1" kern="0" dirty="0">
                <a:solidFill>
                  <a:srgbClr val="C00000"/>
                </a:solidFill>
                <a:latin typeface="+mj-lt"/>
                <a:ea typeface="+mj-ea"/>
                <a:cs typeface="Tahoma" pitchFamily="34" charset="0"/>
              </a:rPr>
              <a:t>2016</a:t>
            </a:r>
          </a:p>
        </p:txBody>
      </p:sp>
      <p:sp>
        <p:nvSpPr>
          <p:cNvPr id="10" name="Rectangle 4"/>
          <p:cNvSpPr txBox="1">
            <a:spLocks noChangeAspect="1" noChangeArrowheads="1"/>
          </p:cNvSpPr>
          <p:nvPr/>
        </p:nvSpPr>
        <p:spPr bwMode="auto">
          <a:xfrm>
            <a:off x="4367808" y="1340768"/>
            <a:ext cx="4195906" cy="792162"/>
          </a:xfrm>
          <a:prstGeom prst="rect">
            <a:avLst/>
          </a:prstGeom>
          <a:noFill/>
          <a:ln w="9525">
            <a:noFill/>
            <a:miter lim="800000"/>
            <a:headEnd/>
            <a:tailEnd/>
          </a:ln>
          <a:effectLst/>
        </p:spPr>
        <p:txBody>
          <a:bodyPr vert="horz" wrap="square" lIns="90000" tIns="46800" rIns="90000" bIns="46800" numCol="1" anchor="ctr" anchorCtr="0" compatLnSpc="1">
            <a:prstTxWarp prst="textNoShape">
              <a:avLst/>
            </a:prstTxWarp>
          </a:bodyPr>
          <a:lstStyle/>
          <a:p>
            <a:pPr lvl="0" algn="ctr" fontAlgn="base">
              <a:spcBef>
                <a:spcPct val="0"/>
              </a:spcBef>
              <a:spcAft>
                <a:spcPct val="0"/>
              </a:spcAft>
              <a:defRPr/>
            </a:pPr>
            <a:r>
              <a:rPr lang="tr-TR" b="1" kern="0" dirty="0">
                <a:solidFill>
                  <a:srgbClr val="C00000"/>
                </a:solidFill>
                <a:latin typeface="+mj-lt"/>
                <a:ea typeface="+mj-ea"/>
                <a:cs typeface="Tahoma" pitchFamily="34" charset="0"/>
              </a:rPr>
              <a:t>2017</a:t>
            </a:r>
          </a:p>
        </p:txBody>
      </p:sp>
      <p:graphicFrame>
        <p:nvGraphicFramePr>
          <p:cNvPr id="11" name="Chart 10"/>
          <p:cNvGraphicFramePr/>
          <p:nvPr>
            <p:extLst>
              <p:ext uri="{D42A27DB-BD31-4B8C-83A1-F6EECF244321}">
                <p14:modId xmlns:p14="http://schemas.microsoft.com/office/powerpoint/2010/main" val="1579998317"/>
              </p:ext>
            </p:extLst>
          </p:nvPr>
        </p:nvGraphicFramePr>
        <p:xfrm>
          <a:off x="4367808" y="2104354"/>
          <a:ext cx="5139000" cy="45600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extLst>
              <p:ext uri="{D42A27DB-BD31-4B8C-83A1-F6EECF244321}">
                <p14:modId xmlns:p14="http://schemas.microsoft.com/office/powerpoint/2010/main" val="1589722416"/>
              </p:ext>
            </p:extLst>
          </p:nvPr>
        </p:nvGraphicFramePr>
        <p:xfrm>
          <a:off x="7653744" y="2113874"/>
          <a:ext cx="5139000" cy="4560006"/>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angle 4"/>
          <p:cNvSpPr txBox="1">
            <a:spLocks noChangeAspect="1" noChangeArrowheads="1"/>
          </p:cNvSpPr>
          <p:nvPr/>
        </p:nvSpPr>
        <p:spPr bwMode="auto">
          <a:xfrm>
            <a:off x="7732742" y="1336000"/>
            <a:ext cx="4195906" cy="792162"/>
          </a:xfrm>
          <a:prstGeom prst="rect">
            <a:avLst/>
          </a:prstGeom>
          <a:noFill/>
          <a:ln w="9525">
            <a:noFill/>
            <a:miter lim="800000"/>
            <a:headEnd/>
            <a:tailEnd/>
          </a:ln>
          <a:effectLst/>
        </p:spPr>
        <p:txBody>
          <a:bodyPr vert="horz" wrap="square" lIns="90000" tIns="46800" rIns="90000" bIns="46800" numCol="1" anchor="ctr" anchorCtr="0" compatLnSpc="1">
            <a:prstTxWarp prst="textNoShape">
              <a:avLst/>
            </a:prstTxWarp>
          </a:bodyPr>
          <a:lstStyle/>
          <a:p>
            <a:pPr lvl="0" algn="ctr" fontAlgn="base">
              <a:spcBef>
                <a:spcPct val="0"/>
              </a:spcBef>
              <a:spcAft>
                <a:spcPct val="0"/>
              </a:spcAft>
              <a:defRPr/>
            </a:pPr>
            <a:r>
              <a:rPr lang="tr-TR" b="1" kern="0" dirty="0">
                <a:solidFill>
                  <a:srgbClr val="C00000"/>
                </a:solidFill>
                <a:latin typeface="+mj-lt"/>
                <a:ea typeface="+mj-ea"/>
                <a:cs typeface="Tahoma" pitchFamily="34" charset="0"/>
              </a:rPr>
              <a:t>201</a:t>
            </a:r>
            <a:r>
              <a:rPr lang="en-US" b="1" kern="0" dirty="0">
                <a:solidFill>
                  <a:srgbClr val="C00000"/>
                </a:solidFill>
                <a:latin typeface="+mj-lt"/>
                <a:ea typeface="+mj-ea"/>
                <a:cs typeface="Tahoma" pitchFamily="34" charset="0"/>
              </a:rPr>
              <a:t>8 </a:t>
            </a:r>
          </a:p>
          <a:p>
            <a:pPr lvl="0" algn="ctr" fontAlgn="base">
              <a:spcBef>
                <a:spcPct val="0"/>
              </a:spcBef>
              <a:spcAft>
                <a:spcPct val="0"/>
              </a:spcAft>
              <a:defRPr/>
            </a:pPr>
            <a:r>
              <a:rPr lang="en-US" b="1" kern="0" dirty="0" smtClean="0">
                <a:solidFill>
                  <a:srgbClr val="C00000"/>
                </a:solidFill>
                <a:latin typeface="+mj-lt"/>
                <a:ea typeface="+mj-ea"/>
                <a:cs typeface="Tahoma" pitchFamily="34" charset="0"/>
              </a:rPr>
              <a:t>Ocak-</a:t>
            </a:r>
            <a:r>
              <a:rPr lang="en-US" b="1" kern="0" dirty="0" err="1" smtClean="0">
                <a:solidFill>
                  <a:srgbClr val="C00000"/>
                </a:solidFill>
                <a:latin typeface="+mj-lt"/>
                <a:ea typeface="+mj-ea"/>
                <a:cs typeface="Tahoma" pitchFamily="34" charset="0"/>
              </a:rPr>
              <a:t>Kasım</a:t>
            </a:r>
            <a:endParaRPr lang="tr-TR" b="1" kern="0" dirty="0">
              <a:solidFill>
                <a:srgbClr val="C00000"/>
              </a:solidFill>
              <a:latin typeface="+mj-lt"/>
              <a:ea typeface="+mj-ea"/>
              <a:cs typeface="Tahoma" pitchFamily="34" charset="0"/>
            </a:endParaRPr>
          </a:p>
        </p:txBody>
      </p:sp>
    </p:spTree>
    <p:extLst>
      <p:ext uri="{BB962C8B-B14F-4D97-AF65-F5344CB8AC3E}">
        <p14:creationId xmlns:p14="http://schemas.microsoft.com/office/powerpoint/2010/main" val="3990381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35F2FC3-7DAB-4FC4-88E0-5EB2AAC8C083}" type="slidenum">
              <a:rPr lang="tr-TR" smtClean="0"/>
              <a:t>13</a:t>
            </a:fld>
            <a:endParaRPr lang="tr-TR"/>
          </a:p>
        </p:txBody>
      </p:sp>
      <p:sp>
        <p:nvSpPr>
          <p:cNvPr id="15" name="Footer Placeholder 3"/>
          <p:cNvSpPr>
            <a:spLocks noGrp="1"/>
          </p:cNvSpPr>
          <p:nvPr>
            <p:ph type="ftr" sz="quarter" idx="11"/>
          </p:nvPr>
        </p:nvSpPr>
        <p:spPr>
          <a:xfrm>
            <a:off x="979974" y="6476832"/>
            <a:ext cx="2895600" cy="365125"/>
          </a:xfrm>
        </p:spPr>
        <p:txBody>
          <a:bodyPr/>
          <a:lstStyle/>
          <a:p>
            <a:pPr algn="l"/>
            <a:r>
              <a:rPr lang="tr-TR" dirty="0"/>
              <a:t>Kaynak: TUIK</a:t>
            </a:r>
            <a:endParaRPr lang="en-US" dirty="0"/>
          </a:p>
        </p:txBody>
      </p:sp>
      <p:sp>
        <p:nvSpPr>
          <p:cNvPr id="18" name="Rectangle 4"/>
          <p:cNvSpPr txBox="1">
            <a:spLocks noChangeAspect="1" noChangeArrowheads="1"/>
          </p:cNvSpPr>
          <p:nvPr/>
        </p:nvSpPr>
        <p:spPr bwMode="auto">
          <a:xfrm>
            <a:off x="965995" y="25666"/>
            <a:ext cx="10260013" cy="792162"/>
          </a:xfrm>
          <a:prstGeom prst="rect">
            <a:avLst/>
          </a:prstGeom>
          <a:noFill/>
          <a:ln w="9525">
            <a:noFill/>
            <a:miter lim="800000"/>
            <a:headEnd/>
            <a:tailEnd/>
          </a:ln>
          <a:effectLst/>
        </p:spPr>
        <p:txBody>
          <a:bodyPr vert="horz" wrap="square" lIns="90000" tIns="46800" rIns="90000" bIns="46800" numCol="1" anchor="ctr" anchorCtr="0" compatLnSpc="1">
            <a:prstTxWarp prst="textNoShape">
              <a:avLst/>
            </a:prstTxWarp>
          </a:bodyPr>
          <a:lstStyle/>
          <a:p>
            <a:pPr lvl="0" algn="ctr" fontAlgn="base">
              <a:spcBef>
                <a:spcPct val="0"/>
              </a:spcBef>
              <a:spcAft>
                <a:spcPct val="0"/>
              </a:spcAft>
              <a:defRPr/>
            </a:pPr>
            <a:r>
              <a:rPr lang="tr-TR" sz="2400" b="1" kern="0" dirty="0">
                <a:solidFill>
                  <a:srgbClr val="C00000"/>
                </a:solidFill>
                <a:latin typeface="+mj-lt"/>
                <a:ea typeface="+mj-ea"/>
                <a:cs typeface="Tahoma" pitchFamily="34" charset="0"/>
              </a:rPr>
              <a:t>TÜRKİYE 4 BEYAZ EŞYA İHRACAT CİRO DAĞILIMI</a:t>
            </a:r>
          </a:p>
          <a:p>
            <a:pPr lvl="0" algn="ctr" fontAlgn="base">
              <a:spcBef>
                <a:spcPct val="0"/>
              </a:spcBef>
              <a:spcAft>
                <a:spcPct val="0"/>
              </a:spcAft>
              <a:defRPr/>
            </a:pPr>
            <a:r>
              <a:rPr lang="tr-TR" sz="2400" b="1" u="sng" dirty="0">
                <a:solidFill>
                  <a:schemeClr val="bg1">
                    <a:lumMod val="50000"/>
                  </a:schemeClr>
                </a:solidFill>
              </a:rPr>
              <a:t>Ülkelere Göre ($)</a:t>
            </a:r>
            <a:endParaRPr lang="tr-TR" sz="2400" b="1" kern="0" dirty="0">
              <a:solidFill>
                <a:srgbClr val="C00000"/>
              </a:solidFill>
              <a:latin typeface="+mj-lt"/>
              <a:ea typeface="+mj-ea"/>
              <a:cs typeface="Tahoma"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14678450"/>
              </p:ext>
            </p:extLst>
          </p:nvPr>
        </p:nvGraphicFramePr>
        <p:xfrm>
          <a:off x="1991544" y="1916833"/>
          <a:ext cx="7920880" cy="3851875"/>
        </p:xfrm>
        <a:graphic>
          <a:graphicData uri="http://schemas.openxmlformats.org/drawingml/2006/table">
            <a:tbl>
              <a:tblPr firstRow="1" bandRow="1">
                <a:tableStyleId>{2D5ABB26-0587-4C30-8999-92F81FD0307C}</a:tableStyleId>
              </a:tblPr>
              <a:tblGrid>
                <a:gridCol w="1584176">
                  <a:extLst>
                    <a:ext uri="{9D8B030D-6E8A-4147-A177-3AD203B41FA5}">
                      <a16:colId xmlns="" xmlns:a16="http://schemas.microsoft.com/office/drawing/2014/main" val="20000"/>
                    </a:ext>
                  </a:extLst>
                </a:gridCol>
                <a:gridCol w="1584176">
                  <a:extLst>
                    <a:ext uri="{9D8B030D-6E8A-4147-A177-3AD203B41FA5}">
                      <a16:colId xmlns="" xmlns:a16="http://schemas.microsoft.com/office/drawing/2014/main" val="20001"/>
                    </a:ext>
                  </a:extLst>
                </a:gridCol>
                <a:gridCol w="1584176">
                  <a:extLst>
                    <a:ext uri="{9D8B030D-6E8A-4147-A177-3AD203B41FA5}">
                      <a16:colId xmlns="" xmlns:a16="http://schemas.microsoft.com/office/drawing/2014/main" val="20002"/>
                    </a:ext>
                  </a:extLst>
                </a:gridCol>
                <a:gridCol w="1584176">
                  <a:extLst>
                    <a:ext uri="{9D8B030D-6E8A-4147-A177-3AD203B41FA5}">
                      <a16:colId xmlns="" xmlns:a16="http://schemas.microsoft.com/office/drawing/2014/main" val="20003"/>
                    </a:ext>
                  </a:extLst>
                </a:gridCol>
                <a:gridCol w="1584176">
                  <a:extLst>
                    <a:ext uri="{9D8B030D-6E8A-4147-A177-3AD203B41FA5}">
                      <a16:colId xmlns="" xmlns:a16="http://schemas.microsoft.com/office/drawing/2014/main" val="20004"/>
                    </a:ext>
                  </a:extLst>
                </a:gridCol>
              </a:tblGrid>
              <a:tr h="514343">
                <a:tc>
                  <a:txBody>
                    <a:bodyPr/>
                    <a:lstStyle/>
                    <a:p>
                      <a:endParaRPr lang="tr-TR" sz="1400" dirty="0"/>
                    </a:p>
                  </a:txBody>
                  <a:tcPr/>
                </a:tc>
                <a:tc>
                  <a:txBody>
                    <a:bodyPr/>
                    <a:lstStyle/>
                    <a:p>
                      <a:pPr algn="ctr"/>
                      <a:r>
                        <a:rPr lang="tr-TR" sz="1800" b="1" dirty="0"/>
                        <a:t>2015</a:t>
                      </a:r>
                    </a:p>
                  </a:txBody>
                  <a:tcPr anchor="ctr">
                    <a:lnB w="12700" cap="flat" cmpd="sng" algn="ctr">
                      <a:solidFill>
                        <a:schemeClr val="tx1"/>
                      </a:solidFill>
                      <a:prstDash val="solid"/>
                      <a:round/>
                      <a:headEnd type="none" w="med" len="med"/>
                      <a:tailEnd type="none" w="med" len="med"/>
                    </a:lnB>
                  </a:tcPr>
                </a:tc>
                <a:tc>
                  <a:txBody>
                    <a:bodyPr/>
                    <a:lstStyle/>
                    <a:p>
                      <a:pPr algn="ctr"/>
                      <a:r>
                        <a:rPr lang="tr-TR" sz="1800" b="1" dirty="0"/>
                        <a:t>2016</a:t>
                      </a:r>
                    </a:p>
                  </a:txBody>
                  <a:tcPr anchor="ctr">
                    <a:lnB w="12700" cap="flat" cmpd="sng" algn="ctr">
                      <a:solidFill>
                        <a:schemeClr val="tx1"/>
                      </a:solidFill>
                      <a:prstDash val="solid"/>
                      <a:round/>
                      <a:headEnd type="none" w="med" len="med"/>
                      <a:tailEnd type="none" w="med" len="med"/>
                    </a:lnB>
                  </a:tcPr>
                </a:tc>
                <a:tc>
                  <a:txBody>
                    <a:bodyPr/>
                    <a:lstStyle/>
                    <a:p>
                      <a:pPr algn="ctr"/>
                      <a:r>
                        <a:rPr lang="tr-TR" sz="1800" b="1" dirty="0"/>
                        <a:t>2017</a:t>
                      </a:r>
                    </a:p>
                  </a:txBody>
                  <a:tcPr anchor="ctr">
                    <a:lnB w="12700" cap="flat" cmpd="sng" algn="ctr">
                      <a:solidFill>
                        <a:schemeClr val="tx1"/>
                      </a:solidFill>
                      <a:prstDash val="solid"/>
                      <a:round/>
                      <a:headEnd type="none" w="med" len="med"/>
                      <a:tailEnd type="none" w="med" len="med"/>
                    </a:lnB>
                  </a:tcPr>
                </a:tc>
                <a:tc>
                  <a:txBody>
                    <a:bodyPr/>
                    <a:lstStyle/>
                    <a:p>
                      <a:pPr algn="ctr"/>
                      <a:r>
                        <a:rPr lang="en-US" sz="1800" b="1" dirty="0"/>
                        <a:t>2018 </a:t>
                      </a:r>
                    </a:p>
                    <a:p>
                      <a:pPr algn="ctr"/>
                      <a:r>
                        <a:rPr lang="en-US" sz="1800" b="1" dirty="0" smtClean="0"/>
                        <a:t>Ocak-</a:t>
                      </a:r>
                      <a:r>
                        <a:rPr lang="en-US" sz="1800" b="1" dirty="0" err="1" smtClean="0"/>
                        <a:t>Kasım</a:t>
                      </a:r>
                      <a:endParaRPr lang="tr-TR" sz="1800" b="1" dirty="0"/>
                    </a:p>
                  </a:txBody>
                  <a:tcPr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14343">
                <a:tc>
                  <a:txBody>
                    <a:bodyPr/>
                    <a:lstStyle/>
                    <a:p>
                      <a:pPr algn="ctr"/>
                      <a:r>
                        <a:rPr lang="tr-TR" sz="1800" b="1" dirty="0">
                          <a:solidFill>
                            <a:srgbClr val="C00000"/>
                          </a:solidFill>
                        </a:rPr>
                        <a:t>İngiltere</a:t>
                      </a:r>
                    </a:p>
                  </a:txBody>
                  <a:tcPr anchor="ctr"/>
                </a:tc>
                <a:tc>
                  <a:txBody>
                    <a:bodyPr/>
                    <a:lstStyle/>
                    <a:p>
                      <a:pPr marL="0" algn="ctr" defTabSz="914400" rtl="0" eaLnBrk="1" latinLnBrk="0" hangingPunct="1"/>
                      <a:r>
                        <a:rPr lang="tr-TR" sz="1800" b="0" kern="1200" dirty="0">
                          <a:solidFill>
                            <a:schemeClr val="tx1">
                              <a:lumMod val="75000"/>
                              <a:lumOff val="25000"/>
                            </a:schemeClr>
                          </a:solidFill>
                          <a:latin typeface="+mn-lt"/>
                          <a:ea typeface="+mn-ea"/>
                          <a:cs typeface="+mn-cs"/>
                        </a:rPr>
                        <a:t>18%</a:t>
                      </a:r>
                    </a:p>
                  </a:txBody>
                  <a:tcPr anchor="ctr">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lumMod val="75000"/>
                              <a:lumOff val="25000"/>
                            </a:schemeClr>
                          </a:solidFill>
                          <a:latin typeface="+mn-lt"/>
                          <a:ea typeface="+mn-ea"/>
                          <a:cs typeface="+mn-cs"/>
                        </a:rPr>
                        <a:t>16%</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lumMod val="75000"/>
                              <a:lumOff val="25000"/>
                            </a:schemeClr>
                          </a:solidFill>
                          <a:latin typeface="+mn-lt"/>
                          <a:ea typeface="+mn-ea"/>
                          <a:cs typeface="+mn-cs"/>
                        </a:rPr>
                        <a:t>16%</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kern="1200" dirty="0">
                          <a:solidFill>
                            <a:schemeClr val="tx1">
                              <a:lumMod val="75000"/>
                              <a:lumOff val="25000"/>
                            </a:schemeClr>
                          </a:solidFill>
                          <a:latin typeface="+mn-lt"/>
                          <a:ea typeface="+mn-ea"/>
                          <a:cs typeface="+mn-cs"/>
                        </a:rPr>
                        <a:t>17%</a:t>
                      </a:r>
                      <a:endParaRPr lang="tr-TR" sz="1800" b="0" kern="1200" dirty="0">
                        <a:solidFill>
                          <a:schemeClr val="tx1">
                            <a:lumMod val="75000"/>
                            <a:lumOff val="25000"/>
                          </a:schemeClr>
                        </a:solidFill>
                        <a:latin typeface="+mn-lt"/>
                        <a:ea typeface="+mn-ea"/>
                        <a:cs typeface="+mn-cs"/>
                      </a:endParaRPr>
                    </a:p>
                  </a:txBody>
                  <a:tcPr anchor="ctr">
                    <a:lnL w="12700" cap="flat" cmpd="sng" algn="ctr">
                      <a:solidFill>
                        <a:schemeClr val="bg1">
                          <a:lumMod val="9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514343">
                <a:tc>
                  <a:txBody>
                    <a:bodyPr/>
                    <a:lstStyle/>
                    <a:p>
                      <a:pPr algn="ctr"/>
                      <a:r>
                        <a:rPr lang="tr-TR" sz="1800" b="1" dirty="0">
                          <a:solidFill>
                            <a:srgbClr val="C00000"/>
                          </a:solidFill>
                        </a:rPr>
                        <a:t>Almanya</a:t>
                      </a:r>
                    </a:p>
                  </a:txBody>
                  <a:tcPr anchor="ctr"/>
                </a:tc>
                <a:tc>
                  <a:txBody>
                    <a:bodyPr/>
                    <a:lstStyle/>
                    <a:p>
                      <a:pPr marL="0" algn="ctr" defTabSz="914400" rtl="0" eaLnBrk="1" latinLnBrk="0" hangingPunct="1"/>
                      <a:r>
                        <a:rPr lang="tr-TR" sz="1800" b="0" kern="1200" dirty="0">
                          <a:solidFill>
                            <a:schemeClr val="tx1"/>
                          </a:solidFill>
                          <a:latin typeface="+mn-lt"/>
                          <a:ea typeface="+mn-ea"/>
                          <a:cs typeface="+mn-cs"/>
                        </a:rPr>
                        <a:t>11%</a:t>
                      </a:r>
                    </a:p>
                  </a:txBody>
                  <a:tcPr anchor="ctr">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solidFill>
                          <a:latin typeface="+mn-lt"/>
                          <a:ea typeface="+mn-ea"/>
                          <a:cs typeface="+mn-cs"/>
                        </a:rPr>
                        <a:t>11%</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solidFill>
                          <a:latin typeface="+mn-lt"/>
                          <a:ea typeface="+mn-ea"/>
                          <a:cs typeface="+mn-cs"/>
                        </a:rPr>
                        <a:t>10%</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kern="1200" dirty="0">
                          <a:solidFill>
                            <a:schemeClr val="tx1"/>
                          </a:solidFill>
                          <a:latin typeface="+mn-lt"/>
                          <a:ea typeface="+mn-ea"/>
                          <a:cs typeface="+mn-cs"/>
                        </a:rPr>
                        <a:t>10%</a:t>
                      </a:r>
                      <a:endParaRPr lang="tr-TR" sz="1800" b="0" kern="1200" dirty="0">
                        <a:solidFill>
                          <a:schemeClr val="tx1"/>
                        </a:solidFill>
                        <a:latin typeface="+mn-lt"/>
                        <a:ea typeface="+mn-ea"/>
                        <a:cs typeface="+mn-cs"/>
                      </a:endParaRPr>
                    </a:p>
                  </a:txBody>
                  <a:tcPr anchor="ctr">
                    <a:lnL w="12700" cap="flat" cmpd="sng" algn="ctr">
                      <a:solidFill>
                        <a:schemeClr val="bg1">
                          <a:lumMod val="9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514343">
                <a:tc>
                  <a:txBody>
                    <a:bodyPr/>
                    <a:lstStyle/>
                    <a:p>
                      <a:pPr algn="ctr"/>
                      <a:r>
                        <a:rPr lang="tr-TR" sz="1800" b="1" dirty="0">
                          <a:solidFill>
                            <a:srgbClr val="C00000"/>
                          </a:solidFill>
                        </a:rPr>
                        <a:t>Fransa</a:t>
                      </a:r>
                    </a:p>
                  </a:txBody>
                  <a:tcPr anchor="ctr"/>
                </a:tc>
                <a:tc>
                  <a:txBody>
                    <a:bodyPr/>
                    <a:lstStyle/>
                    <a:p>
                      <a:pPr marL="0" algn="ctr" defTabSz="914400" rtl="0" eaLnBrk="1" latinLnBrk="0" hangingPunct="1"/>
                      <a:r>
                        <a:rPr lang="tr-TR" sz="1800" b="0" kern="1200" dirty="0">
                          <a:solidFill>
                            <a:schemeClr val="tx1"/>
                          </a:solidFill>
                          <a:latin typeface="+mn-lt"/>
                          <a:ea typeface="+mn-ea"/>
                          <a:cs typeface="+mn-cs"/>
                        </a:rPr>
                        <a:t>11%</a:t>
                      </a:r>
                    </a:p>
                  </a:txBody>
                  <a:tcPr anchor="ctr">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solidFill>
                          <a:latin typeface="+mn-lt"/>
                          <a:ea typeface="+mn-ea"/>
                          <a:cs typeface="+mn-cs"/>
                        </a:rPr>
                        <a:t>10%</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solidFill>
                          <a:latin typeface="+mn-lt"/>
                          <a:ea typeface="+mn-ea"/>
                          <a:cs typeface="+mn-cs"/>
                        </a:rPr>
                        <a:t>9%</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kern="1200" dirty="0">
                          <a:solidFill>
                            <a:schemeClr val="tx1"/>
                          </a:solidFill>
                          <a:latin typeface="+mn-lt"/>
                          <a:ea typeface="+mn-ea"/>
                          <a:cs typeface="+mn-cs"/>
                        </a:rPr>
                        <a:t>10%</a:t>
                      </a:r>
                      <a:endParaRPr lang="tr-TR" sz="1800" b="0" kern="1200" dirty="0">
                        <a:solidFill>
                          <a:schemeClr val="tx1"/>
                        </a:solidFill>
                        <a:latin typeface="+mn-lt"/>
                        <a:ea typeface="+mn-ea"/>
                        <a:cs typeface="+mn-cs"/>
                      </a:endParaRPr>
                    </a:p>
                  </a:txBody>
                  <a:tcPr anchor="ctr">
                    <a:lnL w="12700" cap="flat" cmpd="sng" algn="ctr">
                      <a:solidFill>
                        <a:schemeClr val="bg1">
                          <a:lumMod val="9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514343">
                <a:tc>
                  <a:txBody>
                    <a:bodyPr/>
                    <a:lstStyle/>
                    <a:p>
                      <a:pPr algn="ctr"/>
                      <a:r>
                        <a:rPr lang="tr-TR" sz="1800" b="1" dirty="0">
                          <a:solidFill>
                            <a:srgbClr val="C00000"/>
                          </a:solidFill>
                        </a:rPr>
                        <a:t>İtalya</a:t>
                      </a:r>
                    </a:p>
                  </a:txBody>
                  <a:tcPr anchor="ctr"/>
                </a:tc>
                <a:tc>
                  <a:txBody>
                    <a:bodyPr/>
                    <a:lstStyle/>
                    <a:p>
                      <a:pPr marL="0" algn="ctr" defTabSz="914400" rtl="0" eaLnBrk="1" latinLnBrk="0" hangingPunct="1"/>
                      <a:r>
                        <a:rPr lang="tr-TR" sz="1800" b="0" kern="1200" dirty="0">
                          <a:solidFill>
                            <a:schemeClr val="tx1"/>
                          </a:solidFill>
                          <a:latin typeface="+mn-lt"/>
                          <a:ea typeface="+mn-ea"/>
                          <a:cs typeface="+mn-cs"/>
                        </a:rPr>
                        <a:t>7%</a:t>
                      </a:r>
                    </a:p>
                  </a:txBody>
                  <a:tcPr anchor="ctr">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solidFill>
                          <a:latin typeface="+mn-lt"/>
                          <a:ea typeface="+mn-ea"/>
                          <a:cs typeface="+mn-cs"/>
                        </a:rPr>
                        <a:t>8%</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solidFill>
                          <a:latin typeface="+mn-lt"/>
                          <a:ea typeface="+mn-ea"/>
                          <a:cs typeface="+mn-cs"/>
                        </a:rPr>
                        <a:t>8%</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kern="1200" dirty="0">
                          <a:solidFill>
                            <a:schemeClr val="tx1"/>
                          </a:solidFill>
                          <a:latin typeface="+mn-lt"/>
                          <a:ea typeface="+mn-ea"/>
                          <a:cs typeface="+mn-cs"/>
                        </a:rPr>
                        <a:t>7%</a:t>
                      </a:r>
                      <a:endParaRPr lang="tr-TR" sz="1800" b="0" kern="1200" dirty="0">
                        <a:solidFill>
                          <a:schemeClr val="tx1"/>
                        </a:solidFill>
                        <a:latin typeface="+mn-lt"/>
                        <a:ea typeface="+mn-ea"/>
                        <a:cs typeface="+mn-cs"/>
                      </a:endParaRPr>
                    </a:p>
                  </a:txBody>
                  <a:tcPr anchor="ctr">
                    <a:lnL w="12700" cap="flat" cmpd="sng" algn="ctr">
                      <a:solidFill>
                        <a:schemeClr val="bg1">
                          <a:lumMod val="9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514343">
                <a:tc>
                  <a:txBody>
                    <a:bodyPr/>
                    <a:lstStyle/>
                    <a:p>
                      <a:pPr algn="ctr"/>
                      <a:r>
                        <a:rPr lang="tr-TR" sz="1800" b="1" dirty="0">
                          <a:solidFill>
                            <a:srgbClr val="C00000"/>
                          </a:solidFill>
                        </a:rPr>
                        <a:t>İspanya</a:t>
                      </a:r>
                    </a:p>
                  </a:txBody>
                  <a:tcPr anchor="ctr"/>
                </a:tc>
                <a:tc>
                  <a:txBody>
                    <a:bodyPr/>
                    <a:lstStyle/>
                    <a:p>
                      <a:pPr marL="0" algn="ctr" defTabSz="914400" rtl="0" eaLnBrk="1" latinLnBrk="0" hangingPunct="1"/>
                      <a:r>
                        <a:rPr lang="tr-TR" sz="1800" b="0" kern="1200" dirty="0">
                          <a:solidFill>
                            <a:schemeClr val="tx1"/>
                          </a:solidFill>
                          <a:latin typeface="+mn-lt"/>
                          <a:ea typeface="+mn-ea"/>
                          <a:cs typeface="+mn-cs"/>
                        </a:rPr>
                        <a:t>7%</a:t>
                      </a:r>
                    </a:p>
                  </a:txBody>
                  <a:tcPr anchor="ctr">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solidFill>
                          <a:latin typeface="+mn-lt"/>
                          <a:ea typeface="+mn-ea"/>
                          <a:cs typeface="+mn-cs"/>
                        </a:rPr>
                        <a:t>7%</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solidFill>
                          <a:latin typeface="+mn-lt"/>
                          <a:ea typeface="+mn-ea"/>
                          <a:cs typeface="+mn-cs"/>
                        </a:rPr>
                        <a:t>7%</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kern="1200" dirty="0">
                          <a:solidFill>
                            <a:schemeClr val="tx1"/>
                          </a:solidFill>
                          <a:latin typeface="+mn-lt"/>
                          <a:ea typeface="+mn-ea"/>
                          <a:cs typeface="+mn-cs"/>
                        </a:rPr>
                        <a:t>7%</a:t>
                      </a:r>
                      <a:endParaRPr lang="tr-TR" sz="1800" b="0" kern="1200" dirty="0">
                        <a:solidFill>
                          <a:schemeClr val="tx1"/>
                        </a:solidFill>
                        <a:latin typeface="+mn-lt"/>
                        <a:ea typeface="+mn-ea"/>
                        <a:cs typeface="+mn-cs"/>
                      </a:endParaRPr>
                    </a:p>
                  </a:txBody>
                  <a:tcPr anchor="ctr">
                    <a:lnL w="12700" cap="flat" cmpd="sng" algn="ctr">
                      <a:solidFill>
                        <a:schemeClr val="bg1">
                          <a:lumMod val="9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514343">
                <a:tc>
                  <a:txBody>
                    <a:bodyPr/>
                    <a:lstStyle/>
                    <a:p>
                      <a:pPr algn="ctr"/>
                      <a:r>
                        <a:rPr lang="tr-TR" sz="1800" b="1" dirty="0">
                          <a:solidFill>
                            <a:schemeClr val="tx1">
                              <a:lumMod val="65000"/>
                              <a:lumOff val="35000"/>
                            </a:schemeClr>
                          </a:solidFill>
                        </a:rPr>
                        <a:t>Diğer</a:t>
                      </a:r>
                      <a:r>
                        <a:rPr lang="tr-TR" sz="1800" b="1" baseline="0" dirty="0">
                          <a:solidFill>
                            <a:schemeClr val="tx1">
                              <a:lumMod val="65000"/>
                              <a:lumOff val="35000"/>
                            </a:schemeClr>
                          </a:solidFill>
                        </a:rPr>
                        <a:t> (174 Ülke)</a:t>
                      </a:r>
                      <a:endParaRPr lang="tr-TR" sz="1800" b="1" dirty="0">
                        <a:solidFill>
                          <a:schemeClr val="tx1">
                            <a:lumMod val="65000"/>
                            <a:lumOff val="35000"/>
                          </a:schemeClr>
                        </a:solidFill>
                      </a:endParaRPr>
                    </a:p>
                  </a:txBody>
                  <a:tcPr anchor="ctr"/>
                </a:tc>
                <a:tc>
                  <a:txBody>
                    <a:bodyPr/>
                    <a:lstStyle/>
                    <a:p>
                      <a:pPr marL="0" algn="ctr" defTabSz="914400" rtl="0" eaLnBrk="1" latinLnBrk="0" hangingPunct="1"/>
                      <a:r>
                        <a:rPr lang="tr-TR" sz="1800" b="0" kern="1200" dirty="0">
                          <a:solidFill>
                            <a:schemeClr val="tx1">
                              <a:lumMod val="65000"/>
                              <a:lumOff val="35000"/>
                            </a:schemeClr>
                          </a:solidFill>
                          <a:latin typeface="+mn-lt"/>
                          <a:ea typeface="+mn-ea"/>
                          <a:cs typeface="+mn-cs"/>
                        </a:rPr>
                        <a:t>47%</a:t>
                      </a:r>
                    </a:p>
                  </a:txBody>
                  <a:tcPr anchor="ctr">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lumMod val="65000"/>
                              <a:lumOff val="35000"/>
                            </a:schemeClr>
                          </a:solidFill>
                          <a:latin typeface="+mn-lt"/>
                          <a:ea typeface="+mn-ea"/>
                          <a:cs typeface="+mn-cs"/>
                        </a:rPr>
                        <a:t>49%</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b="0" kern="1200" dirty="0">
                          <a:solidFill>
                            <a:schemeClr val="tx1">
                              <a:lumMod val="65000"/>
                              <a:lumOff val="35000"/>
                            </a:schemeClr>
                          </a:solidFill>
                          <a:latin typeface="+mn-lt"/>
                          <a:ea typeface="+mn-ea"/>
                          <a:cs typeface="+mn-cs"/>
                        </a:rPr>
                        <a:t>50%</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kern="1200" dirty="0">
                          <a:solidFill>
                            <a:schemeClr val="tx1">
                              <a:lumMod val="65000"/>
                              <a:lumOff val="35000"/>
                            </a:schemeClr>
                          </a:solidFill>
                          <a:latin typeface="+mn-lt"/>
                          <a:ea typeface="+mn-ea"/>
                          <a:cs typeface="+mn-cs"/>
                        </a:rPr>
                        <a:t>50%</a:t>
                      </a:r>
                      <a:endParaRPr lang="tr-TR" sz="1800" b="0" kern="1200" dirty="0">
                        <a:solidFill>
                          <a:schemeClr val="tx1">
                            <a:lumMod val="65000"/>
                            <a:lumOff val="35000"/>
                          </a:schemeClr>
                        </a:solidFill>
                        <a:latin typeface="+mn-lt"/>
                        <a:ea typeface="+mn-ea"/>
                        <a:cs typeface="+mn-cs"/>
                      </a:endParaRPr>
                    </a:p>
                  </a:txBody>
                  <a:tcPr anchor="ctr">
                    <a:lnL w="12700" cap="flat" cmpd="sng" algn="ctr">
                      <a:solidFill>
                        <a:schemeClr val="bg1">
                          <a:lumMod val="9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920719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custData r:id="rId1"/>
            </p:custDataLst>
          </p:nvPr>
        </p:nvSpPr>
        <p:spPr>
          <a:xfrm>
            <a:off x="1415480" y="2852936"/>
            <a:ext cx="9234012" cy="1143000"/>
          </a:xfrm>
        </p:spPr>
        <p:txBody>
          <a:bodyPr/>
          <a:lstStyle/>
          <a:p>
            <a:r>
              <a:rPr lang="tr-TR" b="1" dirty="0" smtClean="0">
                <a:solidFill>
                  <a:srgbClr val="C00000"/>
                </a:solidFill>
              </a:rPr>
              <a:t>YASSI ÇELİK</a:t>
            </a:r>
            <a:endParaRPr lang="tr-TR" b="1" dirty="0">
              <a:solidFill>
                <a:srgbClr val="C00000"/>
              </a:solidFill>
            </a:endParaRPr>
          </a:p>
        </p:txBody>
      </p:sp>
      <p:sp>
        <p:nvSpPr>
          <p:cNvPr id="3" name="Slayt Numarası Yer Tutucusu 2"/>
          <p:cNvSpPr>
            <a:spLocks noGrp="1"/>
          </p:cNvSpPr>
          <p:nvPr>
            <p:ph type="sldNum" sz="quarter" idx="12"/>
          </p:nvPr>
        </p:nvSpPr>
        <p:spPr/>
        <p:txBody>
          <a:bodyPr/>
          <a:lstStyle/>
          <a:p>
            <a:fld id="{935F2FC3-7DAB-4FC4-88E0-5EB2AAC8C083}" type="slidenum">
              <a:rPr lang="tr-TR" smtClean="0"/>
              <a:t>14</a:t>
            </a:fld>
            <a:endParaRPr lang="tr-TR"/>
          </a:p>
        </p:txBody>
      </p:sp>
    </p:spTree>
    <p:extLst>
      <p:ext uri="{BB962C8B-B14F-4D97-AF65-F5344CB8AC3E}">
        <p14:creationId xmlns:p14="http://schemas.microsoft.com/office/powerpoint/2010/main" val="503528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935F2FC3-7DAB-4FC4-88E0-5EB2AAC8C083}" type="slidenum">
              <a:rPr lang="tr-TR" smtClean="0"/>
              <a:t>15</a:t>
            </a:fld>
            <a:endParaRPr lang="tr-TR"/>
          </a:p>
        </p:txBody>
      </p:sp>
      <p:sp>
        <p:nvSpPr>
          <p:cNvPr id="4" name="Başlık 1"/>
          <p:cNvSpPr>
            <a:spLocks noGrp="1"/>
          </p:cNvSpPr>
          <p:nvPr>
            <p:ph type="title"/>
          </p:nvPr>
        </p:nvSpPr>
        <p:spPr/>
        <p:txBody>
          <a:bodyPr>
            <a:normAutofit/>
          </a:bodyPr>
          <a:lstStyle/>
          <a:p>
            <a:pPr lvl="0" fontAlgn="base">
              <a:spcAft>
                <a:spcPct val="0"/>
              </a:spcAft>
              <a:defRPr/>
            </a:pPr>
            <a:r>
              <a:rPr lang="tr-TR" sz="2400" b="1" kern="0" dirty="0">
                <a:solidFill>
                  <a:srgbClr val="C00000"/>
                </a:solidFill>
                <a:cs typeface="Tahoma" pitchFamily="34" charset="0"/>
              </a:rPr>
              <a:t>DEMİR-ÇELİKTE KORUNMACILIK</a:t>
            </a:r>
            <a:endParaRPr lang="tr-TR" sz="2000" b="1" kern="0" dirty="0">
              <a:solidFill>
                <a:srgbClr val="C00000"/>
              </a:solidFill>
              <a:cs typeface="Tahoma" pitchFamily="34" charset="0"/>
            </a:endParaRPr>
          </a:p>
        </p:txBody>
      </p:sp>
      <p:sp>
        <p:nvSpPr>
          <p:cNvPr id="6" name="Dikdörtgen 5"/>
          <p:cNvSpPr/>
          <p:nvPr/>
        </p:nvSpPr>
        <p:spPr>
          <a:xfrm>
            <a:off x="2135560" y="1412777"/>
            <a:ext cx="8208912" cy="4478149"/>
          </a:xfrm>
          <a:prstGeom prst="rect">
            <a:avLst/>
          </a:prstGeom>
        </p:spPr>
        <p:txBody>
          <a:bodyPr wrap="square">
            <a:spAutoFit/>
          </a:bodyPr>
          <a:lstStyle/>
          <a:p>
            <a:endParaRPr lang="tr-TR" sz="1050" dirty="0">
              <a:solidFill>
                <a:srgbClr val="000000"/>
              </a:solidFill>
              <a:latin typeface="Wingdings"/>
            </a:endParaRPr>
          </a:p>
          <a:p>
            <a:endParaRPr lang="tr-TR" sz="2000" dirty="0">
              <a:latin typeface="Wingdings"/>
            </a:endParaRPr>
          </a:p>
          <a:p>
            <a:pPr marL="285750" indent="-285750">
              <a:buFont typeface="Wingdings" panose="05000000000000000000" pitchFamily="2" charset="2"/>
              <a:buChar char="ü"/>
            </a:pPr>
            <a:r>
              <a:rPr lang="tr-TR" sz="2000" dirty="0"/>
              <a:t>Yassı çelik maliyetlerinde artış yaratacak her türlü uygulama yassı çelik kullanan sektörlerde telafisi zor kayıplara yol açacaktır.</a:t>
            </a:r>
          </a:p>
          <a:p>
            <a:endParaRPr lang="tr-TR" sz="2000" dirty="0"/>
          </a:p>
          <a:p>
            <a:pPr marL="285750" indent="-285750">
              <a:buFont typeface="Wingdings" panose="05000000000000000000" pitchFamily="2" charset="2"/>
              <a:buChar char="ü"/>
            </a:pPr>
            <a:r>
              <a:rPr lang="tr-TR" sz="2000" dirty="0"/>
              <a:t>Yassı çelik kullanıcısı sektörler çoğunlukla yüksek oranda ihracat yapan veya ihracatçı sektörlere tedarik sağlayan yardımcı sanayilerdir.</a:t>
            </a:r>
          </a:p>
          <a:p>
            <a:endParaRPr lang="tr-TR" sz="2000" dirty="0"/>
          </a:p>
          <a:p>
            <a:pPr marL="285750" indent="-285750">
              <a:buFont typeface="Wingdings" panose="05000000000000000000" pitchFamily="2" charset="2"/>
              <a:buChar char="ü"/>
            </a:pPr>
            <a:r>
              <a:rPr lang="tr-TR" sz="2000" dirty="0"/>
              <a:t>Bu sektörler Türkiye’nin hedeflerine katkı sağlayacak ana sektörlerdir ve katkıları önemli ölçüde sınırlanacaktır.</a:t>
            </a:r>
          </a:p>
          <a:p>
            <a:endParaRPr lang="tr-TR" sz="2000" dirty="0"/>
          </a:p>
          <a:p>
            <a:pPr marL="285750" indent="-285750">
              <a:buFont typeface="Wingdings" panose="05000000000000000000" pitchFamily="2" charset="2"/>
              <a:buChar char="ü"/>
            </a:pPr>
            <a:r>
              <a:rPr lang="tr-TR" sz="2000" dirty="0"/>
              <a:t>Sektörlerin kayıpları yatırımlar, istihdam, ihracat, ithalat ve enflasyon gibi temel makro ekonomik göstergeleri olumsuz etkileyecektir.</a:t>
            </a:r>
          </a:p>
          <a:p>
            <a:endParaRPr lang="tr-TR" dirty="0"/>
          </a:p>
          <a:p>
            <a:endParaRPr lang="tr-TR" dirty="0"/>
          </a:p>
        </p:txBody>
      </p:sp>
    </p:spTree>
    <p:extLst>
      <p:ext uri="{BB962C8B-B14F-4D97-AF65-F5344CB8AC3E}">
        <p14:creationId xmlns:p14="http://schemas.microsoft.com/office/powerpoint/2010/main" val="588464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935F2FC3-7DAB-4FC4-88E0-5EB2AAC8C083}" type="slidenum">
              <a:rPr lang="tr-TR" smtClean="0"/>
              <a:t>16</a:t>
            </a:fld>
            <a:endParaRPr lang="tr-TR"/>
          </a:p>
        </p:txBody>
      </p:sp>
      <p:sp>
        <p:nvSpPr>
          <p:cNvPr id="4" name="Başlık 1"/>
          <p:cNvSpPr>
            <a:spLocks noGrp="1"/>
          </p:cNvSpPr>
          <p:nvPr>
            <p:ph type="title"/>
          </p:nvPr>
        </p:nvSpPr>
        <p:spPr/>
        <p:txBody>
          <a:bodyPr>
            <a:normAutofit/>
          </a:bodyPr>
          <a:lstStyle/>
          <a:p>
            <a:pPr lvl="0" fontAlgn="base">
              <a:spcAft>
                <a:spcPct val="0"/>
              </a:spcAft>
              <a:defRPr/>
            </a:pPr>
            <a:r>
              <a:rPr lang="tr-TR" sz="2400" b="1" kern="0" dirty="0">
                <a:solidFill>
                  <a:srgbClr val="C00000"/>
                </a:solidFill>
                <a:cs typeface="Tahoma" pitchFamily="34" charset="0"/>
              </a:rPr>
              <a:t>YASSI ÇELİK YERLİ ARZ YAPISININ DEĞİŞTİRİLMESİ</a:t>
            </a:r>
            <a:endParaRPr lang="tr-TR" sz="2000" b="1" kern="0" dirty="0">
              <a:solidFill>
                <a:srgbClr val="C00000"/>
              </a:solidFill>
              <a:cs typeface="Tahoma" pitchFamily="34" charset="0"/>
            </a:endParaRPr>
          </a:p>
        </p:txBody>
      </p:sp>
      <p:sp>
        <p:nvSpPr>
          <p:cNvPr id="6" name="Dikdörtgen 5"/>
          <p:cNvSpPr/>
          <p:nvPr/>
        </p:nvSpPr>
        <p:spPr>
          <a:xfrm>
            <a:off x="2135560" y="1412776"/>
            <a:ext cx="8208912" cy="5093702"/>
          </a:xfrm>
          <a:prstGeom prst="rect">
            <a:avLst/>
          </a:prstGeom>
        </p:spPr>
        <p:txBody>
          <a:bodyPr wrap="square">
            <a:spAutoFit/>
          </a:bodyPr>
          <a:lstStyle/>
          <a:p>
            <a:pPr algn="ctr">
              <a:spcAft>
                <a:spcPts val="600"/>
              </a:spcAft>
            </a:pPr>
            <a:r>
              <a:rPr lang="tr-TR" sz="2000" b="1" kern="0" dirty="0">
                <a:solidFill>
                  <a:srgbClr val="C00000"/>
                </a:solidFill>
                <a:cs typeface="Tahoma" pitchFamily="34" charset="0"/>
              </a:rPr>
              <a:t>Yerli arzın rekabetçi hale gelmesi ve ihracatçı sektörlere maliyet avantajı sağlaması sürecinde, ihracatçı sektörlerin dünya fiyatlarından yassı çelik temin etmesi gerekmektedir. Bu süreçte maliyet artırıcı ticari önlemler, ülkemizin ihracatını olumsuz etkileyecektir.</a:t>
            </a:r>
          </a:p>
          <a:p>
            <a:pPr marL="342900" indent="-342900">
              <a:spcAft>
                <a:spcPts val="600"/>
              </a:spcAft>
              <a:buFont typeface="Wingdings" panose="05000000000000000000" pitchFamily="2" charset="2"/>
              <a:buChar char="ü"/>
            </a:pPr>
            <a:r>
              <a:rPr lang="tr-TR" sz="2000" dirty="0"/>
              <a:t>Sıcak sac kapasite yatırımı</a:t>
            </a:r>
          </a:p>
          <a:p>
            <a:pPr marL="342900" indent="-342900">
              <a:spcAft>
                <a:spcPts val="600"/>
              </a:spcAft>
              <a:buFont typeface="Wingdings" panose="05000000000000000000" pitchFamily="2" charset="2"/>
              <a:buChar char="ü"/>
            </a:pPr>
            <a:r>
              <a:rPr lang="tr-TR" sz="2000" dirty="0"/>
              <a:t>Paslanmaz sac entegre tesis yatırımı</a:t>
            </a:r>
          </a:p>
          <a:p>
            <a:pPr marL="342900" indent="-342900">
              <a:spcAft>
                <a:spcPts val="600"/>
              </a:spcAft>
              <a:buFont typeface="Wingdings" panose="05000000000000000000" pitchFamily="2" charset="2"/>
              <a:buChar char="ü"/>
            </a:pPr>
            <a:r>
              <a:rPr lang="tr-TR" sz="2000" dirty="0"/>
              <a:t>Boyalı sac tesisi yatırımı </a:t>
            </a:r>
          </a:p>
          <a:p>
            <a:pPr marL="342900" indent="-342900">
              <a:spcAft>
                <a:spcPts val="600"/>
              </a:spcAft>
              <a:buFont typeface="Wingdings" panose="05000000000000000000" pitchFamily="2" charset="2"/>
              <a:buChar char="ü"/>
            </a:pPr>
            <a:r>
              <a:rPr lang="tr-TR" sz="2000" dirty="0"/>
              <a:t>Kaplı sac tesis yatırımı </a:t>
            </a:r>
          </a:p>
          <a:p>
            <a:pPr marL="342900" indent="-342900">
              <a:spcAft>
                <a:spcPts val="600"/>
              </a:spcAft>
              <a:buFont typeface="Wingdings" panose="05000000000000000000" pitchFamily="2" charset="2"/>
              <a:buChar char="ü"/>
            </a:pPr>
            <a:r>
              <a:rPr lang="tr-TR" sz="2000" dirty="0"/>
              <a:t>Sac servis merkezi kapasitesinin arttırılması </a:t>
            </a:r>
          </a:p>
          <a:p>
            <a:pPr marL="342900" indent="-342900">
              <a:spcAft>
                <a:spcPts val="600"/>
              </a:spcAft>
              <a:buFont typeface="Wingdings" panose="05000000000000000000" pitchFamily="2" charset="2"/>
              <a:buChar char="ü"/>
            </a:pPr>
            <a:r>
              <a:rPr lang="tr-TR" sz="2000" dirty="0"/>
              <a:t>Beyaz eşya üreticisi ile kapasite birleştirme ve vergisel muafiyetin sorunsuz uygulanabilmesi için muafiyet prosedürlerinin kolaylaştırılması </a:t>
            </a:r>
          </a:p>
          <a:p>
            <a:pPr marL="342900" indent="-342900">
              <a:spcAft>
                <a:spcPts val="600"/>
              </a:spcAft>
              <a:buFont typeface="Wingdings" panose="05000000000000000000" pitchFamily="2" charset="2"/>
              <a:buChar char="ü"/>
            </a:pPr>
            <a:r>
              <a:rPr lang="tr-TR" sz="2000" dirty="0"/>
              <a:t>Galvaniz yatırımın hızlı biçimde devreye alınması ve </a:t>
            </a:r>
            <a:r>
              <a:rPr lang="tr-TR" sz="2000" dirty="0" err="1"/>
              <a:t>gofrajlama</a:t>
            </a:r>
            <a:r>
              <a:rPr lang="tr-TR" sz="2000" dirty="0"/>
              <a:t> yatırımı </a:t>
            </a:r>
          </a:p>
          <a:p>
            <a:pPr marL="342900" indent="-342900">
              <a:spcAft>
                <a:spcPts val="600"/>
              </a:spcAft>
              <a:buFont typeface="Wingdings" panose="05000000000000000000" pitchFamily="2" charset="2"/>
              <a:buChar char="ü"/>
            </a:pPr>
            <a:r>
              <a:rPr lang="tr-TR" sz="2000" dirty="0" err="1"/>
              <a:t>Aluzinc</a:t>
            </a:r>
            <a:r>
              <a:rPr lang="tr-TR" sz="2000" dirty="0"/>
              <a:t> ve </a:t>
            </a:r>
            <a:r>
              <a:rPr lang="tr-TR" sz="2000" dirty="0" err="1"/>
              <a:t>Alusi</a:t>
            </a:r>
            <a:r>
              <a:rPr lang="tr-TR" sz="2000" dirty="0"/>
              <a:t> sac üretimi </a:t>
            </a:r>
          </a:p>
          <a:p>
            <a:pPr marL="342900" indent="-342900">
              <a:spcAft>
                <a:spcPts val="600"/>
              </a:spcAft>
              <a:buFont typeface="Wingdings" panose="05000000000000000000" pitchFamily="2" charset="2"/>
              <a:buChar char="ü"/>
            </a:pPr>
            <a:r>
              <a:rPr lang="tr-TR" sz="2000" dirty="0"/>
              <a:t>Farklı kalitelerde farklı ebatta üretim yapılarak ürün çeşitliliğinin artırılması </a:t>
            </a:r>
          </a:p>
        </p:txBody>
      </p:sp>
    </p:spTree>
    <p:extLst>
      <p:ext uri="{BB962C8B-B14F-4D97-AF65-F5344CB8AC3E}">
        <p14:creationId xmlns:p14="http://schemas.microsoft.com/office/powerpoint/2010/main" val="1284559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351586" y="4293098"/>
            <a:ext cx="7408333" cy="1977669"/>
          </a:xfrm>
        </p:spPr>
        <p:txBody>
          <a:bodyPr>
            <a:normAutofit/>
          </a:bodyPr>
          <a:lstStyle/>
          <a:p>
            <a:pPr marL="0" indent="0" algn="ctr">
              <a:buNone/>
            </a:pPr>
            <a:r>
              <a:rPr lang="tr-TR" sz="6600" b="1" i="1" dirty="0">
                <a:effectLst>
                  <a:outerShdw blurRad="38100" dist="38100" dir="2700000" algn="tl">
                    <a:srgbClr val="000000">
                      <a:alpha val="43137"/>
                    </a:srgbClr>
                  </a:outerShdw>
                </a:effectLst>
                <a:latin typeface="Calibri" panose="020F0502020204030204" pitchFamily="34" charset="0"/>
              </a:rPr>
              <a:t>Teşekkürler…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5641" y="49102"/>
            <a:ext cx="5976664" cy="424647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51965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965994" y="404664"/>
            <a:ext cx="10260013" cy="490066"/>
          </a:xfrm>
        </p:spPr>
        <p:txBody>
          <a:bodyPr>
            <a:noAutofit/>
          </a:bodyPr>
          <a:lstStyle/>
          <a:p>
            <a:r>
              <a:rPr lang="tr-TR" sz="2800" b="1" kern="0" dirty="0">
                <a:solidFill>
                  <a:srgbClr val="C00000"/>
                </a:solidFill>
                <a:cs typeface="Tahoma" pitchFamily="34" charset="0"/>
              </a:rPr>
              <a:t>ÜYELERİMİZ</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8272" y="2178496"/>
            <a:ext cx="1905000" cy="456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074" t="20000" r="1604" b="20000"/>
          <a:stretch/>
        </p:blipFill>
        <p:spPr bwMode="auto">
          <a:xfrm>
            <a:off x="7680177" y="2147888"/>
            <a:ext cx="2676297" cy="517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t="17353" b="18366"/>
          <a:stretch/>
        </p:blipFill>
        <p:spPr bwMode="auto">
          <a:xfrm>
            <a:off x="2495600" y="3506112"/>
            <a:ext cx="2103812" cy="5566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5824" y="3460406"/>
            <a:ext cx="1905000" cy="648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Resim 1"/>
          <p:cNvPicPr>
            <a:picLocks noChangeAspect="1"/>
          </p:cNvPicPr>
          <p:nvPr/>
        </p:nvPicPr>
        <p:blipFill rotWithShape="1">
          <a:blip r:embed="rId6" cstate="print">
            <a:extLst>
              <a:ext uri="{28A0092B-C50C-407E-A947-70E740481C1C}">
                <a14:useLocalDpi xmlns:a14="http://schemas.microsoft.com/office/drawing/2010/main" val="0"/>
              </a:ext>
            </a:extLst>
          </a:blip>
          <a:srcRect l="22451" t="40948" r="21737" b="41627"/>
          <a:stretch/>
        </p:blipFill>
        <p:spPr>
          <a:xfrm>
            <a:off x="5242660" y="3490410"/>
            <a:ext cx="2016224" cy="588065"/>
          </a:xfrm>
          <a:prstGeom prst="rect">
            <a:avLst/>
          </a:prstGeom>
        </p:spPr>
      </p:pic>
      <p:pic>
        <p:nvPicPr>
          <p:cNvPr id="1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8995" y="4893105"/>
            <a:ext cx="2081213" cy="76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Resim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51584" y="2346612"/>
            <a:ext cx="2088232" cy="517993"/>
          </a:xfrm>
          <a:prstGeom prst="rect">
            <a:avLst/>
          </a:prstGeom>
        </p:spPr>
      </p:pic>
    </p:spTree>
    <p:extLst>
      <p:ext uri="{BB962C8B-B14F-4D97-AF65-F5344CB8AC3E}">
        <p14:creationId xmlns:p14="http://schemas.microsoft.com/office/powerpoint/2010/main" val="2239101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79376" y="836712"/>
            <a:ext cx="11233248" cy="5400600"/>
          </a:xfrm>
        </p:spPr>
        <p:txBody>
          <a:bodyPr>
            <a:noAutofit/>
          </a:bodyPr>
          <a:lstStyle/>
          <a:p>
            <a:pPr>
              <a:buFont typeface="Wingdings" panose="05000000000000000000" pitchFamily="2" charset="2"/>
              <a:buChar char="ü"/>
            </a:pPr>
            <a:r>
              <a:rPr lang="tr-TR" sz="2400" b="1" dirty="0"/>
              <a:t>Toplam İstihdam</a:t>
            </a:r>
            <a:r>
              <a:rPr lang="tr-TR" sz="2400" dirty="0"/>
              <a:t> 			60 Bin Doğrudan</a:t>
            </a:r>
          </a:p>
          <a:p>
            <a:pPr marL="0" indent="0">
              <a:buNone/>
            </a:pPr>
            <a:r>
              <a:rPr lang="tr-TR" sz="2400" dirty="0"/>
              <a:t>					600 Bin Dolaylı</a:t>
            </a:r>
          </a:p>
          <a:p>
            <a:pPr marL="0" indent="0">
              <a:buNone/>
            </a:pPr>
            <a:endParaRPr lang="tr-TR" sz="2400" dirty="0"/>
          </a:p>
          <a:p>
            <a:pPr>
              <a:buFont typeface="Wingdings" panose="05000000000000000000" pitchFamily="2" charset="2"/>
              <a:buChar char="ü"/>
            </a:pPr>
            <a:r>
              <a:rPr lang="tr-TR" sz="2400" b="1" dirty="0"/>
              <a:t>Toplam Üretim (6 Ana Ürün)	</a:t>
            </a:r>
            <a:r>
              <a:rPr lang="en-US" sz="2400" dirty="0" smtClean="0"/>
              <a:t>28,5 </a:t>
            </a:r>
            <a:r>
              <a:rPr lang="tr-TR" sz="2400" dirty="0"/>
              <a:t>Milyon Adet</a:t>
            </a:r>
          </a:p>
          <a:p>
            <a:pPr>
              <a:buFont typeface="Wingdings" panose="05000000000000000000" pitchFamily="2" charset="2"/>
              <a:buChar char="ü"/>
            </a:pPr>
            <a:r>
              <a:rPr lang="tr-TR" sz="2400" b="1" dirty="0"/>
              <a:t>Toplam İhracat </a:t>
            </a:r>
            <a:r>
              <a:rPr lang="en-US" sz="2400" b="1" dirty="0"/>
              <a:t>	</a:t>
            </a:r>
            <a:r>
              <a:rPr lang="en-US" sz="2400" b="1" dirty="0" smtClean="0"/>
              <a:t>	</a:t>
            </a:r>
            <a:r>
              <a:rPr lang="tr-TR" sz="2400" dirty="0"/>
              <a:t>	</a:t>
            </a:r>
            <a:r>
              <a:rPr lang="tr-TR" sz="2400" dirty="0" smtClean="0"/>
              <a:t>2</a:t>
            </a:r>
            <a:r>
              <a:rPr lang="en-US" sz="2400" dirty="0" smtClean="0"/>
              <a:t>2,1</a:t>
            </a:r>
            <a:r>
              <a:rPr lang="tr-TR" sz="2400" dirty="0" smtClean="0"/>
              <a:t> </a:t>
            </a:r>
            <a:r>
              <a:rPr lang="tr-TR" sz="2400" dirty="0"/>
              <a:t>Milyon Adet</a:t>
            </a:r>
          </a:p>
          <a:p>
            <a:pPr>
              <a:buFont typeface="Wingdings" panose="05000000000000000000" pitchFamily="2" charset="2"/>
              <a:buChar char="ü"/>
            </a:pPr>
            <a:r>
              <a:rPr lang="tr-TR" sz="2400" b="1" dirty="0"/>
              <a:t>Toplam Ciro		 	</a:t>
            </a:r>
            <a:r>
              <a:rPr lang="en-US" sz="2400" dirty="0" smtClean="0"/>
              <a:t>57 </a:t>
            </a:r>
            <a:r>
              <a:rPr lang="tr-TR" sz="2400" dirty="0"/>
              <a:t>Milyar TL</a:t>
            </a:r>
          </a:p>
          <a:p>
            <a:pPr marL="0" indent="0">
              <a:buNone/>
            </a:pPr>
            <a:r>
              <a:rPr lang="tr-TR" sz="2400" dirty="0">
                <a:solidFill>
                  <a:schemeClr val="accent3">
                    <a:lumMod val="75000"/>
                  </a:schemeClr>
                </a:solidFill>
              </a:rPr>
              <a:t>					</a:t>
            </a:r>
            <a:r>
              <a:rPr lang="tr-TR" sz="2000" b="1" kern="0" dirty="0">
                <a:solidFill>
                  <a:srgbClr val="C00000"/>
                </a:solidFill>
                <a:latin typeface="+mj-lt"/>
                <a:ea typeface="+mj-ea"/>
                <a:cs typeface="Tahoma" pitchFamily="34" charset="0"/>
              </a:rPr>
              <a:t>İhracat: %7</a:t>
            </a:r>
            <a:r>
              <a:rPr lang="en-US" sz="2000" b="1" kern="0" dirty="0">
                <a:solidFill>
                  <a:srgbClr val="C00000"/>
                </a:solidFill>
                <a:latin typeface="+mj-lt"/>
                <a:ea typeface="+mj-ea"/>
                <a:cs typeface="Tahoma" pitchFamily="34" charset="0"/>
              </a:rPr>
              <a:t>0</a:t>
            </a:r>
            <a:endParaRPr lang="tr-TR" sz="2000" b="1" kern="0" dirty="0">
              <a:solidFill>
                <a:srgbClr val="C00000"/>
              </a:solidFill>
              <a:latin typeface="+mj-lt"/>
              <a:ea typeface="+mj-ea"/>
              <a:cs typeface="Tahoma" pitchFamily="34" charset="0"/>
            </a:endParaRPr>
          </a:p>
          <a:p>
            <a:pPr marL="0" indent="0">
              <a:buNone/>
            </a:pPr>
            <a:r>
              <a:rPr lang="tr-TR" sz="2000" b="1" kern="0" dirty="0">
                <a:solidFill>
                  <a:srgbClr val="C00000"/>
                </a:solidFill>
                <a:latin typeface="+mj-lt"/>
                <a:ea typeface="+mj-ea"/>
                <a:cs typeface="Tahoma" pitchFamily="34" charset="0"/>
              </a:rPr>
              <a:t>					İç Piyasa: %</a:t>
            </a:r>
            <a:r>
              <a:rPr lang="en-US" sz="2000" b="1" kern="0" dirty="0">
                <a:solidFill>
                  <a:srgbClr val="C00000"/>
                </a:solidFill>
                <a:latin typeface="+mj-lt"/>
                <a:ea typeface="+mj-ea"/>
                <a:cs typeface="Tahoma" pitchFamily="34" charset="0"/>
              </a:rPr>
              <a:t>30</a:t>
            </a:r>
            <a:endParaRPr lang="en-US" sz="2400" b="1" dirty="0"/>
          </a:p>
          <a:p>
            <a:pPr>
              <a:buFont typeface="Wingdings" panose="05000000000000000000" pitchFamily="2" charset="2"/>
              <a:buChar char="ü"/>
            </a:pPr>
            <a:r>
              <a:rPr lang="en-US" sz="2400" b="1" dirty="0" err="1"/>
              <a:t>Toplam</a:t>
            </a:r>
            <a:r>
              <a:rPr lang="en-US" sz="2400" b="1" dirty="0"/>
              <a:t> </a:t>
            </a:r>
            <a:r>
              <a:rPr lang="en-US" sz="2400" b="1" dirty="0" err="1"/>
              <a:t>İhracat</a:t>
            </a:r>
            <a:r>
              <a:rPr lang="en-US" sz="2400" b="1" dirty="0"/>
              <a:t> (5 </a:t>
            </a:r>
            <a:r>
              <a:rPr lang="en-US" sz="2400" b="1" dirty="0" err="1"/>
              <a:t>Yıl</a:t>
            </a:r>
            <a:r>
              <a:rPr lang="en-US" sz="2400" b="1" dirty="0"/>
              <a:t>)	</a:t>
            </a:r>
            <a:r>
              <a:rPr lang="tr-TR" sz="2000" b="1" dirty="0"/>
              <a:t>	</a:t>
            </a:r>
            <a:r>
              <a:rPr lang="en-US" sz="2400" dirty="0"/>
              <a:t>95 </a:t>
            </a:r>
            <a:r>
              <a:rPr lang="en-US" sz="2400" dirty="0" err="1"/>
              <a:t>Milyon</a:t>
            </a:r>
            <a:r>
              <a:rPr lang="en-US" sz="2400" dirty="0"/>
              <a:t> </a:t>
            </a:r>
            <a:r>
              <a:rPr lang="en-US" sz="2400" dirty="0" err="1"/>
              <a:t>Adet</a:t>
            </a:r>
            <a:r>
              <a:rPr lang="en-US" sz="2400" dirty="0"/>
              <a:t> / 13,2 </a:t>
            </a:r>
            <a:r>
              <a:rPr lang="en-US" sz="2400" dirty="0" err="1"/>
              <a:t>Milyar</a:t>
            </a:r>
            <a:r>
              <a:rPr lang="en-US" sz="2400" dirty="0"/>
              <a:t> $</a:t>
            </a:r>
          </a:p>
          <a:p>
            <a:pPr>
              <a:buFont typeface="Wingdings" panose="05000000000000000000" pitchFamily="2" charset="2"/>
              <a:buChar char="ü"/>
            </a:pPr>
            <a:r>
              <a:rPr lang="en-US" sz="2400" b="1" dirty="0" err="1"/>
              <a:t>Toplam</a:t>
            </a:r>
            <a:r>
              <a:rPr lang="en-US" sz="2400" b="1" dirty="0"/>
              <a:t> </a:t>
            </a:r>
            <a:r>
              <a:rPr lang="en-US" sz="2400" b="1" dirty="0" err="1"/>
              <a:t>İhracat</a:t>
            </a:r>
            <a:r>
              <a:rPr lang="en-US" sz="2400" b="1" dirty="0"/>
              <a:t> (10 </a:t>
            </a:r>
            <a:r>
              <a:rPr lang="en-US" sz="2400" b="1" dirty="0" err="1"/>
              <a:t>Yıl</a:t>
            </a:r>
            <a:r>
              <a:rPr lang="en-US" sz="2400" b="1" dirty="0"/>
              <a:t>)	</a:t>
            </a:r>
            <a:r>
              <a:rPr lang="tr-TR" sz="2000" b="1" dirty="0"/>
              <a:t>	</a:t>
            </a:r>
            <a:r>
              <a:rPr lang="en-US" sz="2400" dirty="0"/>
              <a:t>169 </a:t>
            </a:r>
            <a:r>
              <a:rPr lang="en-US" sz="2400" dirty="0" err="1"/>
              <a:t>Milyon</a:t>
            </a:r>
            <a:r>
              <a:rPr lang="en-US" sz="2400" dirty="0"/>
              <a:t> </a:t>
            </a:r>
            <a:r>
              <a:rPr lang="en-US" sz="2400" dirty="0" err="1"/>
              <a:t>Adet</a:t>
            </a:r>
            <a:r>
              <a:rPr lang="en-US" sz="2400" dirty="0"/>
              <a:t> / 23,6 </a:t>
            </a:r>
            <a:r>
              <a:rPr lang="en-US" sz="2400" dirty="0" err="1"/>
              <a:t>Milyar</a:t>
            </a:r>
            <a:r>
              <a:rPr lang="en-US" sz="2400" dirty="0"/>
              <a:t> $</a:t>
            </a:r>
          </a:p>
          <a:p>
            <a:pPr marL="0" indent="0">
              <a:buNone/>
            </a:pPr>
            <a:endParaRPr lang="tr-TR" sz="2400" dirty="0"/>
          </a:p>
          <a:p>
            <a:pPr>
              <a:buFont typeface="Wingdings" panose="05000000000000000000" pitchFamily="2" charset="2"/>
              <a:buChar char="ü"/>
            </a:pPr>
            <a:r>
              <a:rPr lang="tr-TR" sz="2400" b="1" dirty="0"/>
              <a:t>Bayi Sayısı				</a:t>
            </a:r>
            <a:r>
              <a:rPr lang="tr-TR" sz="2400" dirty="0"/>
              <a:t>15 Bin Adet</a:t>
            </a:r>
          </a:p>
          <a:p>
            <a:pPr>
              <a:buFont typeface="Wingdings" panose="05000000000000000000" pitchFamily="2" charset="2"/>
              <a:buChar char="ü"/>
            </a:pPr>
            <a:r>
              <a:rPr lang="tr-TR" sz="2400" b="1" dirty="0"/>
              <a:t>Servis Sayısı			</a:t>
            </a:r>
            <a:r>
              <a:rPr lang="tr-TR" sz="2400" dirty="0"/>
              <a:t>3500 Adet</a:t>
            </a:r>
          </a:p>
          <a:p>
            <a:pPr>
              <a:buFont typeface="Wingdings" panose="05000000000000000000" pitchFamily="2" charset="2"/>
              <a:buChar char="ü"/>
            </a:pPr>
            <a:r>
              <a:rPr lang="tr-TR" sz="2400" b="1" dirty="0"/>
              <a:t>Yan Sanayi Firma Sayısı 		</a:t>
            </a:r>
            <a:r>
              <a:rPr lang="tr-TR" sz="2400" dirty="0"/>
              <a:t>500 Adet</a:t>
            </a:r>
          </a:p>
          <a:p>
            <a:pPr>
              <a:buFont typeface="Wingdings" panose="05000000000000000000" pitchFamily="2" charset="2"/>
              <a:buChar char="ü"/>
            </a:pPr>
            <a:endParaRPr lang="tr-TR" sz="2400" dirty="0"/>
          </a:p>
          <a:p>
            <a:pPr marL="0" indent="0">
              <a:buNone/>
            </a:pPr>
            <a:endParaRPr lang="tr-TR" sz="2400" dirty="0"/>
          </a:p>
        </p:txBody>
      </p:sp>
      <p:sp>
        <p:nvSpPr>
          <p:cNvPr id="4" name="Başlık 4"/>
          <p:cNvSpPr>
            <a:spLocks noGrp="1"/>
          </p:cNvSpPr>
          <p:nvPr>
            <p:ph type="title"/>
          </p:nvPr>
        </p:nvSpPr>
        <p:spPr>
          <a:xfrm>
            <a:off x="965993" y="44624"/>
            <a:ext cx="10260013" cy="490066"/>
          </a:xfrm>
        </p:spPr>
        <p:txBody>
          <a:bodyPr>
            <a:noAutofit/>
          </a:bodyPr>
          <a:lstStyle/>
          <a:p>
            <a:r>
              <a:rPr lang="en-US" sz="2800" b="1" kern="0" dirty="0">
                <a:solidFill>
                  <a:srgbClr val="C00000"/>
                </a:solidFill>
                <a:cs typeface="Tahoma" pitchFamily="34" charset="0"/>
              </a:rPr>
              <a:t>2018 </a:t>
            </a:r>
            <a:r>
              <a:rPr lang="tr-TR" sz="2800" b="1" kern="0" dirty="0">
                <a:solidFill>
                  <a:srgbClr val="C00000"/>
                </a:solidFill>
                <a:cs typeface="Tahoma" pitchFamily="34" charset="0"/>
              </a:rPr>
              <a:t>SEKTÖREL VERİLER</a:t>
            </a:r>
          </a:p>
        </p:txBody>
      </p:sp>
    </p:spTree>
    <p:extLst>
      <p:ext uri="{BB962C8B-B14F-4D97-AF65-F5344CB8AC3E}">
        <p14:creationId xmlns:p14="http://schemas.microsoft.com/office/powerpoint/2010/main" val="1148406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hart 27"/>
          <p:cNvGraphicFramePr/>
          <p:nvPr>
            <p:extLst>
              <p:ext uri="{D42A27DB-BD31-4B8C-83A1-F6EECF244321}">
                <p14:modId xmlns:p14="http://schemas.microsoft.com/office/powerpoint/2010/main" val="1338871958"/>
              </p:ext>
            </p:extLst>
          </p:nvPr>
        </p:nvGraphicFramePr>
        <p:xfrm>
          <a:off x="6768776" y="2591057"/>
          <a:ext cx="3802510" cy="3005459"/>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935F2FC3-7DAB-4FC4-88E0-5EB2AAC8C083}" type="slidenum">
              <a:rPr lang="tr-TR" smtClean="0"/>
              <a:t>4</a:t>
            </a:fld>
            <a:endParaRPr lang="tr-TR" dirty="0"/>
          </a:p>
        </p:txBody>
      </p:sp>
      <p:sp>
        <p:nvSpPr>
          <p:cNvPr id="5" name="Title 1"/>
          <p:cNvSpPr>
            <a:spLocks noGrp="1"/>
          </p:cNvSpPr>
          <p:nvPr>
            <p:ph type="title"/>
          </p:nvPr>
        </p:nvSpPr>
        <p:spPr>
          <a:xfrm>
            <a:off x="1981200" y="334108"/>
            <a:ext cx="8229600" cy="435016"/>
          </a:xfrm>
        </p:spPr>
        <p:txBody>
          <a:bodyPr>
            <a:noAutofit/>
          </a:bodyPr>
          <a:lstStyle/>
          <a:p>
            <a:r>
              <a:rPr lang="tr-TR" sz="2400" b="1" dirty="0">
                <a:solidFill>
                  <a:srgbClr val="C00000"/>
                </a:solidFill>
              </a:rPr>
              <a:t>BESD </a:t>
            </a:r>
            <a:br>
              <a:rPr lang="tr-TR" sz="2400" b="1" dirty="0">
                <a:solidFill>
                  <a:srgbClr val="C00000"/>
                </a:solidFill>
              </a:rPr>
            </a:br>
            <a:r>
              <a:rPr lang="tr-TR" sz="2400" b="1" u="sng" dirty="0">
                <a:solidFill>
                  <a:schemeClr val="bg1">
                    <a:lumMod val="50000"/>
                  </a:schemeClr>
                </a:solidFill>
              </a:rPr>
              <a:t>4 Beyaz Eşya </a:t>
            </a:r>
            <a:r>
              <a:rPr lang="tr-TR" sz="2400" b="1" dirty="0">
                <a:solidFill>
                  <a:schemeClr val="bg1">
                    <a:lumMod val="50000"/>
                  </a:schemeClr>
                </a:solidFill>
              </a:rPr>
              <a:t>Büyüme İvmesi</a:t>
            </a:r>
            <a:br>
              <a:rPr lang="tr-TR" sz="2400" b="1" dirty="0">
                <a:solidFill>
                  <a:schemeClr val="bg1">
                    <a:lumMod val="50000"/>
                  </a:schemeClr>
                </a:solidFill>
              </a:rPr>
            </a:br>
            <a:r>
              <a:rPr lang="tr-TR" sz="2000" b="1" dirty="0">
                <a:solidFill>
                  <a:srgbClr val="C00000"/>
                </a:solidFill>
              </a:rPr>
              <a:t> Toplam</a:t>
            </a:r>
            <a:r>
              <a:rPr lang="tr-TR" sz="2400" b="1" dirty="0">
                <a:solidFill>
                  <a:schemeClr val="bg1">
                    <a:lumMod val="50000"/>
                  </a:schemeClr>
                </a:solidFill>
              </a:rPr>
              <a:t> </a:t>
            </a:r>
            <a:r>
              <a:rPr lang="tr-TR" sz="2000" b="1" dirty="0">
                <a:solidFill>
                  <a:srgbClr val="C00000"/>
                </a:solidFill>
              </a:rPr>
              <a:t>(İç Satış + İhracat)</a:t>
            </a:r>
            <a:endParaRPr lang="tr-TR" sz="2400" b="1" dirty="0">
              <a:solidFill>
                <a:srgbClr val="C00000"/>
              </a:solidFill>
            </a:endParaRPr>
          </a:p>
        </p:txBody>
      </p:sp>
      <p:grpSp>
        <p:nvGrpSpPr>
          <p:cNvPr id="57" name="Group 56"/>
          <p:cNvGrpSpPr/>
          <p:nvPr/>
        </p:nvGrpSpPr>
        <p:grpSpPr>
          <a:xfrm>
            <a:off x="1131969" y="1422604"/>
            <a:ext cx="4425478" cy="1012956"/>
            <a:chOff x="2931473" y="3121116"/>
            <a:chExt cx="4486269" cy="1119373"/>
          </a:xfrm>
          <a:solidFill>
            <a:schemeClr val="accent2">
              <a:lumMod val="60000"/>
              <a:lumOff val="40000"/>
            </a:schemeClr>
          </a:solidFill>
        </p:grpSpPr>
        <p:sp>
          <p:nvSpPr>
            <p:cNvPr id="41" name="Rectangle 40"/>
            <p:cNvSpPr/>
            <p:nvPr/>
          </p:nvSpPr>
          <p:spPr>
            <a:xfrm>
              <a:off x="2931473" y="3526402"/>
              <a:ext cx="1620000" cy="390910"/>
            </a:xfrm>
            <a:prstGeom prst="rect">
              <a:avLst/>
            </a:prstGeom>
            <a:grpFill/>
            <a:ln>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bg1"/>
                  </a:solidFill>
                </a:rPr>
                <a:t>2016</a:t>
              </a:r>
            </a:p>
          </p:txBody>
        </p:sp>
        <p:sp>
          <p:nvSpPr>
            <p:cNvPr id="45" name="TextBox 44"/>
            <p:cNvSpPr txBox="1"/>
            <p:nvPr/>
          </p:nvSpPr>
          <p:spPr>
            <a:xfrm>
              <a:off x="6762533" y="3121116"/>
              <a:ext cx="655209" cy="408133"/>
            </a:xfrm>
            <a:prstGeom prst="rect">
              <a:avLst/>
            </a:prstGeom>
            <a:noFill/>
            <a:ln>
              <a:noFill/>
            </a:ln>
          </p:spPr>
          <p:txBody>
            <a:bodyPr wrap="none" rtlCol="0" anchor="ctr">
              <a:spAutoFit/>
            </a:bodyPr>
            <a:lstStyle/>
            <a:p>
              <a:r>
                <a:rPr lang="tr-TR" b="1" dirty="0">
                  <a:solidFill>
                    <a:schemeClr val="accent2">
                      <a:lumMod val="75000"/>
                    </a:schemeClr>
                  </a:solidFill>
                </a:rPr>
                <a:t>%7,3</a:t>
              </a:r>
            </a:p>
          </p:txBody>
        </p:sp>
        <p:sp>
          <p:nvSpPr>
            <p:cNvPr id="46" name="TextBox 45"/>
            <p:cNvSpPr txBox="1"/>
            <p:nvPr/>
          </p:nvSpPr>
          <p:spPr>
            <a:xfrm>
              <a:off x="6736909" y="3832356"/>
              <a:ext cx="655209" cy="408133"/>
            </a:xfrm>
            <a:prstGeom prst="rect">
              <a:avLst/>
            </a:prstGeom>
            <a:noFill/>
            <a:ln>
              <a:noFill/>
            </a:ln>
          </p:spPr>
          <p:txBody>
            <a:bodyPr wrap="none" rtlCol="0" anchor="ctr">
              <a:spAutoFit/>
            </a:bodyPr>
            <a:lstStyle/>
            <a:p>
              <a:r>
                <a:rPr lang="tr-TR" b="1" dirty="0">
                  <a:solidFill>
                    <a:schemeClr val="accent2">
                      <a:lumMod val="75000"/>
                    </a:schemeClr>
                  </a:solidFill>
                </a:rPr>
                <a:t>%4,5</a:t>
              </a:r>
            </a:p>
          </p:txBody>
        </p:sp>
        <p:sp>
          <p:nvSpPr>
            <p:cNvPr id="47" name="Rectangle 46"/>
            <p:cNvSpPr/>
            <p:nvPr/>
          </p:nvSpPr>
          <p:spPr>
            <a:xfrm>
              <a:off x="5958745" y="3226400"/>
              <a:ext cx="746190" cy="243165"/>
            </a:xfrm>
            <a:prstGeom prst="rect">
              <a:avLst/>
            </a:prstGeom>
            <a:grpFill/>
            <a:ln>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İhracat</a:t>
              </a:r>
            </a:p>
          </p:txBody>
        </p:sp>
        <p:sp>
          <p:nvSpPr>
            <p:cNvPr id="48" name="Rectangle 47"/>
            <p:cNvSpPr/>
            <p:nvPr/>
          </p:nvSpPr>
          <p:spPr>
            <a:xfrm>
              <a:off x="5945422" y="3898451"/>
              <a:ext cx="746190" cy="243165"/>
            </a:xfrm>
            <a:prstGeom prst="rect">
              <a:avLst/>
            </a:prstGeom>
            <a:grpFill/>
            <a:ln>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İç Piyasa</a:t>
              </a:r>
            </a:p>
          </p:txBody>
        </p:sp>
        <p:sp>
          <p:nvSpPr>
            <p:cNvPr id="49" name="TextBox 48"/>
            <p:cNvSpPr txBox="1"/>
            <p:nvPr/>
          </p:nvSpPr>
          <p:spPr>
            <a:xfrm>
              <a:off x="4581440" y="3517790"/>
              <a:ext cx="655209" cy="408133"/>
            </a:xfrm>
            <a:prstGeom prst="rect">
              <a:avLst/>
            </a:prstGeom>
            <a:noFill/>
            <a:ln>
              <a:noFill/>
            </a:ln>
          </p:spPr>
          <p:txBody>
            <a:bodyPr wrap="none" rtlCol="0" anchor="ctr">
              <a:spAutoFit/>
            </a:bodyPr>
            <a:lstStyle/>
            <a:p>
              <a:r>
                <a:rPr lang="tr-TR" b="1" dirty="0">
                  <a:solidFill>
                    <a:schemeClr val="accent2">
                      <a:lumMod val="75000"/>
                    </a:schemeClr>
                  </a:solidFill>
                </a:rPr>
                <a:t>%6,5</a:t>
              </a:r>
            </a:p>
          </p:txBody>
        </p:sp>
        <p:sp>
          <p:nvSpPr>
            <p:cNvPr id="50" name="Moon 49"/>
            <p:cNvSpPr/>
            <p:nvPr/>
          </p:nvSpPr>
          <p:spPr>
            <a:xfrm>
              <a:off x="5281946" y="3352519"/>
              <a:ext cx="432000" cy="738675"/>
            </a:xfrm>
            <a:prstGeom prst="moon">
              <a:avLst>
                <a:gd name="adj" fmla="val 24504"/>
              </a:avLst>
            </a:prstGeom>
            <a:grp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58" name="Group 57"/>
          <p:cNvGrpSpPr/>
          <p:nvPr/>
        </p:nvGrpSpPr>
        <p:grpSpPr>
          <a:xfrm>
            <a:off x="1096273" y="2851375"/>
            <a:ext cx="4568787" cy="1080572"/>
            <a:chOff x="4641296" y="4940716"/>
            <a:chExt cx="4568787" cy="1080572"/>
          </a:xfrm>
        </p:grpSpPr>
        <p:sp>
          <p:nvSpPr>
            <p:cNvPr id="42" name="Rectangle 41"/>
            <p:cNvSpPr/>
            <p:nvPr/>
          </p:nvSpPr>
          <p:spPr>
            <a:xfrm>
              <a:off x="4641296" y="5326602"/>
              <a:ext cx="1620000" cy="390910"/>
            </a:xfrm>
            <a:prstGeom prst="rect">
              <a:avLst/>
            </a:prstGeom>
            <a:solidFill>
              <a:srgbClr val="8A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750" b="1" dirty="0">
                  <a:solidFill>
                    <a:schemeClr val="bg1"/>
                  </a:solidFill>
                </a:rPr>
                <a:t>2017</a:t>
              </a:r>
            </a:p>
          </p:txBody>
        </p:sp>
        <p:sp>
          <p:nvSpPr>
            <p:cNvPr id="51" name="TextBox 50"/>
            <p:cNvSpPr txBox="1"/>
            <p:nvPr/>
          </p:nvSpPr>
          <p:spPr>
            <a:xfrm>
              <a:off x="8472356" y="4940716"/>
              <a:ext cx="646331" cy="369332"/>
            </a:xfrm>
            <a:prstGeom prst="rect">
              <a:avLst/>
            </a:prstGeom>
            <a:noFill/>
          </p:spPr>
          <p:txBody>
            <a:bodyPr wrap="none" rtlCol="0">
              <a:spAutoFit/>
            </a:bodyPr>
            <a:lstStyle/>
            <a:p>
              <a:r>
                <a:rPr lang="tr-TR" b="1" dirty="0">
                  <a:solidFill>
                    <a:srgbClr val="8A0000"/>
                  </a:solidFill>
                </a:rPr>
                <a:t>%6,</a:t>
              </a:r>
              <a:r>
                <a:rPr lang="en-US" b="1" dirty="0">
                  <a:solidFill>
                    <a:srgbClr val="8A0000"/>
                  </a:solidFill>
                </a:rPr>
                <a:t>0</a:t>
              </a:r>
              <a:endParaRPr lang="tr-TR" b="1" dirty="0">
                <a:solidFill>
                  <a:srgbClr val="8A0000"/>
                </a:solidFill>
              </a:endParaRPr>
            </a:p>
          </p:txBody>
        </p:sp>
        <p:sp>
          <p:nvSpPr>
            <p:cNvPr id="52" name="TextBox 51"/>
            <p:cNvSpPr txBox="1"/>
            <p:nvPr/>
          </p:nvSpPr>
          <p:spPr>
            <a:xfrm>
              <a:off x="8446732" y="5651956"/>
              <a:ext cx="763351" cy="369332"/>
            </a:xfrm>
            <a:prstGeom prst="rect">
              <a:avLst/>
            </a:prstGeom>
            <a:noFill/>
          </p:spPr>
          <p:txBody>
            <a:bodyPr wrap="none" rtlCol="0">
              <a:spAutoFit/>
            </a:bodyPr>
            <a:lstStyle/>
            <a:p>
              <a:r>
                <a:rPr lang="tr-TR" b="1" dirty="0">
                  <a:solidFill>
                    <a:srgbClr val="8A0000"/>
                  </a:solidFill>
                </a:rPr>
                <a:t>%1</a:t>
              </a:r>
              <a:r>
                <a:rPr lang="en-US" b="1" dirty="0">
                  <a:solidFill>
                    <a:srgbClr val="8A0000"/>
                  </a:solidFill>
                </a:rPr>
                <a:t>0</a:t>
              </a:r>
              <a:r>
                <a:rPr lang="tr-TR" b="1" dirty="0">
                  <a:solidFill>
                    <a:srgbClr val="8A0000"/>
                  </a:solidFill>
                </a:rPr>
                <a:t>,</a:t>
              </a:r>
              <a:r>
                <a:rPr lang="en-US" b="1" dirty="0">
                  <a:solidFill>
                    <a:srgbClr val="8A0000"/>
                  </a:solidFill>
                </a:rPr>
                <a:t>7</a:t>
              </a:r>
              <a:endParaRPr lang="tr-TR" b="1" dirty="0">
                <a:solidFill>
                  <a:srgbClr val="8A0000"/>
                </a:solidFill>
              </a:endParaRPr>
            </a:p>
          </p:txBody>
        </p:sp>
        <p:sp>
          <p:nvSpPr>
            <p:cNvPr id="53" name="Rectangle 52"/>
            <p:cNvSpPr/>
            <p:nvPr/>
          </p:nvSpPr>
          <p:spPr>
            <a:xfrm>
              <a:off x="7668568" y="5026600"/>
              <a:ext cx="746190" cy="243165"/>
            </a:xfrm>
            <a:prstGeom prst="rect">
              <a:avLst/>
            </a:prstGeom>
            <a:solidFill>
              <a:srgbClr val="8A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İhracat</a:t>
              </a:r>
            </a:p>
          </p:txBody>
        </p:sp>
        <p:sp>
          <p:nvSpPr>
            <p:cNvPr id="54" name="Rectangle 53"/>
            <p:cNvSpPr/>
            <p:nvPr/>
          </p:nvSpPr>
          <p:spPr>
            <a:xfrm>
              <a:off x="7655245" y="5698651"/>
              <a:ext cx="746190" cy="243165"/>
            </a:xfrm>
            <a:prstGeom prst="rect">
              <a:avLst/>
            </a:prstGeom>
            <a:solidFill>
              <a:srgbClr val="8A0000"/>
            </a:solidFill>
            <a:ln>
              <a:solidFill>
                <a:srgbClr val="D38583"/>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İç Piyasa</a:t>
              </a:r>
            </a:p>
          </p:txBody>
        </p:sp>
        <p:sp>
          <p:nvSpPr>
            <p:cNvPr id="55" name="TextBox 54"/>
            <p:cNvSpPr txBox="1"/>
            <p:nvPr/>
          </p:nvSpPr>
          <p:spPr>
            <a:xfrm>
              <a:off x="6277333" y="5339300"/>
              <a:ext cx="646331" cy="369332"/>
            </a:xfrm>
            <a:prstGeom prst="rect">
              <a:avLst/>
            </a:prstGeom>
            <a:noFill/>
          </p:spPr>
          <p:txBody>
            <a:bodyPr wrap="none" rtlCol="0">
              <a:spAutoFit/>
            </a:bodyPr>
            <a:lstStyle/>
            <a:p>
              <a:r>
                <a:rPr lang="tr-TR" b="1" dirty="0">
                  <a:solidFill>
                    <a:srgbClr val="8A0000"/>
                  </a:solidFill>
                </a:rPr>
                <a:t>%</a:t>
              </a:r>
              <a:r>
                <a:rPr lang="en-US" b="1" dirty="0">
                  <a:solidFill>
                    <a:srgbClr val="8A0000"/>
                  </a:solidFill>
                </a:rPr>
                <a:t>7,3</a:t>
              </a:r>
              <a:endParaRPr lang="tr-TR" b="1" dirty="0">
                <a:solidFill>
                  <a:srgbClr val="8A0000"/>
                </a:solidFill>
              </a:endParaRPr>
            </a:p>
          </p:txBody>
        </p:sp>
        <p:sp>
          <p:nvSpPr>
            <p:cNvPr id="56" name="Moon 55"/>
            <p:cNvSpPr/>
            <p:nvPr/>
          </p:nvSpPr>
          <p:spPr>
            <a:xfrm>
              <a:off x="7040684" y="5148182"/>
              <a:ext cx="432000" cy="738675"/>
            </a:xfrm>
            <a:prstGeom prst="moon">
              <a:avLst>
                <a:gd name="adj" fmla="val 24504"/>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29" name="TextBox 28"/>
          <p:cNvSpPr txBox="1"/>
          <p:nvPr/>
        </p:nvSpPr>
        <p:spPr>
          <a:xfrm>
            <a:off x="8437573" y="1484784"/>
            <a:ext cx="776175" cy="400110"/>
          </a:xfrm>
          <a:prstGeom prst="rect">
            <a:avLst/>
          </a:prstGeom>
          <a:noFill/>
          <a:ln>
            <a:solidFill>
              <a:srgbClr val="FF0000"/>
            </a:solidFill>
          </a:ln>
        </p:spPr>
        <p:txBody>
          <a:bodyPr wrap="none" rtlCol="0">
            <a:spAutoFit/>
          </a:bodyPr>
          <a:lstStyle/>
          <a:p>
            <a:r>
              <a:rPr lang="en-US" sz="2000" b="1" dirty="0">
                <a:solidFill>
                  <a:srgbClr val="FF0000"/>
                </a:solidFill>
              </a:rPr>
              <a:t>-</a:t>
            </a:r>
            <a:r>
              <a:rPr lang="tr-TR" sz="2000" b="1" dirty="0">
                <a:solidFill>
                  <a:srgbClr val="FF0000"/>
                </a:solidFill>
              </a:rPr>
              <a:t>%</a:t>
            </a:r>
            <a:r>
              <a:rPr lang="en-US" sz="2000" b="1" dirty="0" smtClean="0">
                <a:solidFill>
                  <a:srgbClr val="FF0000"/>
                </a:solidFill>
              </a:rPr>
              <a:t>1,0</a:t>
            </a:r>
            <a:endParaRPr lang="tr-TR" sz="2000" b="1" dirty="0">
              <a:solidFill>
                <a:srgbClr val="FF0000"/>
              </a:solidFill>
            </a:endParaRPr>
          </a:p>
        </p:txBody>
      </p:sp>
      <p:sp>
        <p:nvSpPr>
          <p:cNvPr id="31" name="TextBox 30"/>
          <p:cNvSpPr txBox="1"/>
          <p:nvPr/>
        </p:nvSpPr>
        <p:spPr>
          <a:xfrm>
            <a:off x="7152880" y="2490851"/>
            <a:ext cx="1315488" cy="369332"/>
          </a:xfrm>
          <a:prstGeom prst="rect">
            <a:avLst/>
          </a:prstGeom>
          <a:noFill/>
        </p:spPr>
        <p:txBody>
          <a:bodyPr wrap="none" rtlCol="0">
            <a:spAutoFit/>
          </a:bodyPr>
          <a:lstStyle>
            <a:defPPr>
              <a:defRPr lang="tr-TR"/>
            </a:defPPr>
            <a:lvl1pPr>
              <a:defRPr b="1">
                <a:solidFill>
                  <a:srgbClr val="8A0000"/>
                </a:solidFill>
              </a:defRPr>
            </a:lvl1pPr>
          </a:lstStyle>
          <a:p>
            <a:r>
              <a:rPr lang="en-US" dirty="0" smtClean="0"/>
              <a:t>25,7 </a:t>
            </a:r>
            <a:r>
              <a:rPr lang="tr-TR" dirty="0"/>
              <a:t>Milyon</a:t>
            </a:r>
          </a:p>
        </p:txBody>
      </p:sp>
      <p:sp>
        <p:nvSpPr>
          <p:cNvPr id="32" name="TextBox 31"/>
          <p:cNvSpPr txBox="1"/>
          <p:nvPr/>
        </p:nvSpPr>
        <p:spPr>
          <a:xfrm>
            <a:off x="9001325" y="2548387"/>
            <a:ext cx="1315488" cy="369332"/>
          </a:xfrm>
          <a:prstGeom prst="rect">
            <a:avLst/>
          </a:prstGeom>
          <a:noFill/>
        </p:spPr>
        <p:txBody>
          <a:bodyPr wrap="none" rtlCol="0">
            <a:spAutoFit/>
          </a:bodyPr>
          <a:lstStyle/>
          <a:p>
            <a:r>
              <a:rPr lang="en-US" b="1" dirty="0" smtClean="0">
                <a:solidFill>
                  <a:schemeClr val="tx2">
                    <a:lumMod val="50000"/>
                  </a:schemeClr>
                </a:solidFill>
              </a:rPr>
              <a:t>25,4 </a:t>
            </a:r>
            <a:r>
              <a:rPr lang="tr-TR" b="1" dirty="0">
                <a:solidFill>
                  <a:schemeClr val="tx2">
                    <a:lumMod val="50000"/>
                  </a:schemeClr>
                </a:solidFill>
              </a:rPr>
              <a:t>Milyon</a:t>
            </a:r>
          </a:p>
        </p:txBody>
      </p:sp>
      <p:sp>
        <p:nvSpPr>
          <p:cNvPr id="33" name="Curved Down Arrow 32"/>
          <p:cNvSpPr/>
          <p:nvPr/>
        </p:nvSpPr>
        <p:spPr>
          <a:xfrm rot="301300">
            <a:off x="7978372" y="2035012"/>
            <a:ext cx="1599666" cy="501863"/>
          </a:xfrm>
          <a:prstGeom prst="curvedDownArrow">
            <a:avLst>
              <a:gd name="adj1" fmla="val 24518"/>
              <a:gd name="adj2" fmla="val 36589"/>
              <a:gd name="adj3" fmla="val 40183"/>
            </a:avLst>
          </a:prstGeom>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solidFill>
                <a:schemeClr val="tx1"/>
              </a:solidFill>
            </a:endParaRPr>
          </a:p>
        </p:txBody>
      </p:sp>
      <p:sp>
        <p:nvSpPr>
          <p:cNvPr id="4" name="TextBox 3"/>
          <p:cNvSpPr txBox="1"/>
          <p:nvPr/>
        </p:nvSpPr>
        <p:spPr>
          <a:xfrm>
            <a:off x="4140143" y="3214483"/>
            <a:ext cx="753732" cy="276999"/>
          </a:xfrm>
          <a:prstGeom prst="rect">
            <a:avLst/>
          </a:prstGeom>
          <a:noFill/>
          <a:ln w="19050">
            <a:solidFill>
              <a:srgbClr val="8A0000"/>
            </a:solidFill>
            <a:prstDash val="dash"/>
          </a:ln>
        </p:spPr>
        <p:txBody>
          <a:bodyPr wrap="none" rtlCol="0">
            <a:spAutoFit/>
          </a:bodyPr>
          <a:lstStyle/>
          <a:p>
            <a:r>
              <a:rPr lang="tr-TR" sz="1200" b="1" dirty="0"/>
              <a:t>1</a:t>
            </a:r>
            <a:r>
              <a:rPr lang="en-US" sz="1200" b="1" dirty="0"/>
              <a:t>8</a:t>
            </a:r>
            <a:r>
              <a:rPr lang="tr-TR" sz="1200" b="1" dirty="0"/>
              <a:t>.</a:t>
            </a:r>
            <a:r>
              <a:rPr lang="en-US" sz="1200" b="1" dirty="0"/>
              <a:t>2</a:t>
            </a:r>
            <a:r>
              <a:rPr lang="tr-TR" sz="1200" b="1" dirty="0"/>
              <a:t> Mio</a:t>
            </a:r>
          </a:p>
        </p:txBody>
      </p:sp>
      <p:sp>
        <p:nvSpPr>
          <p:cNvPr id="43" name="TextBox 42"/>
          <p:cNvSpPr txBox="1"/>
          <p:nvPr/>
        </p:nvSpPr>
        <p:spPr>
          <a:xfrm>
            <a:off x="4148572" y="3880856"/>
            <a:ext cx="675185" cy="276999"/>
          </a:xfrm>
          <a:prstGeom prst="rect">
            <a:avLst/>
          </a:prstGeom>
          <a:noFill/>
          <a:ln w="19050">
            <a:solidFill>
              <a:srgbClr val="8A0000"/>
            </a:solidFill>
            <a:prstDash val="dash"/>
          </a:ln>
        </p:spPr>
        <p:txBody>
          <a:bodyPr wrap="none" rtlCol="0">
            <a:spAutoFit/>
          </a:bodyPr>
          <a:lstStyle>
            <a:defPPr>
              <a:defRPr lang="tr-TR"/>
            </a:defPPr>
            <a:lvl1pPr>
              <a:defRPr sz="1200" b="1"/>
            </a:lvl1pPr>
          </a:lstStyle>
          <a:p>
            <a:r>
              <a:rPr lang="tr-TR" dirty="0"/>
              <a:t>7.</a:t>
            </a:r>
            <a:r>
              <a:rPr lang="en-US" dirty="0"/>
              <a:t>5</a:t>
            </a:r>
            <a:r>
              <a:rPr lang="tr-TR" dirty="0"/>
              <a:t> Mio</a:t>
            </a:r>
          </a:p>
        </p:txBody>
      </p:sp>
      <p:sp>
        <p:nvSpPr>
          <p:cNvPr id="44" name="TextBox 43"/>
          <p:cNvSpPr txBox="1"/>
          <p:nvPr/>
        </p:nvSpPr>
        <p:spPr>
          <a:xfrm>
            <a:off x="4110573" y="1784643"/>
            <a:ext cx="753732" cy="276999"/>
          </a:xfrm>
          <a:prstGeom prst="rect">
            <a:avLst/>
          </a:prstGeom>
          <a:noFill/>
          <a:ln w="19050">
            <a:solidFill>
              <a:srgbClr val="D38583"/>
            </a:solidFill>
            <a:prstDash val="dash"/>
          </a:ln>
        </p:spPr>
        <p:txBody>
          <a:bodyPr wrap="none" rtlCol="0">
            <a:spAutoFit/>
          </a:bodyPr>
          <a:lstStyle/>
          <a:p>
            <a:r>
              <a:rPr lang="tr-TR" sz="1200" b="1" dirty="0"/>
              <a:t>17.2 Mio</a:t>
            </a:r>
          </a:p>
        </p:txBody>
      </p:sp>
      <p:sp>
        <p:nvSpPr>
          <p:cNvPr id="59" name="TextBox 58"/>
          <p:cNvSpPr txBox="1"/>
          <p:nvPr/>
        </p:nvSpPr>
        <p:spPr>
          <a:xfrm>
            <a:off x="4120424" y="2377516"/>
            <a:ext cx="675185" cy="276999"/>
          </a:xfrm>
          <a:prstGeom prst="rect">
            <a:avLst/>
          </a:prstGeom>
          <a:noFill/>
          <a:ln w="19050">
            <a:solidFill>
              <a:srgbClr val="D38583"/>
            </a:solidFill>
            <a:prstDash val="dash"/>
          </a:ln>
        </p:spPr>
        <p:txBody>
          <a:bodyPr wrap="none" rtlCol="0">
            <a:spAutoFit/>
          </a:bodyPr>
          <a:lstStyle/>
          <a:p>
            <a:r>
              <a:rPr lang="tr-TR" sz="1200" b="1" dirty="0"/>
              <a:t>6.7 Mio</a:t>
            </a:r>
          </a:p>
        </p:txBody>
      </p:sp>
      <p:sp>
        <p:nvSpPr>
          <p:cNvPr id="30" name="Footer Placeholder 3"/>
          <p:cNvSpPr>
            <a:spLocks noGrp="1"/>
          </p:cNvSpPr>
          <p:nvPr>
            <p:ph type="ftr" sz="quarter" idx="11"/>
          </p:nvPr>
        </p:nvSpPr>
        <p:spPr>
          <a:xfrm>
            <a:off x="940898" y="6481446"/>
            <a:ext cx="2895600" cy="365125"/>
          </a:xfrm>
        </p:spPr>
        <p:txBody>
          <a:bodyPr/>
          <a:lstStyle/>
          <a:p>
            <a:pPr algn="l"/>
            <a:r>
              <a:rPr lang="tr-TR" dirty="0"/>
              <a:t>Kaynak: BESD</a:t>
            </a:r>
            <a:endParaRPr lang="en-US" dirty="0"/>
          </a:p>
        </p:txBody>
      </p:sp>
      <p:sp>
        <p:nvSpPr>
          <p:cNvPr id="34" name="TextBox 33"/>
          <p:cNvSpPr txBox="1"/>
          <p:nvPr/>
        </p:nvSpPr>
        <p:spPr>
          <a:xfrm>
            <a:off x="1570993" y="2187930"/>
            <a:ext cx="753732" cy="276999"/>
          </a:xfrm>
          <a:prstGeom prst="rect">
            <a:avLst/>
          </a:prstGeom>
          <a:noFill/>
          <a:ln w="19050">
            <a:solidFill>
              <a:srgbClr val="D38583"/>
            </a:solidFill>
            <a:prstDash val="dash"/>
          </a:ln>
        </p:spPr>
        <p:txBody>
          <a:bodyPr wrap="none" rtlCol="0">
            <a:spAutoFit/>
          </a:bodyPr>
          <a:lstStyle/>
          <a:p>
            <a:r>
              <a:rPr lang="tr-TR" sz="1200" b="1" dirty="0"/>
              <a:t>23.9 Mio</a:t>
            </a:r>
          </a:p>
        </p:txBody>
      </p:sp>
      <p:sp>
        <p:nvSpPr>
          <p:cNvPr id="65" name="TextBox 64"/>
          <p:cNvSpPr txBox="1"/>
          <p:nvPr/>
        </p:nvSpPr>
        <p:spPr>
          <a:xfrm>
            <a:off x="1558995" y="3666510"/>
            <a:ext cx="753732" cy="276999"/>
          </a:xfrm>
          <a:prstGeom prst="rect">
            <a:avLst/>
          </a:prstGeom>
          <a:noFill/>
          <a:ln w="19050">
            <a:solidFill>
              <a:srgbClr val="8A0000"/>
            </a:solidFill>
            <a:prstDash val="dash"/>
          </a:ln>
        </p:spPr>
        <p:txBody>
          <a:bodyPr wrap="none" rtlCol="0">
            <a:spAutoFit/>
          </a:bodyPr>
          <a:lstStyle>
            <a:defPPr>
              <a:defRPr lang="tr-TR"/>
            </a:defPPr>
            <a:lvl1pPr>
              <a:defRPr sz="1200" b="1"/>
            </a:lvl1pPr>
          </a:lstStyle>
          <a:p>
            <a:r>
              <a:rPr lang="tr-TR" dirty="0"/>
              <a:t>2</a:t>
            </a:r>
            <a:r>
              <a:rPr lang="en-US" dirty="0"/>
              <a:t>5</a:t>
            </a:r>
            <a:r>
              <a:rPr lang="tr-TR" dirty="0"/>
              <a:t>.</a:t>
            </a:r>
            <a:r>
              <a:rPr lang="en-US" dirty="0"/>
              <a:t>7</a:t>
            </a:r>
            <a:r>
              <a:rPr lang="tr-TR" dirty="0"/>
              <a:t> Mio</a:t>
            </a:r>
          </a:p>
        </p:txBody>
      </p:sp>
      <p:grpSp>
        <p:nvGrpSpPr>
          <p:cNvPr id="35" name="Group 34"/>
          <p:cNvGrpSpPr/>
          <p:nvPr/>
        </p:nvGrpSpPr>
        <p:grpSpPr>
          <a:xfrm>
            <a:off x="1094247" y="4553663"/>
            <a:ext cx="4639319" cy="1080572"/>
            <a:chOff x="4641296" y="4940716"/>
            <a:chExt cx="4639319" cy="1080572"/>
          </a:xfrm>
        </p:grpSpPr>
        <p:sp>
          <p:nvSpPr>
            <p:cNvPr id="36" name="Rectangle 35"/>
            <p:cNvSpPr/>
            <p:nvPr/>
          </p:nvSpPr>
          <p:spPr>
            <a:xfrm>
              <a:off x="4641296" y="5214089"/>
              <a:ext cx="1620000" cy="503423"/>
            </a:xfrm>
            <a:prstGeom prst="rect">
              <a:avLst/>
            </a:prstGeom>
            <a:solidFill>
              <a:schemeClr val="accent1">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750" b="1" dirty="0">
                  <a:solidFill>
                    <a:schemeClr val="bg1"/>
                  </a:solidFill>
                </a:rPr>
                <a:t>201</a:t>
              </a:r>
              <a:r>
                <a:rPr lang="en-US" sz="1750" b="1" dirty="0">
                  <a:solidFill>
                    <a:schemeClr val="bg1"/>
                  </a:solidFill>
                </a:rPr>
                <a:t>8 </a:t>
              </a:r>
            </a:p>
          </p:txBody>
        </p:sp>
        <p:sp>
          <p:nvSpPr>
            <p:cNvPr id="37" name="TextBox 36"/>
            <p:cNvSpPr txBox="1"/>
            <p:nvPr/>
          </p:nvSpPr>
          <p:spPr>
            <a:xfrm>
              <a:off x="8472356" y="4940716"/>
              <a:ext cx="646331" cy="369332"/>
            </a:xfrm>
            <a:prstGeom prst="rect">
              <a:avLst/>
            </a:prstGeom>
            <a:noFill/>
          </p:spPr>
          <p:txBody>
            <a:bodyPr wrap="none" rtlCol="0">
              <a:spAutoFit/>
            </a:bodyPr>
            <a:lstStyle/>
            <a:p>
              <a:r>
                <a:rPr lang="tr-TR" b="1" dirty="0">
                  <a:solidFill>
                    <a:srgbClr val="8A0000"/>
                  </a:solidFill>
                </a:rPr>
                <a:t>%</a:t>
              </a:r>
              <a:r>
                <a:rPr lang="en-US" b="1" dirty="0">
                  <a:solidFill>
                    <a:srgbClr val="8A0000"/>
                  </a:solidFill>
                </a:rPr>
                <a:t>5</a:t>
              </a:r>
              <a:r>
                <a:rPr lang="tr-TR" b="1" dirty="0" smtClean="0">
                  <a:solidFill>
                    <a:srgbClr val="8A0000"/>
                  </a:solidFill>
                </a:rPr>
                <a:t>,</a:t>
              </a:r>
              <a:r>
                <a:rPr lang="en-US" b="1" dirty="0">
                  <a:solidFill>
                    <a:srgbClr val="8A0000"/>
                  </a:solidFill>
                </a:rPr>
                <a:t>7</a:t>
              </a:r>
              <a:endParaRPr lang="tr-TR" b="1" dirty="0">
                <a:solidFill>
                  <a:srgbClr val="8A0000"/>
                </a:solidFill>
              </a:endParaRPr>
            </a:p>
          </p:txBody>
        </p:sp>
        <p:sp>
          <p:nvSpPr>
            <p:cNvPr id="38" name="TextBox 37"/>
            <p:cNvSpPr txBox="1"/>
            <p:nvPr/>
          </p:nvSpPr>
          <p:spPr>
            <a:xfrm>
              <a:off x="8446732" y="5651956"/>
              <a:ext cx="833883" cy="369332"/>
            </a:xfrm>
            <a:prstGeom prst="rect">
              <a:avLst/>
            </a:prstGeom>
            <a:noFill/>
          </p:spPr>
          <p:txBody>
            <a:bodyPr wrap="none" rtlCol="0">
              <a:spAutoFit/>
            </a:bodyPr>
            <a:lstStyle/>
            <a:p>
              <a:r>
                <a:rPr lang="en-US" b="1" dirty="0">
                  <a:solidFill>
                    <a:srgbClr val="8A0000"/>
                  </a:solidFill>
                </a:rPr>
                <a:t>-</a:t>
              </a:r>
              <a:r>
                <a:rPr lang="tr-TR" b="1" dirty="0">
                  <a:solidFill>
                    <a:srgbClr val="8A0000"/>
                  </a:solidFill>
                </a:rPr>
                <a:t>%</a:t>
              </a:r>
              <a:r>
                <a:rPr lang="en-US" b="1" dirty="0">
                  <a:solidFill>
                    <a:srgbClr val="8A0000"/>
                  </a:solidFill>
                </a:rPr>
                <a:t>17</a:t>
              </a:r>
              <a:r>
                <a:rPr lang="tr-TR" b="1" dirty="0" smtClean="0">
                  <a:solidFill>
                    <a:srgbClr val="8A0000"/>
                  </a:solidFill>
                </a:rPr>
                <a:t>,</a:t>
              </a:r>
              <a:r>
                <a:rPr lang="en-US" b="1" dirty="0">
                  <a:solidFill>
                    <a:srgbClr val="8A0000"/>
                  </a:solidFill>
                </a:rPr>
                <a:t>2</a:t>
              </a:r>
              <a:endParaRPr lang="tr-TR" b="1" dirty="0">
                <a:solidFill>
                  <a:srgbClr val="8A0000"/>
                </a:solidFill>
              </a:endParaRPr>
            </a:p>
          </p:txBody>
        </p:sp>
        <p:sp>
          <p:nvSpPr>
            <p:cNvPr id="39" name="Rectangle 38"/>
            <p:cNvSpPr/>
            <p:nvPr/>
          </p:nvSpPr>
          <p:spPr>
            <a:xfrm>
              <a:off x="7668568" y="5026600"/>
              <a:ext cx="746190" cy="243165"/>
            </a:xfrm>
            <a:prstGeom prst="rect">
              <a:avLst/>
            </a:prstGeom>
            <a:solidFill>
              <a:schemeClr val="accent1">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İhracat</a:t>
              </a:r>
            </a:p>
          </p:txBody>
        </p:sp>
        <p:sp>
          <p:nvSpPr>
            <p:cNvPr id="40" name="Rectangle 39"/>
            <p:cNvSpPr/>
            <p:nvPr/>
          </p:nvSpPr>
          <p:spPr>
            <a:xfrm>
              <a:off x="7655245" y="5698651"/>
              <a:ext cx="746190" cy="243165"/>
            </a:xfrm>
            <a:prstGeom prst="rect">
              <a:avLst/>
            </a:prstGeom>
            <a:solidFill>
              <a:schemeClr val="accent1">
                <a:lumMod val="50000"/>
              </a:schemeClr>
            </a:solidFill>
            <a:ln>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İç Piyasa</a:t>
              </a:r>
            </a:p>
          </p:txBody>
        </p:sp>
        <p:sp>
          <p:nvSpPr>
            <p:cNvPr id="60" name="TextBox 59"/>
            <p:cNvSpPr txBox="1"/>
            <p:nvPr/>
          </p:nvSpPr>
          <p:spPr>
            <a:xfrm>
              <a:off x="6277333" y="5339300"/>
              <a:ext cx="716863" cy="369332"/>
            </a:xfrm>
            <a:prstGeom prst="rect">
              <a:avLst/>
            </a:prstGeom>
            <a:noFill/>
          </p:spPr>
          <p:txBody>
            <a:bodyPr wrap="none" rtlCol="0">
              <a:spAutoFit/>
            </a:bodyPr>
            <a:lstStyle/>
            <a:p>
              <a:r>
                <a:rPr lang="en-US" b="1" dirty="0">
                  <a:solidFill>
                    <a:srgbClr val="8A0000"/>
                  </a:solidFill>
                </a:rPr>
                <a:t>-</a:t>
              </a:r>
              <a:r>
                <a:rPr lang="tr-TR" b="1" dirty="0">
                  <a:solidFill>
                    <a:srgbClr val="8A0000"/>
                  </a:solidFill>
                </a:rPr>
                <a:t>%</a:t>
              </a:r>
              <a:r>
                <a:rPr lang="en-US" b="1" dirty="0" smtClean="0">
                  <a:solidFill>
                    <a:srgbClr val="8A0000"/>
                  </a:solidFill>
                </a:rPr>
                <a:t>1,0</a:t>
              </a:r>
              <a:endParaRPr lang="tr-TR" b="1" dirty="0">
                <a:solidFill>
                  <a:srgbClr val="8A0000"/>
                </a:solidFill>
              </a:endParaRPr>
            </a:p>
          </p:txBody>
        </p:sp>
        <p:sp>
          <p:nvSpPr>
            <p:cNvPr id="61" name="Moon 60"/>
            <p:cNvSpPr/>
            <p:nvPr/>
          </p:nvSpPr>
          <p:spPr>
            <a:xfrm>
              <a:off x="7040684" y="5148182"/>
              <a:ext cx="432000" cy="738675"/>
            </a:xfrm>
            <a:prstGeom prst="moon">
              <a:avLst>
                <a:gd name="adj" fmla="val 2450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62" name="TextBox 61"/>
          <p:cNvSpPr txBox="1"/>
          <p:nvPr/>
        </p:nvSpPr>
        <p:spPr>
          <a:xfrm>
            <a:off x="4138117" y="4916771"/>
            <a:ext cx="753732" cy="276999"/>
          </a:xfrm>
          <a:prstGeom prst="rect">
            <a:avLst/>
          </a:prstGeom>
          <a:noFill/>
          <a:ln w="19050">
            <a:solidFill>
              <a:schemeClr val="tx2">
                <a:lumMod val="50000"/>
              </a:schemeClr>
            </a:solidFill>
            <a:prstDash val="dash"/>
          </a:ln>
        </p:spPr>
        <p:txBody>
          <a:bodyPr wrap="none" rtlCol="0">
            <a:spAutoFit/>
          </a:bodyPr>
          <a:lstStyle/>
          <a:p>
            <a:r>
              <a:rPr lang="en-US" sz="1200" b="1" dirty="0" smtClean="0"/>
              <a:t>19</a:t>
            </a:r>
            <a:r>
              <a:rPr lang="tr-TR" sz="1200" b="1" dirty="0" smtClean="0"/>
              <a:t>.</a:t>
            </a:r>
            <a:r>
              <a:rPr lang="en-US" sz="1200" b="1" dirty="0"/>
              <a:t>3</a:t>
            </a:r>
            <a:r>
              <a:rPr lang="tr-TR" sz="1200" b="1" dirty="0" smtClean="0"/>
              <a:t> </a:t>
            </a:r>
            <a:r>
              <a:rPr lang="tr-TR" sz="1200" b="1" dirty="0"/>
              <a:t>Mio</a:t>
            </a:r>
          </a:p>
        </p:txBody>
      </p:sp>
      <p:sp>
        <p:nvSpPr>
          <p:cNvPr id="63" name="TextBox 62"/>
          <p:cNvSpPr txBox="1"/>
          <p:nvPr/>
        </p:nvSpPr>
        <p:spPr>
          <a:xfrm>
            <a:off x="4146546" y="5583144"/>
            <a:ext cx="675185" cy="276999"/>
          </a:xfrm>
          <a:prstGeom prst="rect">
            <a:avLst/>
          </a:prstGeom>
          <a:noFill/>
          <a:ln w="19050">
            <a:solidFill>
              <a:schemeClr val="tx2">
                <a:lumMod val="50000"/>
              </a:schemeClr>
            </a:solidFill>
            <a:prstDash val="dash"/>
          </a:ln>
        </p:spPr>
        <p:txBody>
          <a:bodyPr wrap="none" rtlCol="0">
            <a:spAutoFit/>
          </a:bodyPr>
          <a:lstStyle>
            <a:defPPr>
              <a:defRPr lang="tr-TR"/>
            </a:defPPr>
            <a:lvl1pPr>
              <a:defRPr sz="1200" b="1"/>
            </a:lvl1pPr>
          </a:lstStyle>
          <a:p>
            <a:r>
              <a:rPr lang="en-US" dirty="0"/>
              <a:t>6</a:t>
            </a:r>
            <a:r>
              <a:rPr lang="tr-TR" dirty="0" smtClean="0"/>
              <a:t>.</a:t>
            </a:r>
            <a:r>
              <a:rPr lang="en-US" dirty="0"/>
              <a:t>2</a:t>
            </a:r>
            <a:r>
              <a:rPr lang="tr-TR" dirty="0" smtClean="0"/>
              <a:t> </a:t>
            </a:r>
            <a:r>
              <a:rPr lang="tr-TR" dirty="0"/>
              <a:t>Mio</a:t>
            </a:r>
          </a:p>
        </p:txBody>
      </p:sp>
      <p:sp>
        <p:nvSpPr>
          <p:cNvPr id="66" name="TextBox 65"/>
          <p:cNvSpPr txBox="1"/>
          <p:nvPr/>
        </p:nvSpPr>
        <p:spPr>
          <a:xfrm>
            <a:off x="1556969" y="5368798"/>
            <a:ext cx="753732" cy="276999"/>
          </a:xfrm>
          <a:prstGeom prst="rect">
            <a:avLst/>
          </a:prstGeom>
          <a:noFill/>
          <a:ln w="19050">
            <a:solidFill>
              <a:schemeClr val="tx2">
                <a:lumMod val="50000"/>
              </a:schemeClr>
            </a:solidFill>
            <a:prstDash val="dash"/>
          </a:ln>
        </p:spPr>
        <p:txBody>
          <a:bodyPr wrap="none" rtlCol="0">
            <a:spAutoFit/>
          </a:bodyPr>
          <a:lstStyle/>
          <a:p>
            <a:r>
              <a:rPr lang="en-US" sz="1200" b="1" dirty="0" smtClean="0"/>
              <a:t>25</a:t>
            </a:r>
            <a:r>
              <a:rPr lang="tr-TR" sz="1200" b="1" dirty="0" smtClean="0"/>
              <a:t>.</a:t>
            </a:r>
            <a:r>
              <a:rPr lang="en-US" sz="1200" b="1" dirty="0"/>
              <a:t>4</a:t>
            </a:r>
            <a:r>
              <a:rPr lang="tr-TR" sz="1200" b="1" dirty="0" smtClean="0"/>
              <a:t> </a:t>
            </a:r>
            <a:r>
              <a:rPr lang="tr-TR" sz="1200" b="1" dirty="0"/>
              <a:t>Mio</a:t>
            </a:r>
          </a:p>
        </p:txBody>
      </p:sp>
    </p:spTree>
    <p:extLst>
      <p:ext uri="{BB962C8B-B14F-4D97-AF65-F5344CB8AC3E}">
        <p14:creationId xmlns:p14="http://schemas.microsoft.com/office/powerpoint/2010/main" val="4095402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hart 27"/>
          <p:cNvGraphicFramePr/>
          <p:nvPr>
            <p:extLst>
              <p:ext uri="{D42A27DB-BD31-4B8C-83A1-F6EECF244321}">
                <p14:modId xmlns:p14="http://schemas.microsoft.com/office/powerpoint/2010/main" val="3208454216"/>
              </p:ext>
            </p:extLst>
          </p:nvPr>
        </p:nvGraphicFramePr>
        <p:xfrm>
          <a:off x="6768776" y="2591057"/>
          <a:ext cx="3802510" cy="3005459"/>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935F2FC3-7DAB-4FC4-88E0-5EB2AAC8C083}" type="slidenum">
              <a:rPr lang="tr-TR" smtClean="0"/>
              <a:t>5</a:t>
            </a:fld>
            <a:endParaRPr lang="tr-TR" dirty="0"/>
          </a:p>
        </p:txBody>
      </p:sp>
      <p:sp>
        <p:nvSpPr>
          <p:cNvPr id="5" name="Title 1"/>
          <p:cNvSpPr>
            <a:spLocks noGrp="1"/>
          </p:cNvSpPr>
          <p:nvPr>
            <p:ph type="title"/>
          </p:nvPr>
        </p:nvSpPr>
        <p:spPr>
          <a:xfrm>
            <a:off x="1981200" y="334108"/>
            <a:ext cx="8229600" cy="435016"/>
          </a:xfrm>
        </p:spPr>
        <p:txBody>
          <a:bodyPr>
            <a:noAutofit/>
          </a:bodyPr>
          <a:lstStyle/>
          <a:p>
            <a:r>
              <a:rPr lang="tr-TR" sz="2400" b="1" dirty="0">
                <a:solidFill>
                  <a:srgbClr val="C00000"/>
                </a:solidFill>
              </a:rPr>
              <a:t>BESD </a:t>
            </a:r>
            <a:br>
              <a:rPr lang="tr-TR" sz="2400" b="1" dirty="0">
                <a:solidFill>
                  <a:srgbClr val="C00000"/>
                </a:solidFill>
              </a:rPr>
            </a:br>
            <a:r>
              <a:rPr lang="tr-TR" sz="2400" b="1" u="sng" dirty="0">
                <a:solidFill>
                  <a:schemeClr val="bg1">
                    <a:lumMod val="50000"/>
                  </a:schemeClr>
                </a:solidFill>
              </a:rPr>
              <a:t>4 Beyaz Eşya </a:t>
            </a:r>
            <a:r>
              <a:rPr lang="tr-TR" sz="2400" b="1" dirty="0">
                <a:solidFill>
                  <a:schemeClr val="bg1">
                    <a:lumMod val="50000"/>
                  </a:schemeClr>
                </a:solidFill>
              </a:rPr>
              <a:t>Büyüme </a:t>
            </a:r>
            <a:r>
              <a:rPr lang="tr-TR" sz="2400" b="1" dirty="0" smtClean="0">
                <a:solidFill>
                  <a:schemeClr val="bg1">
                    <a:lumMod val="50000"/>
                  </a:schemeClr>
                </a:solidFill>
              </a:rPr>
              <a:t>İvmesi</a:t>
            </a:r>
            <a:r>
              <a:rPr lang="en-US" sz="2400" b="1" dirty="0" smtClean="0">
                <a:solidFill>
                  <a:schemeClr val="bg1">
                    <a:lumMod val="50000"/>
                  </a:schemeClr>
                </a:solidFill>
              </a:rPr>
              <a:t> – </a:t>
            </a:r>
            <a:r>
              <a:rPr lang="en-US" sz="2400" b="1" dirty="0" err="1" smtClean="0">
                <a:solidFill>
                  <a:schemeClr val="bg1">
                    <a:lumMod val="50000"/>
                  </a:schemeClr>
                </a:solidFill>
              </a:rPr>
              <a:t>Kriz</a:t>
            </a:r>
            <a:r>
              <a:rPr lang="en-US" sz="2400" b="1" dirty="0" smtClean="0">
                <a:solidFill>
                  <a:schemeClr val="bg1">
                    <a:lumMod val="50000"/>
                  </a:schemeClr>
                </a:solidFill>
              </a:rPr>
              <a:t> </a:t>
            </a:r>
            <a:r>
              <a:rPr lang="en-US" sz="2400" b="1" dirty="0" err="1" smtClean="0">
                <a:solidFill>
                  <a:schemeClr val="bg1">
                    <a:lumMod val="50000"/>
                  </a:schemeClr>
                </a:solidFill>
              </a:rPr>
              <a:t>Analizi</a:t>
            </a:r>
            <a:r>
              <a:rPr lang="en-US" sz="2400" b="1" dirty="0" smtClean="0">
                <a:solidFill>
                  <a:schemeClr val="bg1">
                    <a:lumMod val="50000"/>
                  </a:schemeClr>
                </a:solidFill>
              </a:rPr>
              <a:t> </a:t>
            </a:r>
            <a:r>
              <a:rPr lang="tr-TR" sz="2400" b="1" dirty="0">
                <a:solidFill>
                  <a:schemeClr val="bg1">
                    <a:lumMod val="50000"/>
                  </a:schemeClr>
                </a:solidFill>
              </a:rPr>
              <a:t/>
            </a:r>
            <a:br>
              <a:rPr lang="tr-TR" sz="2400" b="1" dirty="0">
                <a:solidFill>
                  <a:schemeClr val="bg1">
                    <a:lumMod val="50000"/>
                  </a:schemeClr>
                </a:solidFill>
              </a:rPr>
            </a:br>
            <a:r>
              <a:rPr lang="tr-TR" sz="2000" b="1" dirty="0">
                <a:solidFill>
                  <a:srgbClr val="C00000"/>
                </a:solidFill>
              </a:rPr>
              <a:t> Toplam</a:t>
            </a:r>
            <a:r>
              <a:rPr lang="tr-TR" sz="2400" b="1" dirty="0">
                <a:solidFill>
                  <a:schemeClr val="bg1">
                    <a:lumMod val="50000"/>
                  </a:schemeClr>
                </a:solidFill>
              </a:rPr>
              <a:t> </a:t>
            </a:r>
            <a:r>
              <a:rPr lang="tr-TR" sz="2000" b="1" dirty="0">
                <a:solidFill>
                  <a:srgbClr val="C00000"/>
                </a:solidFill>
              </a:rPr>
              <a:t>(İç Satış + İhracat)</a:t>
            </a:r>
            <a:endParaRPr lang="tr-TR" sz="2400" b="1" dirty="0">
              <a:solidFill>
                <a:srgbClr val="C00000"/>
              </a:solidFill>
            </a:endParaRPr>
          </a:p>
        </p:txBody>
      </p:sp>
      <p:grpSp>
        <p:nvGrpSpPr>
          <p:cNvPr id="57" name="Group 56"/>
          <p:cNvGrpSpPr/>
          <p:nvPr/>
        </p:nvGrpSpPr>
        <p:grpSpPr>
          <a:xfrm>
            <a:off x="1131969" y="1422604"/>
            <a:ext cx="4425478" cy="1012956"/>
            <a:chOff x="2931473" y="3121116"/>
            <a:chExt cx="4486269" cy="1119373"/>
          </a:xfrm>
          <a:solidFill>
            <a:schemeClr val="accent2">
              <a:lumMod val="60000"/>
              <a:lumOff val="40000"/>
            </a:schemeClr>
          </a:solidFill>
        </p:grpSpPr>
        <p:sp>
          <p:nvSpPr>
            <p:cNvPr id="41" name="Rectangle 40"/>
            <p:cNvSpPr/>
            <p:nvPr/>
          </p:nvSpPr>
          <p:spPr>
            <a:xfrm>
              <a:off x="2931473" y="3526402"/>
              <a:ext cx="1620000" cy="390910"/>
            </a:xfrm>
            <a:prstGeom prst="rect">
              <a:avLst/>
            </a:prstGeom>
            <a:grpFill/>
            <a:ln>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bg1"/>
                  </a:solidFill>
                </a:rPr>
                <a:t>2016</a:t>
              </a:r>
              <a:r>
                <a:rPr lang="en-US" sz="1600" b="1" dirty="0" smtClean="0">
                  <a:solidFill>
                    <a:schemeClr val="bg1"/>
                  </a:solidFill>
                </a:rPr>
                <a:t> (</a:t>
              </a:r>
              <a:r>
                <a:rPr lang="en-US" sz="1600" b="1" dirty="0" err="1" smtClean="0">
                  <a:solidFill>
                    <a:schemeClr val="bg1"/>
                  </a:solidFill>
                </a:rPr>
                <a:t>Ağu</a:t>
              </a:r>
              <a:r>
                <a:rPr lang="en-US" sz="1600" b="1" dirty="0" smtClean="0">
                  <a:solidFill>
                    <a:schemeClr val="bg1"/>
                  </a:solidFill>
                </a:rPr>
                <a:t>-Ara)</a:t>
              </a:r>
              <a:endParaRPr lang="tr-TR" sz="1600" b="1" dirty="0">
                <a:solidFill>
                  <a:schemeClr val="bg1"/>
                </a:solidFill>
              </a:endParaRPr>
            </a:p>
          </p:txBody>
        </p:sp>
        <p:sp>
          <p:nvSpPr>
            <p:cNvPr id="45" name="TextBox 44"/>
            <p:cNvSpPr txBox="1"/>
            <p:nvPr/>
          </p:nvSpPr>
          <p:spPr>
            <a:xfrm>
              <a:off x="6762533" y="3121116"/>
              <a:ext cx="655209" cy="408133"/>
            </a:xfrm>
            <a:prstGeom prst="rect">
              <a:avLst/>
            </a:prstGeom>
            <a:noFill/>
            <a:ln>
              <a:noFill/>
            </a:ln>
          </p:spPr>
          <p:txBody>
            <a:bodyPr wrap="none" rtlCol="0" anchor="ctr">
              <a:spAutoFit/>
            </a:bodyPr>
            <a:lstStyle/>
            <a:p>
              <a:r>
                <a:rPr lang="tr-TR" b="1" dirty="0" smtClean="0">
                  <a:solidFill>
                    <a:schemeClr val="accent2">
                      <a:lumMod val="75000"/>
                    </a:schemeClr>
                  </a:solidFill>
                </a:rPr>
                <a:t>%</a:t>
              </a:r>
              <a:r>
                <a:rPr lang="en-US" b="1" dirty="0" smtClean="0">
                  <a:solidFill>
                    <a:schemeClr val="accent2">
                      <a:lumMod val="75000"/>
                    </a:schemeClr>
                  </a:solidFill>
                </a:rPr>
                <a:t>6,9</a:t>
              </a:r>
              <a:endParaRPr lang="tr-TR" b="1" dirty="0">
                <a:solidFill>
                  <a:schemeClr val="accent2">
                    <a:lumMod val="75000"/>
                  </a:schemeClr>
                </a:solidFill>
              </a:endParaRPr>
            </a:p>
          </p:txBody>
        </p:sp>
        <p:sp>
          <p:nvSpPr>
            <p:cNvPr id="46" name="TextBox 45"/>
            <p:cNvSpPr txBox="1"/>
            <p:nvPr/>
          </p:nvSpPr>
          <p:spPr>
            <a:xfrm>
              <a:off x="6736909" y="3832356"/>
              <a:ext cx="655209" cy="408133"/>
            </a:xfrm>
            <a:prstGeom prst="rect">
              <a:avLst/>
            </a:prstGeom>
            <a:noFill/>
            <a:ln>
              <a:noFill/>
            </a:ln>
          </p:spPr>
          <p:txBody>
            <a:bodyPr wrap="none" rtlCol="0" anchor="ctr">
              <a:spAutoFit/>
            </a:bodyPr>
            <a:lstStyle/>
            <a:p>
              <a:r>
                <a:rPr lang="tr-TR" b="1" dirty="0" smtClean="0">
                  <a:solidFill>
                    <a:schemeClr val="accent2">
                      <a:lumMod val="75000"/>
                    </a:schemeClr>
                  </a:solidFill>
                </a:rPr>
                <a:t>%</a:t>
              </a:r>
              <a:r>
                <a:rPr lang="en-US" b="1" dirty="0">
                  <a:solidFill>
                    <a:schemeClr val="accent2">
                      <a:lumMod val="75000"/>
                    </a:schemeClr>
                  </a:solidFill>
                </a:rPr>
                <a:t>7</a:t>
              </a:r>
              <a:r>
                <a:rPr lang="tr-TR" b="1" dirty="0" smtClean="0">
                  <a:solidFill>
                    <a:schemeClr val="accent2">
                      <a:lumMod val="75000"/>
                    </a:schemeClr>
                  </a:solidFill>
                </a:rPr>
                <a:t>,</a:t>
              </a:r>
              <a:r>
                <a:rPr lang="en-US" b="1" dirty="0">
                  <a:solidFill>
                    <a:schemeClr val="accent2">
                      <a:lumMod val="75000"/>
                    </a:schemeClr>
                  </a:solidFill>
                </a:rPr>
                <a:t>0</a:t>
              </a:r>
              <a:endParaRPr lang="tr-TR" b="1" dirty="0">
                <a:solidFill>
                  <a:schemeClr val="accent2">
                    <a:lumMod val="75000"/>
                  </a:schemeClr>
                </a:solidFill>
              </a:endParaRPr>
            </a:p>
          </p:txBody>
        </p:sp>
        <p:sp>
          <p:nvSpPr>
            <p:cNvPr id="47" name="Rectangle 46"/>
            <p:cNvSpPr/>
            <p:nvPr/>
          </p:nvSpPr>
          <p:spPr>
            <a:xfrm>
              <a:off x="5958745" y="3226400"/>
              <a:ext cx="746190" cy="243165"/>
            </a:xfrm>
            <a:prstGeom prst="rect">
              <a:avLst/>
            </a:prstGeom>
            <a:grpFill/>
            <a:ln>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İhracat</a:t>
              </a:r>
            </a:p>
          </p:txBody>
        </p:sp>
        <p:sp>
          <p:nvSpPr>
            <p:cNvPr id="48" name="Rectangle 47"/>
            <p:cNvSpPr/>
            <p:nvPr/>
          </p:nvSpPr>
          <p:spPr>
            <a:xfrm>
              <a:off x="5945422" y="3898451"/>
              <a:ext cx="746190" cy="243165"/>
            </a:xfrm>
            <a:prstGeom prst="rect">
              <a:avLst/>
            </a:prstGeom>
            <a:grpFill/>
            <a:ln>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İç Piyasa</a:t>
              </a:r>
            </a:p>
          </p:txBody>
        </p:sp>
        <p:sp>
          <p:nvSpPr>
            <p:cNvPr id="49" name="TextBox 48"/>
            <p:cNvSpPr txBox="1"/>
            <p:nvPr/>
          </p:nvSpPr>
          <p:spPr>
            <a:xfrm>
              <a:off x="4581440" y="3517790"/>
              <a:ext cx="655209" cy="408133"/>
            </a:xfrm>
            <a:prstGeom prst="rect">
              <a:avLst/>
            </a:prstGeom>
            <a:noFill/>
            <a:ln>
              <a:noFill/>
            </a:ln>
          </p:spPr>
          <p:txBody>
            <a:bodyPr wrap="none" rtlCol="0" anchor="ctr">
              <a:spAutoFit/>
            </a:bodyPr>
            <a:lstStyle/>
            <a:p>
              <a:r>
                <a:rPr lang="tr-TR" b="1" dirty="0">
                  <a:solidFill>
                    <a:schemeClr val="accent2">
                      <a:lumMod val="75000"/>
                    </a:schemeClr>
                  </a:solidFill>
                </a:rPr>
                <a:t>%</a:t>
              </a:r>
              <a:r>
                <a:rPr lang="tr-TR" b="1" dirty="0" smtClean="0">
                  <a:solidFill>
                    <a:schemeClr val="accent2">
                      <a:lumMod val="75000"/>
                    </a:schemeClr>
                  </a:solidFill>
                </a:rPr>
                <a:t>6,</a:t>
              </a:r>
              <a:r>
                <a:rPr lang="en-US" b="1" dirty="0">
                  <a:solidFill>
                    <a:schemeClr val="accent2">
                      <a:lumMod val="75000"/>
                    </a:schemeClr>
                  </a:solidFill>
                </a:rPr>
                <a:t>9</a:t>
              </a:r>
              <a:endParaRPr lang="tr-TR" b="1" dirty="0">
                <a:solidFill>
                  <a:schemeClr val="accent2">
                    <a:lumMod val="75000"/>
                  </a:schemeClr>
                </a:solidFill>
              </a:endParaRPr>
            </a:p>
          </p:txBody>
        </p:sp>
        <p:sp>
          <p:nvSpPr>
            <p:cNvPr id="50" name="Moon 49"/>
            <p:cNvSpPr/>
            <p:nvPr/>
          </p:nvSpPr>
          <p:spPr>
            <a:xfrm>
              <a:off x="5281946" y="3352519"/>
              <a:ext cx="432000" cy="738675"/>
            </a:xfrm>
            <a:prstGeom prst="moon">
              <a:avLst>
                <a:gd name="adj" fmla="val 24504"/>
              </a:avLst>
            </a:prstGeom>
            <a:grp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58" name="Group 57"/>
          <p:cNvGrpSpPr/>
          <p:nvPr/>
        </p:nvGrpSpPr>
        <p:grpSpPr>
          <a:xfrm>
            <a:off x="1096273" y="2851375"/>
            <a:ext cx="4477391" cy="1080572"/>
            <a:chOff x="4641296" y="4940716"/>
            <a:chExt cx="4477391" cy="1080572"/>
          </a:xfrm>
        </p:grpSpPr>
        <p:sp>
          <p:nvSpPr>
            <p:cNvPr id="42" name="Rectangle 41"/>
            <p:cNvSpPr/>
            <p:nvPr/>
          </p:nvSpPr>
          <p:spPr>
            <a:xfrm>
              <a:off x="4641296" y="5326602"/>
              <a:ext cx="1620000" cy="390910"/>
            </a:xfrm>
            <a:prstGeom prst="rect">
              <a:avLst/>
            </a:prstGeom>
            <a:solidFill>
              <a:srgbClr val="8A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750" b="1" dirty="0" smtClean="0">
                  <a:solidFill>
                    <a:schemeClr val="bg1"/>
                  </a:solidFill>
                </a:rPr>
                <a:t>2017</a:t>
              </a:r>
              <a:r>
                <a:rPr lang="en-US" sz="1750" b="1" dirty="0" smtClean="0">
                  <a:solidFill>
                    <a:schemeClr val="bg1"/>
                  </a:solidFill>
                </a:rPr>
                <a:t> (</a:t>
              </a:r>
              <a:r>
                <a:rPr lang="en-US" sz="1750" b="1" dirty="0" err="1" smtClean="0">
                  <a:solidFill>
                    <a:schemeClr val="bg1"/>
                  </a:solidFill>
                </a:rPr>
                <a:t>Ağu</a:t>
              </a:r>
              <a:r>
                <a:rPr lang="en-US" sz="1750" b="1" dirty="0" smtClean="0">
                  <a:solidFill>
                    <a:schemeClr val="bg1"/>
                  </a:solidFill>
                </a:rPr>
                <a:t>-Ara)</a:t>
              </a:r>
              <a:endParaRPr lang="tr-TR" sz="1750" b="1" dirty="0">
                <a:solidFill>
                  <a:schemeClr val="bg1"/>
                </a:solidFill>
              </a:endParaRPr>
            </a:p>
          </p:txBody>
        </p:sp>
        <p:sp>
          <p:nvSpPr>
            <p:cNvPr id="51" name="TextBox 50"/>
            <p:cNvSpPr txBox="1"/>
            <p:nvPr/>
          </p:nvSpPr>
          <p:spPr>
            <a:xfrm>
              <a:off x="8472356" y="4940716"/>
              <a:ext cx="646331" cy="369332"/>
            </a:xfrm>
            <a:prstGeom prst="rect">
              <a:avLst/>
            </a:prstGeom>
            <a:noFill/>
          </p:spPr>
          <p:txBody>
            <a:bodyPr wrap="none" rtlCol="0">
              <a:spAutoFit/>
            </a:bodyPr>
            <a:lstStyle/>
            <a:p>
              <a:r>
                <a:rPr lang="tr-TR" b="1" dirty="0" smtClean="0">
                  <a:solidFill>
                    <a:srgbClr val="8A0000"/>
                  </a:solidFill>
                </a:rPr>
                <a:t>%</a:t>
              </a:r>
              <a:r>
                <a:rPr lang="en-US" b="1" dirty="0" smtClean="0">
                  <a:solidFill>
                    <a:srgbClr val="8A0000"/>
                  </a:solidFill>
                </a:rPr>
                <a:t>6,8</a:t>
              </a:r>
              <a:endParaRPr lang="tr-TR" b="1" dirty="0">
                <a:solidFill>
                  <a:srgbClr val="8A0000"/>
                </a:solidFill>
              </a:endParaRPr>
            </a:p>
          </p:txBody>
        </p:sp>
        <p:sp>
          <p:nvSpPr>
            <p:cNvPr id="52" name="TextBox 51"/>
            <p:cNvSpPr txBox="1"/>
            <p:nvPr/>
          </p:nvSpPr>
          <p:spPr>
            <a:xfrm>
              <a:off x="8446732" y="5651956"/>
              <a:ext cx="646331" cy="369332"/>
            </a:xfrm>
            <a:prstGeom prst="rect">
              <a:avLst/>
            </a:prstGeom>
            <a:noFill/>
          </p:spPr>
          <p:txBody>
            <a:bodyPr wrap="none" rtlCol="0">
              <a:spAutoFit/>
            </a:bodyPr>
            <a:lstStyle/>
            <a:p>
              <a:r>
                <a:rPr lang="tr-TR" b="1" dirty="0" smtClean="0">
                  <a:solidFill>
                    <a:srgbClr val="8A0000"/>
                  </a:solidFill>
                </a:rPr>
                <a:t>%</a:t>
              </a:r>
              <a:r>
                <a:rPr lang="en-US" b="1" dirty="0" smtClean="0">
                  <a:solidFill>
                    <a:srgbClr val="8A0000"/>
                  </a:solidFill>
                </a:rPr>
                <a:t>0,0</a:t>
              </a:r>
              <a:endParaRPr lang="tr-TR" b="1" dirty="0">
                <a:solidFill>
                  <a:srgbClr val="8A0000"/>
                </a:solidFill>
              </a:endParaRPr>
            </a:p>
          </p:txBody>
        </p:sp>
        <p:sp>
          <p:nvSpPr>
            <p:cNvPr id="53" name="Rectangle 52"/>
            <p:cNvSpPr/>
            <p:nvPr/>
          </p:nvSpPr>
          <p:spPr>
            <a:xfrm>
              <a:off x="7668568" y="5026600"/>
              <a:ext cx="746190" cy="243165"/>
            </a:xfrm>
            <a:prstGeom prst="rect">
              <a:avLst/>
            </a:prstGeom>
            <a:solidFill>
              <a:srgbClr val="8A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İhracat</a:t>
              </a:r>
            </a:p>
          </p:txBody>
        </p:sp>
        <p:sp>
          <p:nvSpPr>
            <p:cNvPr id="54" name="Rectangle 53"/>
            <p:cNvSpPr/>
            <p:nvPr/>
          </p:nvSpPr>
          <p:spPr>
            <a:xfrm>
              <a:off x="7655245" y="5698651"/>
              <a:ext cx="746190" cy="243165"/>
            </a:xfrm>
            <a:prstGeom prst="rect">
              <a:avLst/>
            </a:prstGeom>
            <a:solidFill>
              <a:srgbClr val="8A0000"/>
            </a:solidFill>
            <a:ln>
              <a:solidFill>
                <a:srgbClr val="D38583"/>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İç Piyasa</a:t>
              </a:r>
            </a:p>
          </p:txBody>
        </p:sp>
        <p:sp>
          <p:nvSpPr>
            <p:cNvPr id="55" name="TextBox 54"/>
            <p:cNvSpPr txBox="1"/>
            <p:nvPr/>
          </p:nvSpPr>
          <p:spPr>
            <a:xfrm>
              <a:off x="6277333" y="5339300"/>
              <a:ext cx="646331" cy="369332"/>
            </a:xfrm>
            <a:prstGeom prst="rect">
              <a:avLst/>
            </a:prstGeom>
            <a:noFill/>
          </p:spPr>
          <p:txBody>
            <a:bodyPr wrap="none" rtlCol="0">
              <a:spAutoFit/>
            </a:bodyPr>
            <a:lstStyle/>
            <a:p>
              <a:r>
                <a:rPr lang="tr-TR" b="1" dirty="0" smtClean="0">
                  <a:solidFill>
                    <a:srgbClr val="8A0000"/>
                  </a:solidFill>
                </a:rPr>
                <a:t>%</a:t>
              </a:r>
              <a:r>
                <a:rPr lang="en-US" b="1" dirty="0">
                  <a:solidFill>
                    <a:srgbClr val="8A0000"/>
                  </a:solidFill>
                </a:rPr>
                <a:t>4</a:t>
              </a:r>
              <a:r>
                <a:rPr lang="en-US" b="1" dirty="0" smtClean="0">
                  <a:solidFill>
                    <a:srgbClr val="8A0000"/>
                  </a:solidFill>
                </a:rPr>
                <a:t>,9</a:t>
              </a:r>
              <a:endParaRPr lang="tr-TR" b="1" dirty="0">
                <a:solidFill>
                  <a:srgbClr val="8A0000"/>
                </a:solidFill>
              </a:endParaRPr>
            </a:p>
          </p:txBody>
        </p:sp>
        <p:sp>
          <p:nvSpPr>
            <p:cNvPr id="56" name="Moon 55"/>
            <p:cNvSpPr/>
            <p:nvPr/>
          </p:nvSpPr>
          <p:spPr>
            <a:xfrm>
              <a:off x="7040684" y="5148182"/>
              <a:ext cx="432000" cy="738675"/>
            </a:xfrm>
            <a:prstGeom prst="moon">
              <a:avLst>
                <a:gd name="adj" fmla="val 24504"/>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29" name="TextBox 28"/>
          <p:cNvSpPr txBox="1"/>
          <p:nvPr/>
        </p:nvSpPr>
        <p:spPr>
          <a:xfrm>
            <a:off x="8437573" y="2788153"/>
            <a:ext cx="776175" cy="400110"/>
          </a:xfrm>
          <a:prstGeom prst="rect">
            <a:avLst/>
          </a:prstGeom>
          <a:noFill/>
          <a:ln>
            <a:solidFill>
              <a:srgbClr val="FF0000"/>
            </a:solidFill>
          </a:ln>
        </p:spPr>
        <p:txBody>
          <a:bodyPr wrap="none" rtlCol="0">
            <a:spAutoFit/>
          </a:bodyPr>
          <a:lstStyle/>
          <a:p>
            <a:r>
              <a:rPr lang="en-US" sz="2000" b="1" dirty="0">
                <a:solidFill>
                  <a:srgbClr val="FF0000"/>
                </a:solidFill>
              </a:rPr>
              <a:t>-</a:t>
            </a:r>
            <a:r>
              <a:rPr lang="tr-TR" sz="2000" b="1" dirty="0" smtClean="0">
                <a:solidFill>
                  <a:srgbClr val="FF0000"/>
                </a:solidFill>
              </a:rPr>
              <a:t>%</a:t>
            </a:r>
            <a:r>
              <a:rPr lang="en-US" sz="2000" b="1" dirty="0" smtClean="0">
                <a:solidFill>
                  <a:srgbClr val="FF0000"/>
                </a:solidFill>
              </a:rPr>
              <a:t>1,7</a:t>
            </a:r>
            <a:endParaRPr lang="tr-TR" sz="2000" b="1" dirty="0">
              <a:solidFill>
                <a:srgbClr val="FF0000"/>
              </a:solidFill>
            </a:endParaRPr>
          </a:p>
        </p:txBody>
      </p:sp>
      <p:sp>
        <p:nvSpPr>
          <p:cNvPr id="31" name="TextBox 30"/>
          <p:cNvSpPr txBox="1"/>
          <p:nvPr/>
        </p:nvSpPr>
        <p:spPr>
          <a:xfrm>
            <a:off x="7152880" y="3794220"/>
            <a:ext cx="1315488" cy="369332"/>
          </a:xfrm>
          <a:prstGeom prst="rect">
            <a:avLst/>
          </a:prstGeom>
          <a:noFill/>
        </p:spPr>
        <p:txBody>
          <a:bodyPr wrap="none" rtlCol="0">
            <a:spAutoFit/>
          </a:bodyPr>
          <a:lstStyle>
            <a:defPPr>
              <a:defRPr lang="tr-TR"/>
            </a:defPPr>
            <a:lvl1pPr>
              <a:defRPr b="1">
                <a:solidFill>
                  <a:srgbClr val="8A0000"/>
                </a:solidFill>
              </a:defRPr>
            </a:lvl1pPr>
          </a:lstStyle>
          <a:p>
            <a:r>
              <a:rPr lang="en-US" dirty="0" smtClean="0"/>
              <a:t>11,3 </a:t>
            </a:r>
            <a:r>
              <a:rPr lang="tr-TR" dirty="0"/>
              <a:t>Milyon</a:t>
            </a:r>
          </a:p>
        </p:txBody>
      </p:sp>
      <p:sp>
        <p:nvSpPr>
          <p:cNvPr id="32" name="TextBox 31"/>
          <p:cNvSpPr txBox="1"/>
          <p:nvPr/>
        </p:nvSpPr>
        <p:spPr>
          <a:xfrm>
            <a:off x="9001325" y="3851756"/>
            <a:ext cx="1315488" cy="369332"/>
          </a:xfrm>
          <a:prstGeom prst="rect">
            <a:avLst/>
          </a:prstGeom>
          <a:noFill/>
        </p:spPr>
        <p:txBody>
          <a:bodyPr wrap="none" rtlCol="0">
            <a:spAutoFit/>
          </a:bodyPr>
          <a:lstStyle/>
          <a:p>
            <a:r>
              <a:rPr lang="en-US" b="1" dirty="0" smtClean="0">
                <a:solidFill>
                  <a:schemeClr val="tx2">
                    <a:lumMod val="50000"/>
                  </a:schemeClr>
                </a:solidFill>
              </a:rPr>
              <a:t>11,1 </a:t>
            </a:r>
            <a:r>
              <a:rPr lang="tr-TR" b="1" dirty="0">
                <a:solidFill>
                  <a:schemeClr val="tx2">
                    <a:lumMod val="50000"/>
                  </a:schemeClr>
                </a:solidFill>
              </a:rPr>
              <a:t>Milyon</a:t>
            </a:r>
          </a:p>
        </p:txBody>
      </p:sp>
      <p:sp>
        <p:nvSpPr>
          <p:cNvPr id="33" name="Curved Down Arrow 32"/>
          <p:cNvSpPr/>
          <p:nvPr/>
        </p:nvSpPr>
        <p:spPr>
          <a:xfrm rot="301300">
            <a:off x="7978372" y="3338381"/>
            <a:ext cx="1599666" cy="501863"/>
          </a:xfrm>
          <a:prstGeom prst="curvedDownArrow">
            <a:avLst>
              <a:gd name="adj1" fmla="val 24518"/>
              <a:gd name="adj2" fmla="val 36589"/>
              <a:gd name="adj3" fmla="val 40183"/>
            </a:avLst>
          </a:prstGeom>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solidFill>
                <a:schemeClr val="tx1"/>
              </a:solidFill>
            </a:endParaRPr>
          </a:p>
        </p:txBody>
      </p:sp>
      <p:sp>
        <p:nvSpPr>
          <p:cNvPr id="4" name="TextBox 3"/>
          <p:cNvSpPr txBox="1"/>
          <p:nvPr/>
        </p:nvSpPr>
        <p:spPr>
          <a:xfrm>
            <a:off x="4140143" y="3214483"/>
            <a:ext cx="675185" cy="276999"/>
          </a:xfrm>
          <a:prstGeom prst="rect">
            <a:avLst/>
          </a:prstGeom>
          <a:noFill/>
          <a:ln w="19050">
            <a:solidFill>
              <a:srgbClr val="8A0000"/>
            </a:solidFill>
            <a:prstDash val="dash"/>
          </a:ln>
        </p:spPr>
        <p:txBody>
          <a:bodyPr wrap="none" rtlCol="0">
            <a:spAutoFit/>
          </a:bodyPr>
          <a:lstStyle/>
          <a:p>
            <a:r>
              <a:rPr lang="en-US" sz="1200" b="1" dirty="0" smtClean="0"/>
              <a:t>8.3 </a:t>
            </a:r>
            <a:r>
              <a:rPr lang="tr-TR" sz="1200" b="1" dirty="0" err="1" smtClean="0"/>
              <a:t>Mio</a:t>
            </a:r>
            <a:endParaRPr lang="tr-TR" sz="1200" b="1" dirty="0"/>
          </a:p>
        </p:txBody>
      </p:sp>
      <p:sp>
        <p:nvSpPr>
          <p:cNvPr id="43" name="TextBox 42"/>
          <p:cNvSpPr txBox="1"/>
          <p:nvPr/>
        </p:nvSpPr>
        <p:spPr>
          <a:xfrm>
            <a:off x="4148572" y="3880856"/>
            <a:ext cx="710451" cy="276999"/>
          </a:xfrm>
          <a:prstGeom prst="rect">
            <a:avLst/>
          </a:prstGeom>
          <a:noFill/>
          <a:ln w="19050">
            <a:solidFill>
              <a:srgbClr val="8A0000"/>
            </a:solidFill>
            <a:prstDash val="dash"/>
          </a:ln>
        </p:spPr>
        <p:txBody>
          <a:bodyPr wrap="none" rtlCol="0">
            <a:spAutoFit/>
          </a:bodyPr>
          <a:lstStyle>
            <a:defPPr>
              <a:defRPr lang="tr-TR"/>
            </a:defPPr>
            <a:lvl1pPr>
              <a:defRPr sz="1200" b="1"/>
            </a:lvl1pPr>
          </a:lstStyle>
          <a:p>
            <a:r>
              <a:rPr lang="en-US" dirty="0" smtClean="0"/>
              <a:t>3</a:t>
            </a:r>
            <a:r>
              <a:rPr lang="en-US" dirty="0"/>
              <a:t>.</a:t>
            </a:r>
            <a:r>
              <a:rPr lang="en-US" dirty="0" smtClean="0"/>
              <a:t>0 </a:t>
            </a:r>
            <a:r>
              <a:rPr lang="tr-TR" dirty="0" smtClean="0"/>
              <a:t> </a:t>
            </a:r>
            <a:r>
              <a:rPr lang="tr-TR" dirty="0"/>
              <a:t>Mio</a:t>
            </a:r>
          </a:p>
        </p:txBody>
      </p:sp>
      <p:sp>
        <p:nvSpPr>
          <p:cNvPr id="44" name="TextBox 43"/>
          <p:cNvSpPr txBox="1"/>
          <p:nvPr/>
        </p:nvSpPr>
        <p:spPr>
          <a:xfrm>
            <a:off x="4110573" y="1784643"/>
            <a:ext cx="675185" cy="276999"/>
          </a:xfrm>
          <a:prstGeom prst="rect">
            <a:avLst/>
          </a:prstGeom>
          <a:noFill/>
          <a:ln w="19050">
            <a:solidFill>
              <a:srgbClr val="D38583"/>
            </a:solidFill>
            <a:prstDash val="dash"/>
          </a:ln>
        </p:spPr>
        <p:txBody>
          <a:bodyPr wrap="none" rtlCol="0">
            <a:spAutoFit/>
          </a:bodyPr>
          <a:lstStyle/>
          <a:p>
            <a:r>
              <a:rPr lang="en-US" sz="1200" b="1" dirty="0" smtClean="0"/>
              <a:t>7.8</a:t>
            </a:r>
            <a:r>
              <a:rPr lang="tr-TR" sz="1200" b="1" dirty="0" smtClean="0"/>
              <a:t> </a:t>
            </a:r>
            <a:r>
              <a:rPr lang="tr-TR" sz="1200" b="1" dirty="0"/>
              <a:t>Mio</a:t>
            </a:r>
          </a:p>
        </p:txBody>
      </p:sp>
      <p:sp>
        <p:nvSpPr>
          <p:cNvPr id="59" name="TextBox 58"/>
          <p:cNvSpPr txBox="1"/>
          <p:nvPr/>
        </p:nvSpPr>
        <p:spPr>
          <a:xfrm>
            <a:off x="4120424" y="2377516"/>
            <a:ext cx="675185" cy="276999"/>
          </a:xfrm>
          <a:prstGeom prst="rect">
            <a:avLst/>
          </a:prstGeom>
          <a:noFill/>
          <a:ln w="19050">
            <a:solidFill>
              <a:srgbClr val="D38583"/>
            </a:solidFill>
            <a:prstDash val="dash"/>
          </a:ln>
        </p:spPr>
        <p:txBody>
          <a:bodyPr wrap="none" rtlCol="0">
            <a:spAutoFit/>
          </a:bodyPr>
          <a:lstStyle/>
          <a:p>
            <a:r>
              <a:rPr lang="en-US" sz="1200" b="1" dirty="0"/>
              <a:t>3</a:t>
            </a:r>
            <a:r>
              <a:rPr lang="tr-TR" sz="1200" b="1" dirty="0" smtClean="0"/>
              <a:t>.</a:t>
            </a:r>
            <a:r>
              <a:rPr lang="en-US" sz="1200" b="1" dirty="0"/>
              <a:t>0</a:t>
            </a:r>
            <a:r>
              <a:rPr lang="tr-TR" sz="1200" b="1" dirty="0" smtClean="0"/>
              <a:t> </a:t>
            </a:r>
            <a:r>
              <a:rPr lang="tr-TR" sz="1200" b="1" dirty="0"/>
              <a:t>Mio</a:t>
            </a:r>
          </a:p>
        </p:txBody>
      </p:sp>
      <p:sp>
        <p:nvSpPr>
          <p:cNvPr id="30" name="Footer Placeholder 3"/>
          <p:cNvSpPr>
            <a:spLocks noGrp="1"/>
          </p:cNvSpPr>
          <p:nvPr>
            <p:ph type="ftr" sz="quarter" idx="11"/>
          </p:nvPr>
        </p:nvSpPr>
        <p:spPr>
          <a:xfrm>
            <a:off x="940898" y="6481446"/>
            <a:ext cx="2895600" cy="365125"/>
          </a:xfrm>
        </p:spPr>
        <p:txBody>
          <a:bodyPr/>
          <a:lstStyle/>
          <a:p>
            <a:pPr algn="l"/>
            <a:r>
              <a:rPr lang="tr-TR" dirty="0"/>
              <a:t>Kaynak: BESD</a:t>
            </a:r>
            <a:endParaRPr lang="en-US" dirty="0"/>
          </a:p>
        </p:txBody>
      </p:sp>
      <p:sp>
        <p:nvSpPr>
          <p:cNvPr id="34" name="TextBox 33"/>
          <p:cNvSpPr txBox="1"/>
          <p:nvPr/>
        </p:nvSpPr>
        <p:spPr>
          <a:xfrm>
            <a:off x="1570993" y="2187930"/>
            <a:ext cx="753732" cy="276999"/>
          </a:xfrm>
          <a:prstGeom prst="rect">
            <a:avLst/>
          </a:prstGeom>
          <a:noFill/>
          <a:ln w="19050">
            <a:solidFill>
              <a:srgbClr val="D38583"/>
            </a:solidFill>
            <a:prstDash val="dash"/>
          </a:ln>
        </p:spPr>
        <p:txBody>
          <a:bodyPr wrap="none" rtlCol="0">
            <a:spAutoFit/>
          </a:bodyPr>
          <a:lstStyle/>
          <a:p>
            <a:r>
              <a:rPr lang="en-US" sz="1200" b="1" dirty="0" smtClean="0"/>
              <a:t>10.8 </a:t>
            </a:r>
            <a:r>
              <a:rPr lang="tr-TR" sz="1200" b="1" dirty="0" err="1" smtClean="0"/>
              <a:t>Mio</a:t>
            </a:r>
            <a:endParaRPr lang="tr-TR" sz="1200" b="1" dirty="0"/>
          </a:p>
        </p:txBody>
      </p:sp>
      <p:sp>
        <p:nvSpPr>
          <p:cNvPr id="65" name="TextBox 64"/>
          <p:cNvSpPr txBox="1"/>
          <p:nvPr/>
        </p:nvSpPr>
        <p:spPr>
          <a:xfrm>
            <a:off x="1558995" y="3666510"/>
            <a:ext cx="753732" cy="276999"/>
          </a:xfrm>
          <a:prstGeom prst="rect">
            <a:avLst/>
          </a:prstGeom>
          <a:noFill/>
          <a:ln w="19050">
            <a:solidFill>
              <a:srgbClr val="8A0000"/>
            </a:solidFill>
            <a:prstDash val="dash"/>
          </a:ln>
        </p:spPr>
        <p:txBody>
          <a:bodyPr wrap="none" rtlCol="0">
            <a:spAutoFit/>
          </a:bodyPr>
          <a:lstStyle>
            <a:defPPr>
              <a:defRPr lang="tr-TR"/>
            </a:defPPr>
            <a:lvl1pPr>
              <a:defRPr sz="1200" b="1"/>
            </a:lvl1pPr>
          </a:lstStyle>
          <a:p>
            <a:r>
              <a:rPr lang="en-US" dirty="0" smtClean="0"/>
              <a:t>11.3 </a:t>
            </a:r>
            <a:r>
              <a:rPr lang="tr-TR" dirty="0" err="1" smtClean="0"/>
              <a:t>Mio</a:t>
            </a:r>
            <a:endParaRPr lang="tr-TR" dirty="0"/>
          </a:p>
        </p:txBody>
      </p:sp>
      <p:grpSp>
        <p:nvGrpSpPr>
          <p:cNvPr id="35" name="Group 34"/>
          <p:cNvGrpSpPr/>
          <p:nvPr/>
        </p:nvGrpSpPr>
        <p:grpSpPr>
          <a:xfrm>
            <a:off x="1094247" y="4553663"/>
            <a:ext cx="4639319" cy="1080572"/>
            <a:chOff x="4641296" y="4940716"/>
            <a:chExt cx="4639319" cy="1080572"/>
          </a:xfrm>
        </p:grpSpPr>
        <p:sp>
          <p:nvSpPr>
            <p:cNvPr id="36" name="Rectangle 35"/>
            <p:cNvSpPr/>
            <p:nvPr/>
          </p:nvSpPr>
          <p:spPr>
            <a:xfrm>
              <a:off x="4641296" y="5214089"/>
              <a:ext cx="1620000" cy="503423"/>
            </a:xfrm>
            <a:prstGeom prst="rect">
              <a:avLst/>
            </a:prstGeom>
            <a:solidFill>
              <a:schemeClr val="accent1">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750" b="1" dirty="0">
                  <a:solidFill>
                    <a:schemeClr val="bg1"/>
                  </a:solidFill>
                </a:rPr>
                <a:t>201</a:t>
              </a:r>
              <a:r>
                <a:rPr lang="en-US" sz="1750" b="1" dirty="0">
                  <a:solidFill>
                    <a:schemeClr val="bg1"/>
                  </a:solidFill>
                </a:rPr>
                <a:t>8 </a:t>
              </a:r>
            </a:p>
            <a:p>
              <a:pPr algn="ctr"/>
              <a:r>
                <a:rPr lang="en-US" sz="1600" b="1" dirty="0" err="1" smtClean="0">
                  <a:solidFill>
                    <a:schemeClr val="bg1"/>
                  </a:solidFill>
                </a:rPr>
                <a:t>Ağustos</a:t>
              </a:r>
              <a:r>
                <a:rPr lang="en-US" sz="1600" b="1" dirty="0" smtClean="0">
                  <a:solidFill>
                    <a:schemeClr val="bg1"/>
                  </a:solidFill>
                </a:rPr>
                <a:t> - </a:t>
              </a:r>
              <a:r>
                <a:rPr lang="en-US" sz="1600" b="1" dirty="0" err="1" smtClean="0">
                  <a:solidFill>
                    <a:schemeClr val="bg1"/>
                  </a:solidFill>
                </a:rPr>
                <a:t>Aralık</a:t>
              </a:r>
              <a:endParaRPr lang="tr-TR" sz="1600" b="1" dirty="0">
                <a:solidFill>
                  <a:schemeClr val="bg1"/>
                </a:solidFill>
              </a:endParaRPr>
            </a:p>
          </p:txBody>
        </p:sp>
        <p:sp>
          <p:nvSpPr>
            <p:cNvPr id="37" name="TextBox 36"/>
            <p:cNvSpPr txBox="1"/>
            <p:nvPr/>
          </p:nvSpPr>
          <p:spPr>
            <a:xfrm>
              <a:off x="8472356" y="4940716"/>
              <a:ext cx="646331" cy="369332"/>
            </a:xfrm>
            <a:prstGeom prst="rect">
              <a:avLst/>
            </a:prstGeom>
            <a:noFill/>
          </p:spPr>
          <p:txBody>
            <a:bodyPr wrap="none" rtlCol="0">
              <a:spAutoFit/>
            </a:bodyPr>
            <a:lstStyle/>
            <a:p>
              <a:r>
                <a:rPr lang="tr-TR" b="1" dirty="0" smtClean="0">
                  <a:solidFill>
                    <a:srgbClr val="8A0000"/>
                  </a:solidFill>
                </a:rPr>
                <a:t>%</a:t>
              </a:r>
              <a:r>
                <a:rPr lang="en-US" b="1" dirty="0" smtClean="0">
                  <a:solidFill>
                    <a:srgbClr val="8A0000"/>
                  </a:solidFill>
                </a:rPr>
                <a:t>6,8</a:t>
              </a:r>
              <a:endParaRPr lang="tr-TR" b="1" dirty="0">
                <a:solidFill>
                  <a:srgbClr val="8A0000"/>
                </a:solidFill>
              </a:endParaRPr>
            </a:p>
          </p:txBody>
        </p:sp>
        <p:sp>
          <p:nvSpPr>
            <p:cNvPr id="38" name="TextBox 37"/>
            <p:cNvSpPr txBox="1"/>
            <p:nvPr/>
          </p:nvSpPr>
          <p:spPr>
            <a:xfrm>
              <a:off x="8446732" y="5651956"/>
              <a:ext cx="833883" cy="369332"/>
            </a:xfrm>
            <a:prstGeom prst="rect">
              <a:avLst/>
            </a:prstGeom>
            <a:noFill/>
          </p:spPr>
          <p:txBody>
            <a:bodyPr wrap="none" rtlCol="0">
              <a:spAutoFit/>
            </a:bodyPr>
            <a:lstStyle/>
            <a:p>
              <a:r>
                <a:rPr lang="en-US" b="1" dirty="0">
                  <a:solidFill>
                    <a:srgbClr val="8A0000"/>
                  </a:solidFill>
                </a:rPr>
                <a:t>-</a:t>
              </a:r>
              <a:r>
                <a:rPr lang="tr-TR" b="1" dirty="0" smtClean="0">
                  <a:solidFill>
                    <a:srgbClr val="8A0000"/>
                  </a:solidFill>
                </a:rPr>
                <a:t>%</a:t>
              </a:r>
              <a:r>
                <a:rPr lang="en-US" b="1" dirty="0" smtClean="0">
                  <a:solidFill>
                    <a:srgbClr val="8A0000"/>
                  </a:solidFill>
                </a:rPr>
                <a:t>24,8</a:t>
              </a:r>
              <a:endParaRPr lang="tr-TR" b="1" dirty="0">
                <a:solidFill>
                  <a:srgbClr val="8A0000"/>
                </a:solidFill>
              </a:endParaRPr>
            </a:p>
          </p:txBody>
        </p:sp>
        <p:sp>
          <p:nvSpPr>
            <p:cNvPr id="39" name="Rectangle 38"/>
            <p:cNvSpPr/>
            <p:nvPr/>
          </p:nvSpPr>
          <p:spPr>
            <a:xfrm>
              <a:off x="7668568" y="5026600"/>
              <a:ext cx="746190" cy="243165"/>
            </a:xfrm>
            <a:prstGeom prst="rect">
              <a:avLst/>
            </a:prstGeom>
            <a:solidFill>
              <a:schemeClr val="accent1">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İhracat</a:t>
              </a:r>
            </a:p>
          </p:txBody>
        </p:sp>
        <p:sp>
          <p:nvSpPr>
            <p:cNvPr id="40" name="Rectangle 39"/>
            <p:cNvSpPr/>
            <p:nvPr/>
          </p:nvSpPr>
          <p:spPr>
            <a:xfrm>
              <a:off x="7655245" y="5698651"/>
              <a:ext cx="746190" cy="243165"/>
            </a:xfrm>
            <a:prstGeom prst="rect">
              <a:avLst/>
            </a:prstGeom>
            <a:solidFill>
              <a:schemeClr val="accent1">
                <a:lumMod val="50000"/>
              </a:schemeClr>
            </a:solidFill>
            <a:ln>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bg1"/>
                  </a:solidFill>
                </a:rPr>
                <a:t>İç Piyasa</a:t>
              </a:r>
            </a:p>
          </p:txBody>
        </p:sp>
        <p:sp>
          <p:nvSpPr>
            <p:cNvPr id="60" name="TextBox 59"/>
            <p:cNvSpPr txBox="1"/>
            <p:nvPr/>
          </p:nvSpPr>
          <p:spPr>
            <a:xfrm>
              <a:off x="6277333" y="5339300"/>
              <a:ext cx="716863" cy="369332"/>
            </a:xfrm>
            <a:prstGeom prst="rect">
              <a:avLst/>
            </a:prstGeom>
            <a:noFill/>
          </p:spPr>
          <p:txBody>
            <a:bodyPr wrap="none" rtlCol="0">
              <a:spAutoFit/>
            </a:bodyPr>
            <a:lstStyle/>
            <a:p>
              <a:r>
                <a:rPr lang="en-US" b="1" dirty="0">
                  <a:solidFill>
                    <a:srgbClr val="8A0000"/>
                  </a:solidFill>
                </a:rPr>
                <a:t>-</a:t>
              </a:r>
              <a:r>
                <a:rPr lang="tr-TR" b="1" dirty="0" smtClean="0">
                  <a:solidFill>
                    <a:srgbClr val="8A0000"/>
                  </a:solidFill>
                </a:rPr>
                <a:t>%</a:t>
              </a:r>
              <a:r>
                <a:rPr lang="en-US" b="1" dirty="0" smtClean="0">
                  <a:solidFill>
                    <a:srgbClr val="8A0000"/>
                  </a:solidFill>
                </a:rPr>
                <a:t>1,7</a:t>
              </a:r>
              <a:endParaRPr lang="tr-TR" b="1" dirty="0">
                <a:solidFill>
                  <a:srgbClr val="8A0000"/>
                </a:solidFill>
              </a:endParaRPr>
            </a:p>
          </p:txBody>
        </p:sp>
        <p:sp>
          <p:nvSpPr>
            <p:cNvPr id="61" name="Moon 60"/>
            <p:cNvSpPr/>
            <p:nvPr/>
          </p:nvSpPr>
          <p:spPr>
            <a:xfrm>
              <a:off x="7040684" y="5148182"/>
              <a:ext cx="432000" cy="738675"/>
            </a:xfrm>
            <a:prstGeom prst="moon">
              <a:avLst>
                <a:gd name="adj" fmla="val 2450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62" name="TextBox 61"/>
          <p:cNvSpPr txBox="1"/>
          <p:nvPr/>
        </p:nvSpPr>
        <p:spPr>
          <a:xfrm>
            <a:off x="4138117" y="4916771"/>
            <a:ext cx="675185" cy="276999"/>
          </a:xfrm>
          <a:prstGeom prst="rect">
            <a:avLst/>
          </a:prstGeom>
          <a:noFill/>
          <a:ln w="19050">
            <a:solidFill>
              <a:schemeClr val="tx2">
                <a:lumMod val="50000"/>
              </a:schemeClr>
            </a:solidFill>
            <a:prstDash val="dash"/>
          </a:ln>
        </p:spPr>
        <p:txBody>
          <a:bodyPr wrap="none" rtlCol="0">
            <a:spAutoFit/>
          </a:bodyPr>
          <a:lstStyle/>
          <a:p>
            <a:r>
              <a:rPr lang="en-US" sz="1200" b="1" dirty="0" smtClean="0"/>
              <a:t>8.9 </a:t>
            </a:r>
            <a:r>
              <a:rPr lang="tr-TR" sz="1200" b="1" dirty="0" err="1" smtClean="0"/>
              <a:t>Mio</a:t>
            </a:r>
            <a:endParaRPr lang="tr-TR" sz="1200" b="1" dirty="0"/>
          </a:p>
        </p:txBody>
      </p:sp>
      <p:sp>
        <p:nvSpPr>
          <p:cNvPr id="63" name="TextBox 62"/>
          <p:cNvSpPr txBox="1"/>
          <p:nvPr/>
        </p:nvSpPr>
        <p:spPr>
          <a:xfrm>
            <a:off x="4146546" y="5583144"/>
            <a:ext cx="675185" cy="276999"/>
          </a:xfrm>
          <a:prstGeom prst="rect">
            <a:avLst/>
          </a:prstGeom>
          <a:noFill/>
          <a:ln w="19050">
            <a:solidFill>
              <a:schemeClr val="tx2">
                <a:lumMod val="50000"/>
              </a:schemeClr>
            </a:solidFill>
            <a:prstDash val="dash"/>
          </a:ln>
        </p:spPr>
        <p:txBody>
          <a:bodyPr wrap="none" rtlCol="0">
            <a:spAutoFit/>
          </a:bodyPr>
          <a:lstStyle>
            <a:defPPr>
              <a:defRPr lang="tr-TR"/>
            </a:defPPr>
            <a:lvl1pPr>
              <a:defRPr sz="1200" b="1"/>
            </a:lvl1pPr>
          </a:lstStyle>
          <a:p>
            <a:r>
              <a:rPr lang="en-US" dirty="0" smtClean="0"/>
              <a:t>2.2 </a:t>
            </a:r>
            <a:r>
              <a:rPr lang="tr-TR" dirty="0" err="1" smtClean="0"/>
              <a:t>Mio</a:t>
            </a:r>
            <a:endParaRPr lang="tr-TR" dirty="0"/>
          </a:p>
        </p:txBody>
      </p:sp>
      <p:sp>
        <p:nvSpPr>
          <p:cNvPr id="66" name="TextBox 65"/>
          <p:cNvSpPr txBox="1"/>
          <p:nvPr/>
        </p:nvSpPr>
        <p:spPr>
          <a:xfrm>
            <a:off x="1556969" y="5368798"/>
            <a:ext cx="753732" cy="276999"/>
          </a:xfrm>
          <a:prstGeom prst="rect">
            <a:avLst/>
          </a:prstGeom>
          <a:noFill/>
          <a:ln w="19050">
            <a:solidFill>
              <a:schemeClr val="tx2">
                <a:lumMod val="50000"/>
              </a:schemeClr>
            </a:solidFill>
            <a:prstDash val="dash"/>
          </a:ln>
        </p:spPr>
        <p:txBody>
          <a:bodyPr wrap="none" rtlCol="0">
            <a:spAutoFit/>
          </a:bodyPr>
          <a:lstStyle/>
          <a:p>
            <a:r>
              <a:rPr lang="en-US" sz="1200" b="1" dirty="0" smtClean="0"/>
              <a:t>11.1 </a:t>
            </a:r>
            <a:r>
              <a:rPr lang="tr-TR" sz="1200" b="1" dirty="0" err="1" smtClean="0"/>
              <a:t>Mio</a:t>
            </a:r>
            <a:endParaRPr lang="tr-TR" sz="1200" b="1" dirty="0"/>
          </a:p>
        </p:txBody>
      </p:sp>
    </p:spTree>
    <p:extLst>
      <p:ext uri="{BB962C8B-B14F-4D97-AF65-F5344CB8AC3E}">
        <p14:creationId xmlns:p14="http://schemas.microsoft.com/office/powerpoint/2010/main" val="3610394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0168531" y="2038296"/>
            <a:ext cx="508313" cy="3771248"/>
          </a:xfrm>
          <a:prstGeom prst="rect">
            <a:avLst/>
          </a:prstGeom>
          <a:solidFill>
            <a:srgbClr val="F7EFEF">
              <a:alpha val="29804"/>
            </a:srgbClr>
          </a:solidFill>
          <a:ln w="6350">
            <a:solidFill>
              <a:srgbClr val="E8D0D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vert270" rtlCol="0" anchor="b" anchorCtr="1"/>
          <a:lstStyle/>
          <a:p>
            <a:r>
              <a:rPr lang="tr-TR" sz="1200" b="1" dirty="0">
                <a:solidFill>
                  <a:srgbClr val="D38583"/>
                </a:solidFill>
              </a:rPr>
              <a:t>%0 ÖTV</a:t>
            </a:r>
          </a:p>
        </p:txBody>
      </p:sp>
      <p:sp>
        <p:nvSpPr>
          <p:cNvPr id="7" name="Rectangle 6"/>
          <p:cNvSpPr/>
          <p:nvPr/>
        </p:nvSpPr>
        <p:spPr>
          <a:xfrm>
            <a:off x="4740173" y="2033192"/>
            <a:ext cx="1931891" cy="3771248"/>
          </a:xfrm>
          <a:prstGeom prst="rect">
            <a:avLst/>
          </a:prstGeom>
          <a:solidFill>
            <a:srgbClr val="F7EFEF">
              <a:alpha val="29804"/>
            </a:srgbClr>
          </a:solidFill>
          <a:ln w="6350">
            <a:solidFill>
              <a:srgbClr val="E8D0D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1"/>
          <a:lstStyle/>
          <a:p>
            <a:r>
              <a:rPr lang="tr-TR" sz="1600" b="1" dirty="0">
                <a:solidFill>
                  <a:srgbClr val="D38583"/>
                </a:solidFill>
              </a:rPr>
              <a:t>%0 ÖTV</a:t>
            </a:r>
          </a:p>
        </p:txBody>
      </p:sp>
      <p:graphicFrame>
        <p:nvGraphicFramePr>
          <p:cNvPr id="9" name="Chart 8"/>
          <p:cNvGraphicFramePr/>
          <p:nvPr>
            <p:extLst>
              <p:ext uri="{D42A27DB-BD31-4B8C-83A1-F6EECF244321}">
                <p14:modId xmlns:p14="http://schemas.microsoft.com/office/powerpoint/2010/main" val="779820178"/>
              </p:ext>
            </p:extLst>
          </p:nvPr>
        </p:nvGraphicFramePr>
        <p:xfrm>
          <a:off x="479376" y="1844824"/>
          <a:ext cx="10800000" cy="4876652"/>
        </p:xfrm>
        <a:graphic>
          <a:graphicData uri="http://schemas.openxmlformats.org/drawingml/2006/chart">
            <c:chart xmlns:c="http://schemas.openxmlformats.org/drawingml/2006/chart" xmlns:r="http://schemas.openxmlformats.org/officeDocument/2006/relationships" r:id="rId2"/>
          </a:graphicData>
        </a:graphic>
      </p:graphicFrame>
      <p:cxnSp>
        <p:nvCxnSpPr>
          <p:cNvPr id="33" name="Straight Connector 32"/>
          <p:cNvCxnSpPr/>
          <p:nvPr/>
        </p:nvCxnSpPr>
        <p:spPr>
          <a:xfrm flipV="1">
            <a:off x="4439816" y="3068960"/>
            <a:ext cx="3241026" cy="504056"/>
          </a:xfrm>
          <a:prstGeom prst="line">
            <a:avLst/>
          </a:prstGeom>
          <a:ln w="127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935F2FC3-7DAB-4FC4-88E0-5EB2AAC8C083}" type="slidenum">
              <a:rPr lang="tr-TR" smtClean="0"/>
              <a:t>6</a:t>
            </a:fld>
            <a:endParaRPr lang="tr-TR"/>
          </a:p>
        </p:txBody>
      </p:sp>
      <p:sp>
        <p:nvSpPr>
          <p:cNvPr id="10" name="Rectangle 4"/>
          <p:cNvSpPr txBox="1">
            <a:spLocks noChangeAspect="1" noChangeArrowheads="1"/>
          </p:cNvSpPr>
          <p:nvPr/>
        </p:nvSpPr>
        <p:spPr bwMode="auto">
          <a:xfrm>
            <a:off x="119336" y="116632"/>
            <a:ext cx="8772525" cy="792162"/>
          </a:xfrm>
          <a:prstGeom prst="rect">
            <a:avLst/>
          </a:prstGeom>
          <a:noFill/>
          <a:ln w="9525">
            <a:noFill/>
            <a:miter lim="800000"/>
            <a:headEnd/>
            <a:tailEnd/>
          </a:ln>
          <a:effectLst/>
        </p:spPr>
        <p:txBody>
          <a:bodyPr vert="horz" wrap="square" lIns="90000" tIns="46800" rIns="90000" bIns="46800" numCol="1" anchor="ctr" anchorCtr="0" compatLnSpc="1">
            <a:prstTxWarp prst="textNoShape">
              <a:avLst/>
            </a:prstTxWarp>
          </a:bodyPr>
          <a:lstStyle/>
          <a:p>
            <a:pPr lvl="0" fontAlgn="base">
              <a:spcBef>
                <a:spcPct val="0"/>
              </a:spcBef>
              <a:spcAft>
                <a:spcPct val="0"/>
              </a:spcAft>
              <a:defRPr/>
            </a:pPr>
            <a:r>
              <a:rPr lang="tr-TR" sz="2400" b="1" kern="0" dirty="0">
                <a:solidFill>
                  <a:srgbClr val="C00000"/>
                </a:solidFill>
                <a:latin typeface="+mj-lt"/>
                <a:ea typeface="+mj-ea"/>
                <a:cs typeface="Tahoma" pitchFamily="34" charset="0"/>
              </a:rPr>
              <a:t>2016-</a:t>
            </a:r>
            <a:r>
              <a:rPr lang="en-US" sz="2400" b="1" kern="0" dirty="0">
                <a:solidFill>
                  <a:srgbClr val="C00000"/>
                </a:solidFill>
                <a:latin typeface="+mj-lt"/>
                <a:ea typeface="+mj-ea"/>
                <a:cs typeface="Tahoma" pitchFamily="34" charset="0"/>
              </a:rPr>
              <a:t>2018</a:t>
            </a:r>
            <a:r>
              <a:rPr lang="tr-TR" sz="2400" b="1" kern="0" dirty="0">
                <a:solidFill>
                  <a:srgbClr val="C00000"/>
                </a:solidFill>
                <a:latin typeface="+mj-lt"/>
                <a:ea typeface="+mj-ea"/>
                <a:cs typeface="Tahoma" pitchFamily="34" charset="0"/>
              </a:rPr>
              <a:t> </a:t>
            </a:r>
            <a:r>
              <a:rPr lang="en-US" sz="2400" b="1" kern="0" dirty="0">
                <a:solidFill>
                  <a:srgbClr val="C00000"/>
                </a:solidFill>
                <a:latin typeface="+mj-lt"/>
                <a:ea typeface="+mj-ea"/>
                <a:cs typeface="Tahoma" pitchFamily="34" charset="0"/>
              </a:rPr>
              <a:t>4 BEYAZ EŞYA HACMİ</a:t>
            </a:r>
            <a:endParaRPr lang="tr-TR" sz="2400" b="1" kern="0" dirty="0">
              <a:solidFill>
                <a:srgbClr val="C00000"/>
              </a:solidFill>
              <a:latin typeface="+mj-lt"/>
              <a:ea typeface="+mj-ea"/>
              <a:cs typeface="Tahoma" pitchFamily="34" charset="0"/>
            </a:endParaRPr>
          </a:p>
          <a:p>
            <a:pPr lvl="0" fontAlgn="base">
              <a:spcBef>
                <a:spcPct val="0"/>
              </a:spcBef>
              <a:spcAft>
                <a:spcPct val="0"/>
              </a:spcAft>
              <a:defRPr/>
            </a:pPr>
            <a:r>
              <a:rPr lang="tr-TR" sz="2400" b="1" u="sng" dirty="0">
                <a:solidFill>
                  <a:schemeClr val="bg1">
                    <a:lumMod val="50000"/>
                  </a:schemeClr>
                </a:solidFill>
              </a:rPr>
              <a:t>İç Satış Ve İhracat</a:t>
            </a:r>
            <a:endParaRPr lang="tr-TR" sz="2400" b="1" kern="0" dirty="0">
              <a:solidFill>
                <a:srgbClr val="C00000"/>
              </a:solidFill>
              <a:latin typeface="+mj-lt"/>
              <a:ea typeface="+mj-ea"/>
              <a:cs typeface="Tahoma" pitchFamily="34" charset="0"/>
            </a:endParaRPr>
          </a:p>
        </p:txBody>
      </p:sp>
      <p:sp>
        <p:nvSpPr>
          <p:cNvPr id="12" name="Rectangle 11"/>
          <p:cNvSpPr/>
          <p:nvPr/>
        </p:nvSpPr>
        <p:spPr>
          <a:xfrm>
            <a:off x="479376" y="1297733"/>
            <a:ext cx="830677" cy="553998"/>
          </a:xfrm>
          <a:prstGeom prst="rect">
            <a:avLst/>
          </a:prstGeom>
        </p:spPr>
        <p:txBody>
          <a:bodyPr wrap="none">
            <a:spAutoFit/>
          </a:bodyPr>
          <a:lstStyle/>
          <a:p>
            <a:pPr algn="ctr"/>
            <a:r>
              <a:rPr lang="tr-TR" b="1" kern="0" dirty="0">
                <a:solidFill>
                  <a:srgbClr val="C00000"/>
                </a:solidFill>
                <a:cs typeface="Tahoma" pitchFamily="34" charset="0"/>
              </a:rPr>
              <a:t>Pazar</a:t>
            </a:r>
          </a:p>
          <a:p>
            <a:pPr algn="ctr"/>
            <a:r>
              <a:rPr lang="tr-TR" sz="1200" b="1" kern="0" dirty="0">
                <a:solidFill>
                  <a:schemeClr val="bg1">
                    <a:lumMod val="50000"/>
                  </a:schemeClr>
                </a:solidFill>
                <a:cs typeface="Tahoma" pitchFamily="34" charset="0"/>
              </a:rPr>
              <a:t>(Bin Adet)</a:t>
            </a:r>
            <a:endParaRPr lang="tr-TR" sz="1200" dirty="0">
              <a:solidFill>
                <a:schemeClr val="bg1">
                  <a:lumMod val="50000"/>
                </a:schemeClr>
              </a:solidFill>
            </a:endParaRPr>
          </a:p>
        </p:txBody>
      </p:sp>
      <p:cxnSp>
        <p:nvCxnSpPr>
          <p:cNvPr id="16" name="Straight Connector 15"/>
          <p:cNvCxnSpPr/>
          <p:nvPr/>
        </p:nvCxnSpPr>
        <p:spPr>
          <a:xfrm>
            <a:off x="1224329" y="2013869"/>
            <a:ext cx="3168000" cy="0"/>
          </a:xfrm>
          <a:prstGeom prst="line">
            <a:avLst/>
          </a:prstGeom>
          <a:ln>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2526450" y="1817538"/>
            <a:ext cx="473206" cy="261610"/>
          </a:xfrm>
          <a:prstGeom prst="rect">
            <a:avLst/>
          </a:prstGeom>
          <a:noFill/>
        </p:spPr>
        <p:txBody>
          <a:bodyPr wrap="none" rtlCol="0">
            <a:spAutoFit/>
          </a:bodyPr>
          <a:lstStyle/>
          <a:p>
            <a:pPr algn="ctr"/>
            <a:r>
              <a:rPr lang="tr-TR" sz="1050" b="1" dirty="0">
                <a:solidFill>
                  <a:schemeClr val="bg2">
                    <a:lumMod val="50000"/>
                  </a:schemeClr>
                </a:solidFill>
              </a:rPr>
              <a:t>2016</a:t>
            </a:r>
          </a:p>
        </p:txBody>
      </p:sp>
      <p:sp>
        <p:nvSpPr>
          <p:cNvPr id="19" name="TextBox 18"/>
          <p:cNvSpPr txBox="1"/>
          <p:nvPr/>
        </p:nvSpPr>
        <p:spPr>
          <a:xfrm>
            <a:off x="5735960" y="1821385"/>
            <a:ext cx="460382" cy="253916"/>
          </a:xfrm>
          <a:prstGeom prst="rect">
            <a:avLst/>
          </a:prstGeom>
          <a:noFill/>
        </p:spPr>
        <p:txBody>
          <a:bodyPr wrap="none" rtlCol="0">
            <a:spAutoFit/>
          </a:bodyPr>
          <a:lstStyle/>
          <a:p>
            <a:pPr algn="ctr"/>
            <a:r>
              <a:rPr lang="tr-TR" sz="1050" b="1" dirty="0">
                <a:solidFill>
                  <a:schemeClr val="bg2">
                    <a:lumMod val="50000"/>
                  </a:schemeClr>
                </a:solidFill>
              </a:rPr>
              <a:t>2017</a:t>
            </a:r>
          </a:p>
        </p:txBody>
      </p:sp>
      <p:sp>
        <p:nvSpPr>
          <p:cNvPr id="22" name="Footer Placeholder 3"/>
          <p:cNvSpPr>
            <a:spLocks noGrp="1"/>
          </p:cNvSpPr>
          <p:nvPr>
            <p:ph type="ftr" sz="quarter" idx="11"/>
          </p:nvPr>
        </p:nvSpPr>
        <p:spPr>
          <a:xfrm>
            <a:off x="4541660" y="6536692"/>
            <a:ext cx="2895600" cy="365125"/>
          </a:xfrm>
        </p:spPr>
        <p:txBody>
          <a:bodyPr/>
          <a:lstStyle/>
          <a:p>
            <a:r>
              <a:rPr lang="tr-TR" dirty="0"/>
              <a:t>Kaynak: BESD</a:t>
            </a:r>
            <a:endParaRPr lang="en-US" dirty="0"/>
          </a:p>
        </p:txBody>
      </p:sp>
      <p:sp>
        <p:nvSpPr>
          <p:cNvPr id="25" name="TextBox 24"/>
          <p:cNvSpPr txBox="1"/>
          <p:nvPr/>
        </p:nvSpPr>
        <p:spPr>
          <a:xfrm>
            <a:off x="8832304" y="1821385"/>
            <a:ext cx="460382" cy="253916"/>
          </a:xfrm>
          <a:prstGeom prst="rect">
            <a:avLst/>
          </a:prstGeom>
          <a:noFill/>
        </p:spPr>
        <p:txBody>
          <a:bodyPr wrap="none" rtlCol="0">
            <a:spAutoFit/>
          </a:bodyPr>
          <a:lstStyle/>
          <a:p>
            <a:pPr algn="ctr"/>
            <a:r>
              <a:rPr lang="tr-TR" sz="1050" b="1" dirty="0">
                <a:solidFill>
                  <a:schemeClr val="bg2">
                    <a:lumMod val="50000"/>
                  </a:schemeClr>
                </a:solidFill>
              </a:rPr>
              <a:t>201</a:t>
            </a:r>
            <a:r>
              <a:rPr lang="en-US" sz="1050" b="1" dirty="0">
                <a:solidFill>
                  <a:schemeClr val="bg2">
                    <a:lumMod val="50000"/>
                  </a:schemeClr>
                </a:solidFill>
              </a:rPr>
              <a:t>8</a:t>
            </a:r>
            <a:endParaRPr lang="tr-TR" sz="1050" b="1" dirty="0">
              <a:solidFill>
                <a:schemeClr val="bg2">
                  <a:lumMod val="50000"/>
                </a:schemeClr>
              </a:solidFill>
            </a:endParaRPr>
          </a:p>
        </p:txBody>
      </p:sp>
      <p:sp>
        <p:nvSpPr>
          <p:cNvPr id="24" name="TextBox 23"/>
          <p:cNvSpPr txBox="1"/>
          <p:nvPr/>
        </p:nvSpPr>
        <p:spPr>
          <a:xfrm>
            <a:off x="8163803" y="1402014"/>
            <a:ext cx="1813895" cy="461665"/>
          </a:xfrm>
          <a:prstGeom prst="rect">
            <a:avLst/>
          </a:prstGeom>
          <a:solidFill>
            <a:schemeClr val="accent2"/>
          </a:solidFill>
        </p:spPr>
        <p:txBody>
          <a:bodyPr wrap="none" rtlCol="0">
            <a:spAutoFit/>
          </a:bodyPr>
          <a:lstStyle>
            <a:defPPr>
              <a:defRPr lang="tr-TR"/>
            </a:defPPr>
            <a:lvl1pPr algn="ctr">
              <a:defRPr sz="1200" b="1">
                <a:solidFill>
                  <a:schemeClr val="bg1"/>
                </a:solidFill>
              </a:defRPr>
            </a:lvl1pPr>
          </a:lstStyle>
          <a:p>
            <a:r>
              <a:rPr lang="tr-TR" dirty="0"/>
              <a:t>201</a:t>
            </a:r>
            <a:r>
              <a:rPr lang="en-US" dirty="0"/>
              <a:t>8 </a:t>
            </a:r>
            <a:r>
              <a:rPr lang="en-US" dirty="0" err="1" smtClean="0"/>
              <a:t>Aylık</a:t>
            </a:r>
            <a:r>
              <a:rPr lang="en-US" dirty="0" smtClean="0"/>
              <a:t> </a:t>
            </a:r>
            <a:r>
              <a:rPr lang="tr-TR" dirty="0" smtClean="0"/>
              <a:t>Ortalama </a:t>
            </a:r>
            <a:r>
              <a:rPr lang="tr-TR" dirty="0"/>
              <a:t>Satış</a:t>
            </a:r>
          </a:p>
          <a:p>
            <a:r>
              <a:rPr lang="tr-TR" dirty="0"/>
              <a:t> </a:t>
            </a:r>
            <a:r>
              <a:rPr lang="en-US" dirty="0"/>
              <a:t>   2.120.639 </a:t>
            </a:r>
            <a:endParaRPr lang="tr-TR" dirty="0"/>
          </a:p>
        </p:txBody>
      </p:sp>
      <p:sp>
        <p:nvSpPr>
          <p:cNvPr id="23" name="TextBox 22"/>
          <p:cNvSpPr txBox="1"/>
          <p:nvPr/>
        </p:nvSpPr>
        <p:spPr>
          <a:xfrm>
            <a:off x="1847528" y="1402014"/>
            <a:ext cx="1813895" cy="461665"/>
          </a:xfrm>
          <a:prstGeom prst="rect">
            <a:avLst/>
          </a:prstGeom>
          <a:solidFill>
            <a:schemeClr val="accent2"/>
          </a:solidFill>
        </p:spPr>
        <p:txBody>
          <a:bodyPr wrap="none" rtlCol="0">
            <a:spAutoFit/>
          </a:bodyPr>
          <a:lstStyle/>
          <a:p>
            <a:pPr algn="ctr"/>
            <a:r>
              <a:rPr lang="tr-TR" sz="1200" b="1" dirty="0">
                <a:solidFill>
                  <a:schemeClr val="bg1"/>
                </a:solidFill>
              </a:rPr>
              <a:t>2016 </a:t>
            </a:r>
            <a:r>
              <a:rPr lang="en-US" sz="1200" b="1" dirty="0" err="1" smtClean="0">
                <a:solidFill>
                  <a:schemeClr val="bg1"/>
                </a:solidFill>
              </a:rPr>
              <a:t>Aylık</a:t>
            </a:r>
            <a:r>
              <a:rPr lang="en-US" sz="1200" b="1" dirty="0" smtClean="0">
                <a:solidFill>
                  <a:schemeClr val="bg1"/>
                </a:solidFill>
              </a:rPr>
              <a:t> </a:t>
            </a:r>
            <a:r>
              <a:rPr lang="tr-TR" sz="1200" b="1" dirty="0" smtClean="0">
                <a:solidFill>
                  <a:schemeClr val="bg1"/>
                </a:solidFill>
              </a:rPr>
              <a:t>Ortalama </a:t>
            </a:r>
            <a:r>
              <a:rPr lang="tr-TR" sz="1200" b="1" dirty="0">
                <a:solidFill>
                  <a:schemeClr val="bg1"/>
                </a:solidFill>
              </a:rPr>
              <a:t>Satış</a:t>
            </a:r>
          </a:p>
          <a:p>
            <a:pPr algn="ctr"/>
            <a:r>
              <a:rPr lang="en-US" sz="1200" b="1" dirty="0">
                <a:solidFill>
                  <a:schemeClr val="bg1"/>
                </a:solidFill>
              </a:rPr>
              <a:t>  1.995.429 </a:t>
            </a:r>
            <a:endParaRPr lang="tr-TR" sz="1200" b="1" dirty="0">
              <a:solidFill>
                <a:schemeClr val="bg1"/>
              </a:solidFill>
            </a:endParaRPr>
          </a:p>
        </p:txBody>
      </p:sp>
      <p:sp>
        <p:nvSpPr>
          <p:cNvPr id="30" name="TextBox 29"/>
          <p:cNvSpPr txBox="1"/>
          <p:nvPr/>
        </p:nvSpPr>
        <p:spPr>
          <a:xfrm>
            <a:off x="5159896" y="1402014"/>
            <a:ext cx="1813895" cy="461665"/>
          </a:xfrm>
          <a:prstGeom prst="rect">
            <a:avLst/>
          </a:prstGeom>
          <a:solidFill>
            <a:schemeClr val="accent2"/>
          </a:solidFill>
        </p:spPr>
        <p:txBody>
          <a:bodyPr wrap="none" rtlCol="0">
            <a:spAutoFit/>
          </a:bodyPr>
          <a:lstStyle/>
          <a:p>
            <a:pPr algn="ctr"/>
            <a:r>
              <a:rPr lang="tr-TR" sz="1200" b="1" dirty="0">
                <a:solidFill>
                  <a:schemeClr val="bg1"/>
                </a:solidFill>
              </a:rPr>
              <a:t>201</a:t>
            </a:r>
            <a:r>
              <a:rPr lang="en-US" sz="1200" b="1" dirty="0">
                <a:solidFill>
                  <a:schemeClr val="bg1"/>
                </a:solidFill>
              </a:rPr>
              <a:t>7</a:t>
            </a:r>
            <a:r>
              <a:rPr lang="tr-TR" sz="1200" b="1" dirty="0">
                <a:solidFill>
                  <a:schemeClr val="bg1"/>
                </a:solidFill>
              </a:rPr>
              <a:t> </a:t>
            </a:r>
            <a:r>
              <a:rPr lang="en-US" sz="1200" b="1" dirty="0" err="1" smtClean="0">
                <a:solidFill>
                  <a:schemeClr val="bg1"/>
                </a:solidFill>
              </a:rPr>
              <a:t>Aylık</a:t>
            </a:r>
            <a:r>
              <a:rPr lang="en-US" sz="1200" b="1" dirty="0" smtClean="0">
                <a:solidFill>
                  <a:schemeClr val="bg1"/>
                </a:solidFill>
              </a:rPr>
              <a:t> </a:t>
            </a:r>
            <a:r>
              <a:rPr lang="tr-TR" sz="1200" b="1" dirty="0" smtClean="0">
                <a:solidFill>
                  <a:schemeClr val="bg1"/>
                </a:solidFill>
              </a:rPr>
              <a:t>Ortalama </a:t>
            </a:r>
            <a:r>
              <a:rPr lang="tr-TR" sz="1200" b="1" dirty="0">
                <a:solidFill>
                  <a:schemeClr val="bg1"/>
                </a:solidFill>
              </a:rPr>
              <a:t>Satış</a:t>
            </a:r>
          </a:p>
          <a:p>
            <a:pPr algn="ctr"/>
            <a:r>
              <a:rPr lang="en-US" sz="1200" b="1" dirty="0">
                <a:solidFill>
                  <a:schemeClr val="bg1"/>
                </a:solidFill>
              </a:rPr>
              <a:t>  2.141.278 </a:t>
            </a:r>
            <a:endParaRPr lang="tr-TR" sz="1200" b="1" dirty="0">
              <a:solidFill>
                <a:schemeClr val="bg1"/>
              </a:solidFill>
            </a:endParaRPr>
          </a:p>
        </p:txBody>
      </p:sp>
      <p:cxnSp>
        <p:nvCxnSpPr>
          <p:cNvPr id="32" name="Straight Connector 31"/>
          <p:cNvCxnSpPr/>
          <p:nvPr/>
        </p:nvCxnSpPr>
        <p:spPr>
          <a:xfrm flipV="1">
            <a:off x="1127448" y="3110846"/>
            <a:ext cx="3373361" cy="822211"/>
          </a:xfrm>
          <a:prstGeom prst="line">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428537" y="2013869"/>
            <a:ext cx="3168000" cy="0"/>
          </a:xfrm>
          <a:prstGeom prst="line">
            <a:avLst/>
          </a:prstGeom>
          <a:ln>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7653143" y="2013869"/>
            <a:ext cx="3168000" cy="0"/>
          </a:xfrm>
          <a:prstGeom prst="line">
            <a:avLst/>
          </a:prstGeom>
          <a:ln>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7596537" y="3068960"/>
            <a:ext cx="2963959" cy="576064"/>
          </a:xfrm>
          <a:prstGeom prst="line">
            <a:avLst/>
          </a:prstGeom>
          <a:ln w="12700">
            <a:solidFill>
              <a:srgbClr val="00B0F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013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custData r:id="rId1"/>
            </p:custDataLst>
          </p:nvPr>
        </p:nvSpPr>
        <p:spPr/>
        <p:txBody>
          <a:bodyPr/>
          <a:lstStyle/>
          <a:p>
            <a:fld id="{935F2FC3-7DAB-4FC4-88E0-5EB2AAC8C083}" type="slidenum">
              <a:rPr lang="tr-TR" smtClean="0">
                <a:solidFill>
                  <a:prstClr val="black">
                    <a:tint val="75000"/>
                  </a:prstClr>
                </a:solidFill>
              </a:rPr>
              <a:pPr/>
              <a:t>7</a:t>
            </a:fld>
            <a:endParaRPr lang="tr-TR">
              <a:solidFill>
                <a:prstClr val="black">
                  <a:tint val="75000"/>
                </a:prstClr>
              </a:solidFill>
            </a:endParaRPr>
          </a:p>
        </p:txBody>
      </p:sp>
      <p:graphicFrame>
        <p:nvGraphicFramePr>
          <p:cNvPr id="6" name="Chart 5"/>
          <p:cNvGraphicFramePr/>
          <p:nvPr>
            <p:extLst/>
          </p:nvPr>
        </p:nvGraphicFramePr>
        <p:xfrm>
          <a:off x="1343472" y="1484784"/>
          <a:ext cx="10369152" cy="4064000"/>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1516089" y="6542172"/>
            <a:ext cx="5446221" cy="315829"/>
          </a:xfrm>
          <a:prstGeom prst="rect">
            <a:avLst/>
          </a:prstGeom>
        </p:spPr>
        <p:txBody>
          <a:bodyPr vert="horz" lIns="91440" tIns="45720" rIns="91440" bIns="45720" rtlCol="0" anchor="ctr"/>
          <a:lstStyle/>
          <a:p>
            <a:r>
              <a:rPr lang="tr-TR" sz="1000" dirty="0">
                <a:solidFill>
                  <a:prstClr val="black">
                    <a:tint val="75000"/>
                  </a:prstClr>
                </a:solidFill>
              </a:rPr>
              <a:t>*</a:t>
            </a:r>
            <a:r>
              <a:rPr lang="en-US" sz="1000" dirty="0" err="1">
                <a:solidFill>
                  <a:prstClr val="black">
                    <a:lumMod val="65000"/>
                    <a:lumOff val="35000"/>
                  </a:prstClr>
                </a:solidFill>
              </a:rPr>
              <a:t>Veriler</a:t>
            </a:r>
            <a:r>
              <a:rPr lang="en-US" sz="1000" dirty="0">
                <a:solidFill>
                  <a:prstClr val="black">
                    <a:lumMod val="65000"/>
                    <a:lumOff val="35000"/>
                  </a:prstClr>
                </a:solidFill>
              </a:rPr>
              <a:t> </a:t>
            </a:r>
            <a:r>
              <a:rPr lang="en-US" sz="1000" dirty="0" smtClean="0">
                <a:solidFill>
                  <a:prstClr val="black">
                    <a:lumMod val="65000"/>
                    <a:lumOff val="35000"/>
                  </a:prstClr>
                </a:solidFill>
              </a:rPr>
              <a:t>Ocak-</a:t>
            </a:r>
            <a:r>
              <a:rPr lang="en-US" sz="1000" dirty="0" err="1" smtClean="0">
                <a:solidFill>
                  <a:prstClr val="black">
                    <a:lumMod val="65000"/>
                    <a:lumOff val="35000"/>
                  </a:prstClr>
                </a:solidFill>
              </a:rPr>
              <a:t>Aralık</a:t>
            </a:r>
            <a:r>
              <a:rPr lang="en-US" sz="1000" dirty="0" smtClean="0">
                <a:solidFill>
                  <a:prstClr val="black">
                    <a:lumMod val="65000"/>
                    <a:lumOff val="35000"/>
                  </a:prstClr>
                </a:solidFill>
              </a:rPr>
              <a:t> </a:t>
            </a:r>
            <a:r>
              <a:rPr lang="en-US" sz="1000" dirty="0" err="1">
                <a:solidFill>
                  <a:prstClr val="black">
                    <a:lumMod val="65000"/>
                    <a:lumOff val="35000"/>
                  </a:prstClr>
                </a:solidFill>
              </a:rPr>
              <a:t>dönemini</a:t>
            </a:r>
            <a:r>
              <a:rPr lang="en-US" sz="1000" dirty="0">
                <a:solidFill>
                  <a:prstClr val="black">
                    <a:lumMod val="65000"/>
                    <a:lumOff val="35000"/>
                  </a:prstClr>
                </a:solidFill>
              </a:rPr>
              <a:t> </a:t>
            </a:r>
            <a:r>
              <a:rPr lang="en-US" sz="1000" dirty="0" err="1">
                <a:solidFill>
                  <a:prstClr val="black">
                    <a:lumMod val="65000"/>
                    <a:lumOff val="35000"/>
                  </a:prstClr>
                </a:solidFill>
              </a:rPr>
              <a:t>kapsamaktadır</a:t>
            </a:r>
            <a:r>
              <a:rPr lang="en-US" sz="1000" dirty="0">
                <a:solidFill>
                  <a:prstClr val="black">
                    <a:lumMod val="65000"/>
                    <a:lumOff val="35000"/>
                  </a:prstClr>
                </a:solidFill>
              </a:rPr>
              <a:t>.</a:t>
            </a:r>
            <a:endParaRPr lang="tr-TR" sz="1000" dirty="0">
              <a:solidFill>
                <a:prstClr val="black"/>
              </a:solidFill>
            </a:endParaRPr>
          </a:p>
        </p:txBody>
      </p:sp>
      <p:graphicFrame>
        <p:nvGraphicFramePr>
          <p:cNvPr id="10" name="Table 9"/>
          <p:cNvGraphicFramePr>
            <a:graphicFrameLocks noGrp="1"/>
          </p:cNvGraphicFramePr>
          <p:nvPr>
            <p:extLst/>
          </p:nvPr>
        </p:nvGraphicFramePr>
        <p:xfrm>
          <a:off x="767412" y="5543064"/>
          <a:ext cx="10945209" cy="859790"/>
        </p:xfrm>
        <a:graphic>
          <a:graphicData uri="http://schemas.openxmlformats.org/drawingml/2006/table">
            <a:tbl>
              <a:tblPr firstRow="1" bandRow="1">
                <a:tableStyleId>{2D5ABB26-0587-4C30-8999-92F81FD0307C}</a:tableStyleId>
              </a:tblPr>
              <a:tblGrid>
                <a:gridCol w="741610">
                  <a:extLst>
                    <a:ext uri="{9D8B030D-6E8A-4147-A177-3AD203B41FA5}">
                      <a16:colId xmlns="" xmlns:a16="http://schemas.microsoft.com/office/drawing/2014/main" val="20000"/>
                    </a:ext>
                  </a:extLst>
                </a:gridCol>
                <a:gridCol w="422107">
                  <a:extLst>
                    <a:ext uri="{9D8B030D-6E8A-4147-A177-3AD203B41FA5}">
                      <a16:colId xmlns="" xmlns:a16="http://schemas.microsoft.com/office/drawing/2014/main" val="20001"/>
                    </a:ext>
                  </a:extLst>
                </a:gridCol>
                <a:gridCol w="629037">
                  <a:extLst>
                    <a:ext uri="{9D8B030D-6E8A-4147-A177-3AD203B41FA5}">
                      <a16:colId xmlns="" xmlns:a16="http://schemas.microsoft.com/office/drawing/2014/main" val="20002"/>
                    </a:ext>
                  </a:extLst>
                </a:gridCol>
                <a:gridCol w="542754">
                  <a:extLst>
                    <a:ext uri="{9D8B030D-6E8A-4147-A177-3AD203B41FA5}">
                      <a16:colId xmlns="" xmlns:a16="http://schemas.microsoft.com/office/drawing/2014/main" val="20003"/>
                    </a:ext>
                  </a:extLst>
                </a:gridCol>
                <a:gridCol w="589509">
                  <a:extLst>
                    <a:ext uri="{9D8B030D-6E8A-4147-A177-3AD203B41FA5}">
                      <a16:colId xmlns="" xmlns:a16="http://schemas.microsoft.com/office/drawing/2014/main" val="20004"/>
                    </a:ext>
                  </a:extLst>
                </a:gridCol>
                <a:gridCol w="471776">
                  <a:extLst>
                    <a:ext uri="{9D8B030D-6E8A-4147-A177-3AD203B41FA5}">
                      <a16:colId xmlns="" xmlns:a16="http://schemas.microsoft.com/office/drawing/2014/main" val="20005"/>
                    </a:ext>
                  </a:extLst>
                </a:gridCol>
                <a:gridCol w="471776">
                  <a:extLst>
                    <a:ext uri="{9D8B030D-6E8A-4147-A177-3AD203B41FA5}">
                      <a16:colId xmlns="" xmlns:a16="http://schemas.microsoft.com/office/drawing/2014/main" val="20006"/>
                    </a:ext>
                  </a:extLst>
                </a:gridCol>
                <a:gridCol w="471776">
                  <a:extLst>
                    <a:ext uri="{9D8B030D-6E8A-4147-A177-3AD203B41FA5}">
                      <a16:colId xmlns="" xmlns:a16="http://schemas.microsoft.com/office/drawing/2014/main" val="20007"/>
                    </a:ext>
                  </a:extLst>
                </a:gridCol>
                <a:gridCol w="471776">
                  <a:extLst>
                    <a:ext uri="{9D8B030D-6E8A-4147-A177-3AD203B41FA5}">
                      <a16:colId xmlns="" xmlns:a16="http://schemas.microsoft.com/office/drawing/2014/main" val="20008"/>
                    </a:ext>
                  </a:extLst>
                </a:gridCol>
                <a:gridCol w="471776">
                  <a:extLst>
                    <a:ext uri="{9D8B030D-6E8A-4147-A177-3AD203B41FA5}">
                      <a16:colId xmlns="" xmlns:a16="http://schemas.microsoft.com/office/drawing/2014/main" val="20009"/>
                    </a:ext>
                  </a:extLst>
                </a:gridCol>
                <a:gridCol w="471776">
                  <a:extLst>
                    <a:ext uri="{9D8B030D-6E8A-4147-A177-3AD203B41FA5}">
                      <a16:colId xmlns="" xmlns:a16="http://schemas.microsoft.com/office/drawing/2014/main" val="20010"/>
                    </a:ext>
                  </a:extLst>
                </a:gridCol>
                <a:gridCol w="471776">
                  <a:extLst>
                    <a:ext uri="{9D8B030D-6E8A-4147-A177-3AD203B41FA5}">
                      <a16:colId xmlns="" xmlns:a16="http://schemas.microsoft.com/office/drawing/2014/main" val="20011"/>
                    </a:ext>
                  </a:extLst>
                </a:gridCol>
                <a:gridCol w="471776"/>
                <a:gridCol w="471776"/>
                <a:gridCol w="471776"/>
                <a:gridCol w="471776"/>
                <a:gridCol w="471776"/>
                <a:gridCol w="471776"/>
                <a:gridCol w="471776"/>
                <a:gridCol w="471776"/>
                <a:gridCol w="471776"/>
                <a:gridCol w="471776"/>
              </a:tblGrid>
              <a:tr h="722832">
                <a:tc>
                  <a:txBody>
                    <a:bodyPr/>
                    <a:lstStyle/>
                    <a:p>
                      <a:pPr algn="l" fontAlgn="b"/>
                      <a:r>
                        <a:rPr lang="en-US" sz="1400" b="1" kern="1200" dirty="0">
                          <a:solidFill>
                            <a:schemeClr val="accent6">
                              <a:lumMod val="50000"/>
                            </a:schemeClr>
                          </a:solidFill>
                          <a:latin typeface="+mn-lt"/>
                          <a:ea typeface="+mn-ea"/>
                          <a:cs typeface="+mn-cs"/>
                        </a:rPr>
                        <a:t>4 </a:t>
                      </a:r>
                      <a:r>
                        <a:rPr lang="en-US" sz="1400" b="1" kern="1200" dirty="0" err="1">
                          <a:solidFill>
                            <a:schemeClr val="accent6">
                              <a:lumMod val="50000"/>
                            </a:schemeClr>
                          </a:solidFill>
                          <a:latin typeface="+mn-lt"/>
                          <a:ea typeface="+mn-ea"/>
                          <a:cs typeface="+mn-cs"/>
                        </a:rPr>
                        <a:t>Beyaz</a:t>
                      </a:r>
                      <a:r>
                        <a:rPr lang="en-US" sz="1400" b="1" kern="1200" dirty="0">
                          <a:solidFill>
                            <a:schemeClr val="accent6">
                              <a:lumMod val="50000"/>
                            </a:schemeClr>
                          </a:solidFill>
                          <a:latin typeface="+mn-lt"/>
                          <a:ea typeface="+mn-ea"/>
                          <a:cs typeface="+mn-cs"/>
                        </a:rPr>
                        <a:t> </a:t>
                      </a:r>
                      <a:r>
                        <a:rPr lang="en-US" sz="1400" b="1" kern="1200" dirty="0" err="1">
                          <a:solidFill>
                            <a:schemeClr val="accent6">
                              <a:lumMod val="50000"/>
                            </a:schemeClr>
                          </a:solidFill>
                          <a:latin typeface="+mn-lt"/>
                          <a:ea typeface="+mn-ea"/>
                          <a:cs typeface="+mn-cs"/>
                        </a:rPr>
                        <a:t>Eşya</a:t>
                      </a:r>
                      <a:r>
                        <a:rPr lang="en-US" sz="1400" b="1" kern="1200" dirty="0">
                          <a:solidFill>
                            <a:schemeClr val="accent6">
                              <a:lumMod val="50000"/>
                            </a:schemeClr>
                          </a:solidFill>
                          <a:latin typeface="+mn-lt"/>
                          <a:ea typeface="+mn-ea"/>
                          <a:cs typeface="+mn-cs"/>
                        </a:rPr>
                        <a:t> </a:t>
                      </a:r>
                      <a:r>
                        <a:rPr lang="en-US" sz="1400" b="1" kern="1200" dirty="0" err="1">
                          <a:solidFill>
                            <a:schemeClr val="accent6">
                              <a:lumMod val="50000"/>
                            </a:schemeClr>
                          </a:solidFill>
                          <a:latin typeface="+mn-lt"/>
                          <a:ea typeface="+mn-ea"/>
                          <a:cs typeface="+mn-cs"/>
                        </a:rPr>
                        <a:t>Büyüme</a:t>
                      </a:r>
                      <a:r>
                        <a:rPr lang="en-US" sz="1400" b="1" kern="1200" dirty="0">
                          <a:solidFill>
                            <a:schemeClr val="accent6">
                              <a:lumMod val="50000"/>
                            </a:schemeClr>
                          </a:solidFill>
                          <a:latin typeface="+mn-lt"/>
                          <a:ea typeface="+mn-ea"/>
                          <a:cs typeface="+mn-cs"/>
                        </a:rPr>
                        <a:t/>
                      </a:r>
                      <a:br>
                        <a:rPr lang="en-US" sz="1400" b="1" kern="1200" dirty="0">
                          <a:solidFill>
                            <a:schemeClr val="accent6">
                              <a:lumMod val="50000"/>
                            </a:schemeClr>
                          </a:solidFill>
                          <a:latin typeface="+mn-lt"/>
                          <a:ea typeface="+mn-ea"/>
                          <a:cs typeface="+mn-cs"/>
                        </a:rPr>
                      </a:br>
                      <a:endParaRPr lang="en-US" sz="1400" b="1" kern="1200" dirty="0">
                        <a:solidFill>
                          <a:schemeClr val="accent6">
                            <a:lumMod val="50000"/>
                          </a:schemeClr>
                        </a:solidFill>
                        <a:latin typeface="+mn-lt"/>
                        <a:ea typeface="+mn-ea"/>
                        <a:cs typeface="+mn-cs"/>
                      </a:endParaRPr>
                    </a:p>
                  </a:txBody>
                  <a:tcPr marL="6350" marR="6350" marT="6350" marB="0" anchor="b"/>
                </a:tc>
                <a:tc>
                  <a:txBody>
                    <a:bodyPr/>
                    <a:lstStyle/>
                    <a:p>
                      <a:pPr algn="ctr" fontAlgn="b"/>
                      <a:endParaRPr lang="en-US" sz="1100" b="1" i="0" u="none" strike="noStrike">
                        <a:solidFill>
                          <a:schemeClr val="accent6">
                            <a:lumMod val="50000"/>
                          </a:schemeClr>
                        </a:solidFill>
                        <a:effectLst/>
                        <a:latin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-4,8%</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17,1%</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-12,7%</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30,8%</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32,6%</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33,7%</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8,9%</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20,7%</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5,5%</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-0,4%</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-2,5%</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8,3%</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9,1%</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6,7%</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-3,6%</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3,6%</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5,8%</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6,5%</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chemeClr val="accent6">
                              <a:lumMod val="50000"/>
                            </a:schemeClr>
                          </a:solidFill>
                          <a:effectLst/>
                          <a:latin typeface="Calibri" panose="020F0502020204030204" pitchFamily="34" charset="0"/>
                        </a:rPr>
                        <a:t>7,3%</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chemeClr val="accent6">
                              <a:lumMod val="50000"/>
                            </a:schemeClr>
                          </a:solidFill>
                          <a:effectLst/>
                          <a:latin typeface="Calibri" panose="020F0502020204030204" pitchFamily="34" charset="0"/>
                        </a:rPr>
                        <a:t>-1,0%</a:t>
                      </a: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bl>
          </a:graphicData>
        </a:graphic>
      </p:graphicFrame>
      <p:sp>
        <p:nvSpPr>
          <p:cNvPr id="11" name="Title 1"/>
          <p:cNvSpPr txBox="1">
            <a:spLocks/>
          </p:cNvSpPr>
          <p:nvPr/>
        </p:nvSpPr>
        <p:spPr>
          <a:xfrm>
            <a:off x="1981200" y="332656"/>
            <a:ext cx="8229600" cy="4350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a:solidFill>
                  <a:srgbClr val="C00000"/>
                </a:solidFill>
              </a:rPr>
              <a:t>BESD </a:t>
            </a:r>
            <a:r>
              <a:rPr lang="en-US" sz="2800" b="1" dirty="0">
                <a:solidFill>
                  <a:srgbClr val="C00000"/>
                </a:solidFill>
              </a:rPr>
              <a:t>– İç Satış + İhracat</a:t>
            </a:r>
            <a:r>
              <a:rPr lang="tr-TR" sz="2400" b="1" dirty="0">
                <a:solidFill>
                  <a:srgbClr val="C00000"/>
                </a:solidFill>
              </a:rPr>
              <a:t/>
            </a:r>
            <a:br>
              <a:rPr lang="tr-TR" sz="2400" b="1" dirty="0">
                <a:solidFill>
                  <a:srgbClr val="C00000"/>
                </a:solidFill>
              </a:rPr>
            </a:br>
            <a:r>
              <a:rPr lang="tr-TR" sz="2400" b="1" u="sng" dirty="0">
                <a:solidFill>
                  <a:prstClr val="white">
                    <a:lumMod val="50000"/>
                  </a:prstClr>
                </a:solidFill>
              </a:rPr>
              <a:t>Yıllara Göre 4 Beyaz Eşya Pazar Hacmi Değişimi</a:t>
            </a:r>
            <a:r>
              <a:rPr lang="tr-TR" sz="2400" b="1" dirty="0">
                <a:solidFill>
                  <a:prstClr val="white">
                    <a:lumMod val="50000"/>
                  </a:prstClr>
                </a:solidFill>
              </a:rPr>
              <a:t/>
            </a:r>
            <a:br>
              <a:rPr lang="tr-TR" sz="2400" b="1" dirty="0">
                <a:solidFill>
                  <a:prstClr val="white">
                    <a:lumMod val="50000"/>
                  </a:prstClr>
                </a:solidFill>
              </a:rPr>
            </a:br>
            <a:r>
              <a:rPr lang="en-US" sz="2000" b="1" dirty="0" err="1">
                <a:solidFill>
                  <a:srgbClr val="C00000"/>
                </a:solidFill>
              </a:rPr>
              <a:t>Senelik</a:t>
            </a:r>
            <a:r>
              <a:rPr lang="en-US" sz="2000" b="1" dirty="0">
                <a:solidFill>
                  <a:srgbClr val="C00000"/>
                </a:solidFill>
              </a:rPr>
              <a:t>*</a:t>
            </a:r>
            <a:endParaRPr lang="tr-TR" sz="2400" b="1" dirty="0">
              <a:solidFill>
                <a:srgbClr val="C00000"/>
              </a:solidFill>
            </a:endParaRPr>
          </a:p>
        </p:txBody>
      </p:sp>
      <p:sp>
        <p:nvSpPr>
          <p:cNvPr id="12" name="TextBox 11"/>
          <p:cNvSpPr txBox="1"/>
          <p:nvPr/>
        </p:nvSpPr>
        <p:spPr>
          <a:xfrm>
            <a:off x="335360" y="1844824"/>
            <a:ext cx="2160240" cy="523220"/>
          </a:xfrm>
          <a:prstGeom prst="rect">
            <a:avLst/>
          </a:prstGeom>
          <a:noFill/>
        </p:spPr>
        <p:txBody>
          <a:bodyPr wrap="square" rtlCol="0">
            <a:spAutoFit/>
          </a:bodyPr>
          <a:lstStyle/>
          <a:p>
            <a:pPr algn="ctr"/>
            <a:r>
              <a:rPr lang="en-US" sz="1400" b="1" dirty="0">
                <a:solidFill>
                  <a:prstClr val="black"/>
                </a:solidFill>
              </a:rPr>
              <a:t>Toplam (İç Satış + İhracat)</a:t>
            </a:r>
          </a:p>
          <a:p>
            <a:pPr algn="ctr"/>
            <a:r>
              <a:rPr lang="en-US" sz="1400" b="1" dirty="0">
                <a:solidFill>
                  <a:prstClr val="black"/>
                </a:solidFill>
              </a:rPr>
              <a:t>(Milyon Adet)</a:t>
            </a:r>
          </a:p>
        </p:txBody>
      </p:sp>
    </p:spTree>
    <p:extLst>
      <p:ext uri="{BB962C8B-B14F-4D97-AF65-F5344CB8AC3E}">
        <p14:creationId xmlns:p14="http://schemas.microsoft.com/office/powerpoint/2010/main" val="2557605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rot="10800000">
            <a:off x="10256365" y="2038296"/>
            <a:ext cx="388974" cy="3771248"/>
          </a:xfrm>
          <a:prstGeom prst="rect">
            <a:avLst/>
          </a:prstGeom>
          <a:solidFill>
            <a:srgbClr val="F7EFEF">
              <a:alpha val="29804"/>
            </a:srgbClr>
          </a:solidFill>
          <a:ln w="6350">
            <a:solidFill>
              <a:srgbClr val="E8D0D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r>
              <a:rPr lang="en-US" sz="1400" b="1" dirty="0" smtClean="0">
                <a:solidFill>
                  <a:srgbClr val="D38583"/>
                </a:solidFill>
              </a:rPr>
              <a:t>%0  ÖTV</a:t>
            </a:r>
            <a:endParaRPr lang="tr-TR" sz="1400" b="1" dirty="0">
              <a:solidFill>
                <a:srgbClr val="D38583"/>
              </a:solidFill>
            </a:endParaRPr>
          </a:p>
        </p:txBody>
      </p:sp>
      <p:sp>
        <p:nvSpPr>
          <p:cNvPr id="13" name="Rectangle 12"/>
          <p:cNvSpPr/>
          <p:nvPr/>
        </p:nvSpPr>
        <p:spPr>
          <a:xfrm>
            <a:off x="4737275" y="2057150"/>
            <a:ext cx="1736306" cy="3748114"/>
          </a:xfrm>
          <a:prstGeom prst="rect">
            <a:avLst/>
          </a:prstGeom>
          <a:solidFill>
            <a:srgbClr val="F7EFEF">
              <a:alpha val="29804"/>
            </a:srgbClr>
          </a:solidFill>
          <a:ln w="6350">
            <a:solidFill>
              <a:srgbClr val="E8D0D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1"/>
          <a:lstStyle/>
          <a:p>
            <a:r>
              <a:rPr lang="tr-TR" sz="1600" b="1" dirty="0">
                <a:solidFill>
                  <a:srgbClr val="D38583"/>
                </a:solidFill>
              </a:rPr>
              <a:t>%0 ÖTV</a:t>
            </a:r>
          </a:p>
        </p:txBody>
      </p:sp>
      <p:graphicFrame>
        <p:nvGraphicFramePr>
          <p:cNvPr id="9" name="Chart 8"/>
          <p:cNvGraphicFramePr/>
          <p:nvPr>
            <p:extLst>
              <p:ext uri="{D42A27DB-BD31-4B8C-83A1-F6EECF244321}">
                <p14:modId xmlns:p14="http://schemas.microsoft.com/office/powerpoint/2010/main" val="2766441663"/>
              </p:ext>
            </p:extLst>
          </p:nvPr>
        </p:nvGraphicFramePr>
        <p:xfrm>
          <a:off x="479376" y="1844824"/>
          <a:ext cx="10800000" cy="4876652"/>
        </p:xfrm>
        <a:graphic>
          <a:graphicData uri="http://schemas.openxmlformats.org/drawingml/2006/chart">
            <c:chart xmlns:c="http://schemas.openxmlformats.org/drawingml/2006/chart" xmlns:r="http://schemas.openxmlformats.org/officeDocument/2006/relationships" r:id="rId3"/>
          </a:graphicData>
        </a:graphic>
      </p:graphicFrame>
      <p:sp>
        <p:nvSpPr>
          <p:cNvPr id="54" name="TextBox 53"/>
          <p:cNvSpPr txBox="1"/>
          <p:nvPr/>
        </p:nvSpPr>
        <p:spPr>
          <a:xfrm>
            <a:off x="8112224" y="1402014"/>
            <a:ext cx="1813893" cy="461665"/>
          </a:xfrm>
          <a:prstGeom prst="rect">
            <a:avLst/>
          </a:prstGeom>
          <a:solidFill>
            <a:schemeClr val="accent2"/>
          </a:solidFill>
        </p:spPr>
        <p:txBody>
          <a:bodyPr wrap="none" rtlCol="0">
            <a:spAutoFit/>
          </a:bodyPr>
          <a:lstStyle>
            <a:defPPr>
              <a:defRPr lang="tr-TR"/>
            </a:defPPr>
            <a:lvl1pPr algn="ctr">
              <a:defRPr sz="1200" b="1">
                <a:solidFill>
                  <a:schemeClr val="bg1"/>
                </a:solidFill>
              </a:defRPr>
            </a:lvl1pPr>
          </a:lstStyle>
          <a:p>
            <a:r>
              <a:rPr lang="tr-TR" dirty="0"/>
              <a:t>201</a:t>
            </a:r>
            <a:r>
              <a:rPr lang="en-US" dirty="0"/>
              <a:t>8 </a:t>
            </a:r>
            <a:r>
              <a:rPr lang="en-US" dirty="0" err="1" smtClean="0"/>
              <a:t>Aylık</a:t>
            </a:r>
            <a:r>
              <a:rPr lang="tr-TR" dirty="0" smtClean="0"/>
              <a:t> </a:t>
            </a:r>
            <a:r>
              <a:rPr lang="tr-TR" dirty="0"/>
              <a:t>Ortalama Satış</a:t>
            </a:r>
          </a:p>
          <a:p>
            <a:r>
              <a:rPr lang="tr-TR" dirty="0"/>
              <a:t> </a:t>
            </a:r>
            <a:r>
              <a:rPr lang="en-US" dirty="0"/>
              <a:t>   513.865 </a:t>
            </a:r>
            <a:endParaRPr lang="tr-TR" dirty="0"/>
          </a:p>
        </p:txBody>
      </p:sp>
      <p:sp>
        <p:nvSpPr>
          <p:cNvPr id="55" name="TextBox 54"/>
          <p:cNvSpPr txBox="1"/>
          <p:nvPr/>
        </p:nvSpPr>
        <p:spPr>
          <a:xfrm>
            <a:off x="1919536" y="1402014"/>
            <a:ext cx="1813893" cy="461665"/>
          </a:xfrm>
          <a:prstGeom prst="rect">
            <a:avLst/>
          </a:prstGeom>
          <a:solidFill>
            <a:schemeClr val="accent2"/>
          </a:solidFill>
        </p:spPr>
        <p:txBody>
          <a:bodyPr wrap="none" rtlCol="0">
            <a:spAutoFit/>
          </a:bodyPr>
          <a:lstStyle/>
          <a:p>
            <a:pPr algn="ctr"/>
            <a:r>
              <a:rPr lang="tr-TR" sz="1200" b="1" dirty="0">
                <a:solidFill>
                  <a:schemeClr val="bg1"/>
                </a:solidFill>
              </a:rPr>
              <a:t>2016 </a:t>
            </a:r>
            <a:r>
              <a:rPr lang="en-US" sz="1200" b="1" dirty="0" err="1" smtClean="0">
                <a:solidFill>
                  <a:schemeClr val="bg1"/>
                </a:solidFill>
              </a:rPr>
              <a:t>Aylık</a:t>
            </a:r>
            <a:r>
              <a:rPr lang="en-US" sz="1200" b="1" dirty="0" smtClean="0">
                <a:solidFill>
                  <a:schemeClr val="bg1"/>
                </a:solidFill>
              </a:rPr>
              <a:t> </a:t>
            </a:r>
            <a:r>
              <a:rPr lang="tr-TR" sz="1200" b="1" dirty="0">
                <a:solidFill>
                  <a:schemeClr val="bg1"/>
                </a:solidFill>
              </a:rPr>
              <a:t>Ortalama Satış</a:t>
            </a:r>
          </a:p>
          <a:p>
            <a:pPr algn="ctr"/>
            <a:r>
              <a:rPr lang="en-US" sz="1200" b="1" dirty="0">
                <a:solidFill>
                  <a:schemeClr val="bg1"/>
                </a:solidFill>
              </a:rPr>
              <a:t>  </a:t>
            </a:r>
            <a:r>
              <a:rPr lang="tr-TR" sz="1200" b="1" dirty="0">
                <a:solidFill>
                  <a:schemeClr val="bg1"/>
                </a:solidFill>
              </a:rPr>
              <a:t>560.748 </a:t>
            </a:r>
          </a:p>
        </p:txBody>
      </p:sp>
      <p:sp>
        <p:nvSpPr>
          <p:cNvPr id="56" name="TextBox 55"/>
          <p:cNvSpPr txBox="1"/>
          <p:nvPr/>
        </p:nvSpPr>
        <p:spPr>
          <a:xfrm>
            <a:off x="5084480" y="1402014"/>
            <a:ext cx="1813893" cy="461665"/>
          </a:xfrm>
          <a:prstGeom prst="rect">
            <a:avLst/>
          </a:prstGeom>
          <a:solidFill>
            <a:schemeClr val="accent2"/>
          </a:solidFill>
        </p:spPr>
        <p:txBody>
          <a:bodyPr wrap="none" rtlCol="0">
            <a:spAutoFit/>
          </a:bodyPr>
          <a:lstStyle/>
          <a:p>
            <a:pPr algn="ctr"/>
            <a:r>
              <a:rPr lang="tr-TR" sz="1200" b="1" dirty="0">
                <a:solidFill>
                  <a:schemeClr val="bg1"/>
                </a:solidFill>
              </a:rPr>
              <a:t>201</a:t>
            </a:r>
            <a:r>
              <a:rPr lang="en-US" sz="1200" b="1" dirty="0">
                <a:solidFill>
                  <a:schemeClr val="bg1"/>
                </a:solidFill>
              </a:rPr>
              <a:t>7</a:t>
            </a:r>
            <a:r>
              <a:rPr lang="tr-TR" sz="1200" b="1" dirty="0">
                <a:solidFill>
                  <a:schemeClr val="bg1"/>
                </a:solidFill>
              </a:rPr>
              <a:t> </a:t>
            </a:r>
            <a:r>
              <a:rPr lang="en-US" sz="1200" b="1" dirty="0" err="1" smtClean="0">
                <a:solidFill>
                  <a:schemeClr val="bg1"/>
                </a:solidFill>
              </a:rPr>
              <a:t>Aylık</a:t>
            </a:r>
            <a:r>
              <a:rPr lang="en-US" sz="1200" b="1" dirty="0" smtClean="0">
                <a:solidFill>
                  <a:schemeClr val="bg1"/>
                </a:solidFill>
              </a:rPr>
              <a:t> </a:t>
            </a:r>
            <a:r>
              <a:rPr lang="tr-TR" sz="1200" b="1" dirty="0">
                <a:solidFill>
                  <a:schemeClr val="bg1"/>
                </a:solidFill>
              </a:rPr>
              <a:t>Ortalama Satış</a:t>
            </a:r>
          </a:p>
          <a:p>
            <a:pPr algn="ctr"/>
            <a:r>
              <a:rPr lang="en-US" sz="1200" b="1" dirty="0">
                <a:solidFill>
                  <a:schemeClr val="bg1"/>
                </a:solidFill>
              </a:rPr>
              <a:t>  620.951</a:t>
            </a:r>
          </a:p>
        </p:txBody>
      </p:sp>
      <p:sp>
        <p:nvSpPr>
          <p:cNvPr id="3" name="Slide Number Placeholder 2"/>
          <p:cNvSpPr>
            <a:spLocks noGrp="1"/>
          </p:cNvSpPr>
          <p:nvPr>
            <p:ph type="sldNum" sz="quarter" idx="12"/>
          </p:nvPr>
        </p:nvSpPr>
        <p:spPr/>
        <p:txBody>
          <a:bodyPr/>
          <a:lstStyle/>
          <a:p>
            <a:fld id="{935F2FC3-7DAB-4FC4-88E0-5EB2AAC8C083}" type="slidenum">
              <a:rPr lang="tr-TR" smtClean="0"/>
              <a:t>8</a:t>
            </a:fld>
            <a:endParaRPr lang="tr-TR"/>
          </a:p>
        </p:txBody>
      </p:sp>
      <p:sp>
        <p:nvSpPr>
          <p:cNvPr id="29" name="Footer Placeholder 3"/>
          <p:cNvSpPr>
            <a:spLocks noGrp="1"/>
          </p:cNvSpPr>
          <p:nvPr>
            <p:ph type="ftr" sz="quarter" idx="11"/>
          </p:nvPr>
        </p:nvSpPr>
        <p:spPr>
          <a:xfrm>
            <a:off x="4541660" y="6536692"/>
            <a:ext cx="2895600" cy="365125"/>
          </a:xfrm>
        </p:spPr>
        <p:txBody>
          <a:bodyPr/>
          <a:lstStyle/>
          <a:p>
            <a:r>
              <a:rPr lang="tr-TR" dirty="0"/>
              <a:t>Kaynak: </a:t>
            </a:r>
            <a:r>
              <a:rPr lang="tr-TR" dirty="0" smtClean="0"/>
              <a:t>BESD</a:t>
            </a:r>
            <a:endParaRPr lang="en-US" dirty="0"/>
          </a:p>
        </p:txBody>
      </p:sp>
      <p:cxnSp>
        <p:nvCxnSpPr>
          <p:cNvPr id="23" name="Straight Connector 22"/>
          <p:cNvCxnSpPr/>
          <p:nvPr/>
        </p:nvCxnSpPr>
        <p:spPr>
          <a:xfrm flipV="1">
            <a:off x="1271824" y="3277196"/>
            <a:ext cx="3240000" cy="667291"/>
          </a:xfrm>
          <a:prstGeom prst="line">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Rectangle 4"/>
          <p:cNvSpPr txBox="1">
            <a:spLocks noChangeAspect="1" noChangeArrowheads="1"/>
          </p:cNvSpPr>
          <p:nvPr/>
        </p:nvSpPr>
        <p:spPr bwMode="auto">
          <a:xfrm>
            <a:off x="119336" y="116632"/>
            <a:ext cx="8772525" cy="792162"/>
          </a:xfrm>
          <a:prstGeom prst="rect">
            <a:avLst/>
          </a:prstGeom>
          <a:noFill/>
          <a:ln w="9525">
            <a:noFill/>
            <a:miter lim="800000"/>
            <a:headEnd/>
            <a:tailEnd/>
          </a:ln>
          <a:effectLst/>
        </p:spPr>
        <p:txBody>
          <a:bodyPr vert="horz" wrap="square" lIns="90000" tIns="46800" rIns="90000" bIns="46800" numCol="1" anchor="ctr" anchorCtr="0" compatLnSpc="1">
            <a:prstTxWarp prst="textNoShape">
              <a:avLst/>
            </a:prstTxWarp>
          </a:bodyPr>
          <a:lstStyle/>
          <a:p>
            <a:pPr lvl="0" fontAlgn="base">
              <a:spcBef>
                <a:spcPct val="0"/>
              </a:spcBef>
              <a:spcAft>
                <a:spcPct val="0"/>
              </a:spcAft>
              <a:defRPr/>
            </a:pPr>
            <a:r>
              <a:rPr lang="tr-TR" sz="2400" b="1" kern="0" dirty="0">
                <a:solidFill>
                  <a:srgbClr val="C00000"/>
                </a:solidFill>
                <a:latin typeface="+mj-lt"/>
                <a:ea typeface="+mj-ea"/>
                <a:cs typeface="Tahoma" pitchFamily="34" charset="0"/>
              </a:rPr>
              <a:t>2016-</a:t>
            </a:r>
            <a:r>
              <a:rPr lang="en-US" sz="2400" b="1" kern="0" dirty="0">
                <a:solidFill>
                  <a:srgbClr val="C00000"/>
                </a:solidFill>
                <a:latin typeface="+mj-lt"/>
                <a:ea typeface="+mj-ea"/>
                <a:cs typeface="Tahoma" pitchFamily="34" charset="0"/>
              </a:rPr>
              <a:t>2018</a:t>
            </a:r>
            <a:r>
              <a:rPr lang="tr-TR" sz="2400" b="1" kern="0" dirty="0">
                <a:solidFill>
                  <a:srgbClr val="C00000"/>
                </a:solidFill>
                <a:latin typeface="+mj-lt"/>
                <a:ea typeface="+mj-ea"/>
                <a:cs typeface="Tahoma" pitchFamily="34" charset="0"/>
              </a:rPr>
              <a:t> </a:t>
            </a:r>
            <a:r>
              <a:rPr lang="en-US" sz="2400" b="1" kern="0" dirty="0">
                <a:solidFill>
                  <a:srgbClr val="C00000"/>
                </a:solidFill>
                <a:latin typeface="+mj-lt"/>
                <a:ea typeface="+mj-ea"/>
                <a:cs typeface="Tahoma" pitchFamily="34" charset="0"/>
              </a:rPr>
              <a:t>4 BEYAZ EŞYA HACMİ</a:t>
            </a:r>
            <a:endParaRPr lang="tr-TR" sz="2400" b="1" kern="0" dirty="0">
              <a:solidFill>
                <a:srgbClr val="C00000"/>
              </a:solidFill>
              <a:latin typeface="+mj-lt"/>
              <a:ea typeface="+mj-ea"/>
              <a:cs typeface="Tahoma" pitchFamily="34" charset="0"/>
            </a:endParaRPr>
          </a:p>
          <a:p>
            <a:pPr lvl="0" fontAlgn="base">
              <a:spcBef>
                <a:spcPct val="0"/>
              </a:spcBef>
              <a:spcAft>
                <a:spcPct val="0"/>
              </a:spcAft>
              <a:defRPr/>
            </a:pPr>
            <a:r>
              <a:rPr lang="tr-TR" sz="2400" b="1" u="sng" dirty="0">
                <a:solidFill>
                  <a:schemeClr val="bg1">
                    <a:lumMod val="50000"/>
                  </a:schemeClr>
                </a:solidFill>
              </a:rPr>
              <a:t>İç Satış</a:t>
            </a:r>
            <a:endParaRPr lang="tr-TR" sz="2400" b="1" kern="0" dirty="0">
              <a:solidFill>
                <a:srgbClr val="C00000"/>
              </a:solidFill>
              <a:latin typeface="+mj-lt"/>
              <a:ea typeface="+mj-ea"/>
              <a:cs typeface="Tahoma" pitchFamily="34" charset="0"/>
            </a:endParaRPr>
          </a:p>
        </p:txBody>
      </p:sp>
      <p:cxnSp>
        <p:nvCxnSpPr>
          <p:cNvPr id="25" name="Straight Connector 24"/>
          <p:cNvCxnSpPr/>
          <p:nvPr/>
        </p:nvCxnSpPr>
        <p:spPr>
          <a:xfrm>
            <a:off x="4727848" y="3068960"/>
            <a:ext cx="3240000" cy="360040"/>
          </a:xfrm>
          <a:prstGeom prst="line">
            <a:avLst/>
          </a:prstGeom>
          <a:ln w="127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79376" y="1297733"/>
            <a:ext cx="830677" cy="553998"/>
          </a:xfrm>
          <a:prstGeom prst="rect">
            <a:avLst/>
          </a:prstGeom>
        </p:spPr>
        <p:txBody>
          <a:bodyPr wrap="none">
            <a:spAutoFit/>
          </a:bodyPr>
          <a:lstStyle/>
          <a:p>
            <a:pPr algn="ctr"/>
            <a:r>
              <a:rPr lang="tr-TR" b="1" kern="0" dirty="0">
                <a:solidFill>
                  <a:srgbClr val="C00000"/>
                </a:solidFill>
                <a:cs typeface="Tahoma" pitchFamily="34" charset="0"/>
              </a:rPr>
              <a:t>Pazar</a:t>
            </a:r>
          </a:p>
          <a:p>
            <a:pPr algn="ctr"/>
            <a:r>
              <a:rPr lang="tr-TR" sz="1200" b="1" kern="0" dirty="0">
                <a:solidFill>
                  <a:schemeClr val="bg1">
                    <a:lumMod val="50000"/>
                  </a:schemeClr>
                </a:solidFill>
                <a:cs typeface="Tahoma" pitchFamily="34" charset="0"/>
              </a:rPr>
              <a:t>(Bin Adet)</a:t>
            </a:r>
            <a:endParaRPr lang="tr-TR" sz="1200" dirty="0">
              <a:solidFill>
                <a:schemeClr val="bg1">
                  <a:lumMod val="50000"/>
                </a:schemeClr>
              </a:solidFill>
            </a:endParaRPr>
          </a:p>
        </p:txBody>
      </p:sp>
      <p:cxnSp>
        <p:nvCxnSpPr>
          <p:cNvPr id="37" name="Straight Connector 36"/>
          <p:cNvCxnSpPr/>
          <p:nvPr/>
        </p:nvCxnSpPr>
        <p:spPr>
          <a:xfrm>
            <a:off x="1224329" y="2013869"/>
            <a:ext cx="3168000" cy="0"/>
          </a:xfrm>
          <a:prstGeom prst="line">
            <a:avLst/>
          </a:prstGeom>
          <a:ln>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2526450" y="1817538"/>
            <a:ext cx="473206" cy="261610"/>
          </a:xfrm>
          <a:prstGeom prst="rect">
            <a:avLst/>
          </a:prstGeom>
          <a:noFill/>
        </p:spPr>
        <p:txBody>
          <a:bodyPr wrap="none" rtlCol="0">
            <a:spAutoFit/>
          </a:bodyPr>
          <a:lstStyle/>
          <a:p>
            <a:pPr algn="ctr"/>
            <a:r>
              <a:rPr lang="tr-TR" sz="1050" b="1" dirty="0">
                <a:solidFill>
                  <a:schemeClr val="bg2">
                    <a:lumMod val="50000"/>
                  </a:schemeClr>
                </a:solidFill>
              </a:rPr>
              <a:t>2016</a:t>
            </a:r>
          </a:p>
        </p:txBody>
      </p:sp>
      <p:sp>
        <p:nvSpPr>
          <p:cNvPr id="39" name="TextBox 38"/>
          <p:cNvSpPr txBox="1"/>
          <p:nvPr/>
        </p:nvSpPr>
        <p:spPr>
          <a:xfrm>
            <a:off x="5660544" y="1821385"/>
            <a:ext cx="460382" cy="253916"/>
          </a:xfrm>
          <a:prstGeom prst="rect">
            <a:avLst/>
          </a:prstGeom>
          <a:noFill/>
        </p:spPr>
        <p:txBody>
          <a:bodyPr wrap="none" rtlCol="0">
            <a:spAutoFit/>
          </a:bodyPr>
          <a:lstStyle/>
          <a:p>
            <a:pPr algn="ctr"/>
            <a:r>
              <a:rPr lang="tr-TR" sz="1050" b="1" dirty="0">
                <a:solidFill>
                  <a:schemeClr val="bg2">
                    <a:lumMod val="50000"/>
                  </a:schemeClr>
                </a:solidFill>
              </a:rPr>
              <a:t>2017</a:t>
            </a:r>
          </a:p>
        </p:txBody>
      </p:sp>
      <p:sp>
        <p:nvSpPr>
          <p:cNvPr id="40" name="TextBox 39"/>
          <p:cNvSpPr txBox="1"/>
          <p:nvPr/>
        </p:nvSpPr>
        <p:spPr>
          <a:xfrm>
            <a:off x="8832304" y="1821385"/>
            <a:ext cx="460382" cy="253916"/>
          </a:xfrm>
          <a:prstGeom prst="rect">
            <a:avLst/>
          </a:prstGeom>
          <a:noFill/>
        </p:spPr>
        <p:txBody>
          <a:bodyPr wrap="none" rtlCol="0">
            <a:spAutoFit/>
          </a:bodyPr>
          <a:lstStyle/>
          <a:p>
            <a:pPr algn="ctr"/>
            <a:r>
              <a:rPr lang="tr-TR" sz="1050" b="1" dirty="0">
                <a:solidFill>
                  <a:schemeClr val="bg2">
                    <a:lumMod val="50000"/>
                  </a:schemeClr>
                </a:solidFill>
              </a:rPr>
              <a:t>201</a:t>
            </a:r>
            <a:r>
              <a:rPr lang="en-US" sz="1050" b="1" dirty="0">
                <a:solidFill>
                  <a:schemeClr val="bg2">
                    <a:lumMod val="50000"/>
                  </a:schemeClr>
                </a:solidFill>
              </a:rPr>
              <a:t>8</a:t>
            </a:r>
            <a:endParaRPr lang="tr-TR" sz="1050" b="1" dirty="0">
              <a:solidFill>
                <a:schemeClr val="bg2">
                  <a:lumMod val="50000"/>
                </a:schemeClr>
              </a:solidFill>
            </a:endParaRPr>
          </a:p>
        </p:txBody>
      </p:sp>
      <p:cxnSp>
        <p:nvCxnSpPr>
          <p:cNvPr id="41" name="Straight Connector 40"/>
          <p:cNvCxnSpPr/>
          <p:nvPr/>
        </p:nvCxnSpPr>
        <p:spPr>
          <a:xfrm>
            <a:off x="4428537" y="2013869"/>
            <a:ext cx="3168000" cy="0"/>
          </a:xfrm>
          <a:prstGeom prst="line">
            <a:avLst/>
          </a:prstGeom>
          <a:ln>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653143" y="2013869"/>
            <a:ext cx="3168000" cy="0"/>
          </a:xfrm>
          <a:prstGeom prst="line">
            <a:avLst/>
          </a:prstGeom>
          <a:ln>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a:off x="7437260" y="3573016"/>
            <a:ext cx="3113809" cy="504056"/>
          </a:xfrm>
          <a:prstGeom prst="line">
            <a:avLst/>
          </a:prstGeom>
          <a:ln w="12700">
            <a:solidFill>
              <a:srgbClr val="00B0F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865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custData r:id="rId1"/>
            </p:custDataLst>
          </p:nvPr>
        </p:nvSpPr>
        <p:spPr/>
        <p:txBody>
          <a:bodyPr/>
          <a:lstStyle/>
          <a:p>
            <a:fld id="{935F2FC3-7DAB-4FC4-88E0-5EB2AAC8C083}" type="slidenum">
              <a:rPr lang="tr-TR" smtClean="0">
                <a:solidFill>
                  <a:prstClr val="black">
                    <a:tint val="75000"/>
                  </a:prstClr>
                </a:solidFill>
              </a:rPr>
              <a:pPr/>
              <a:t>9</a:t>
            </a:fld>
            <a:endParaRPr lang="tr-TR">
              <a:solidFill>
                <a:prstClr val="black">
                  <a:tint val="75000"/>
                </a:prstClr>
              </a:solidFill>
            </a:endParaRPr>
          </a:p>
        </p:txBody>
      </p:sp>
      <p:graphicFrame>
        <p:nvGraphicFramePr>
          <p:cNvPr id="6" name="Chart 5"/>
          <p:cNvGraphicFramePr/>
          <p:nvPr>
            <p:extLst>
              <p:ext uri="{D42A27DB-BD31-4B8C-83A1-F6EECF244321}">
                <p14:modId xmlns:p14="http://schemas.microsoft.com/office/powerpoint/2010/main" val="110581645"/>
              </p:ext>
            </p:extLst>
          </p:nvPr>
        </p:nvGraphicFramePr>
        <p:xfrm>
          <a:off x="1415480" y="1484784"/>
          <a:ext cx="10441160" cy="4064000"/>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1"/>
          <p:cNvSpPr txBox="1">
            <a:spLocks/>
          </p:cNvSpPr>
          <p:nvPr/>
        </p:nvSpPr>
        <p:spPr>
          <a:xfrm>
            <a:off x="1981200" y="332656"/>
            <a:ext cx="8229600" cy="4350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a:solidFill>
                  <a:srgbClr val="C00000"/>
                </a:solidFill>
              </a:rPr>
              <a:t>BESD </a:t>
            </a:r>
            <a:r>
              <a:rPr lang="en-US" sz="2800" b="1" dirty="0">
                <a:solidFill>
                  <a:srgbClr val="C00000"/>
                </a:solidFill>
              </a:rPr>
              <a:t>– İç Pazar</a:t>
            </a:r>
            <a:r>
              <a:rPr lang="tr-TR" sz="2400" b="1" dirty="0">
                <a:solidFill>
                  <a:srgbClr val="C00000"/>
                </a:solidFill>
              </a:rPr>
              <a:t/>
            </a:r>
            <a:br>
              <a:rPr lang="tr-TR" sz="2400" b="1" dirty="0">
                <a:solidFill>
                  <a:srgbClr val="C00000"/>
                </a:solidFill>
              </a:rPr>
            </a:br>
            <a:r>
              <a:rPr lang="tr-TR" sz="2400" b="1" u="sng" dirty="0">
                <a:solidFill>
                  <a:prstClr val="white">
                    <a:lumMod val="50000"/>
                  </a:prstClr>
                </a:solidFill>
              </a:rPr>
              <a:t>Yıllara Göre 4 Beyaz Eşya Pazar Hacmi Değişimi</a:t>
            </a:r>
            <a:r>
              <a:rPr lang="tr-TR" sz="2400" b="1" dirty="0">
                <a:solidFill>
                  <a:prstClr val="white">
                    <a:lumMod val="50000"/>
                  </a:prstClr>
                </a:solidFill>
              </a:rPr>
              <a:t/>
            </a:r>
            <a:br>
              <a:rPr lang="tr-TR" sz="2400" b="1" dirty="0">
                <a:solidFill>
                  <a:prstClr val="white">
                    <a:lumMod val="50000"/>
                  </a:prstClr>
                </a:solidFill>
              </a:rPr>
            </a:br>
            <a:r>
              <a:rPr lang="en-US" sz="2000" b="1" dirty="0" err="1" smtClean="0">
                <a:solidFill>
                  <a:srgbClr val="C00000"/>
                </a:solidFill>
              </a:rPr>
              <a:t>Senelik</a:t>
            </a:r>
            <a:r>
              <a:rPr lang="en-US" sz="2000" b="1" dirty="0" smtClean="0">
                <a:solidFill>
                  <a:srgbClr val="C00000"/>
                </a:solidFill>
              </a:rPr>
              <a:t>*</a:t>
            </a:r>
            <a:endParaRPr lang="tr-TR" sz="2400" b="1" dirty="0">
              <a:solidFill>
                <a:srgbClr val="C00000"/>
              </a:solidFill>
            </a:endParaRPr>
          </a:p>
        </p:txBody>
      </p:sp>
      <p:sp>
        <p:nvSpPr>
          <p:cNvPr id="12" name="Rectangle 11"/>
          <p:cNvSpPr/>
          <p:nvPr/>
        </p:nvSpPr>
        <p:spPr>
          <a:xfrm>
            <a:off x="1516089" y="6542172"/>
            <a:ext cx="5446221" cy="315829"/>
          </a:xfrm>
          <a:prstGeom prst="rect">
            <a:avLst/>
          </a:prstGeom>
        </p:spPr>
        <p:txBody>
          <a:bodyPr vert="horz" lIns="91440" tIns="45720" rIns="91440" bIns="45720" rtlCol="0" anchor="ctr"/>
          <a:lstStyle/>
          <a:p>
            <a:r>
              <a:rPr lang="tr-TR" sz="1000" dirty="0">
                <a:solidFill>
                  <a:prstClr val="black">
                    <a:tint val="75000"/>
                  </a:prstClr>
                </a:solidFill>
              </a:rPr>
              <a:t>*</a:t>
            </a:r>
            <a:r>
              <a:rPr lang="en-US" sz="1000" dirty="0" err="1">
                <a:solidFill>
                  <a:prstClr val="black">
                    <a:lumMod val="65000"/>
                    <a:lumOff val="35000"/>
                  </a:prstClr>
                </a:solidFill>
              </a:rPr>
              <a:t>Veriler</a:t>
            </a:r>
            <a:r>
              <a:rPr lang="en-US" sz="1000" dirty="0">
                <a:solidFill>
                  <a:prstClr val="black">
                    <a:lumMod val="65000"/>
                    <a:lumOff val="35000"/>
                  </a:prstClr>
                </a:solidFill>
              </a:rPr>
              <a:t> </a:t>
            </a:r>
            <a:r>
              <a:rPr lang="en-US" sz="1000" dirty="0" smtClean="0">
                <a:solidFill>
                  <a:prstClr val="black">
                    <a:lumMod val="65000"/>
                    <a:lumOff val="35000"/>
                  </a:prstClr>
                </a:solidFill>
              </a:rPr>
              <a:t>Ocak-</a:t>
            </a:r>
            <a:r>
              <a:rPr lang="en-US" sz="1000" dirty="0" err="1" smtClean="0">
                <a:solidFill>
                  <a:prstClr val="black">
                    <a:lumMod val="65000"/>
                    <a:lumOff val="35000"/>
                  </a:prstClr>
                </a:solidFill>
              </a:rPr>
              <a:t>Aralık</a:t>
            </a:r>
            <a:r>
              <a:rPr lang="en-US" sz="1000" dirty="0" smtClean="0">
                <a:solidFill>
                  <a:prstClr val="black">
                    <a:lumMod val="65000"/>
                    <a:lumOff val="35000"/>
                  </a:prstClr>
                </a:solidFill>
              </a:rPr>
              <a:t> </a:t>
            </a:r>
            <a:r>
              <a:rPr lang="en-US" sz="1000" dirty="0" err="1">
                <a:solidFill>
                  <a:prstClr val="black">
                    <a:lumMod val="65000"/>
                    <a:lumOff val="35000"/>
                  </a:prstClr>
                </a:solidFill>
              </a:rPr>
              <a:t>dönemini</a:t>
            </a:r>
            <a:r>
              <a:rPr lang="en-US" sz="1000" dirty="0">
                <a:solidFill>
                  <a:prstClr val="black">
                    <a:lumMod val="65000"/>
                    <a:lumOff val="35000"/>
                  </a:prstClr>
                </a:solidFill>
              </a:rPr>
              <a:t> </a:t>
            </a:r>
            <a:r>
              <a:rPr lang="en-US" sz="1000" dirty="0" err="1">
                <a:solidFill>
                  <a:prstClr val="black">
                    <a:lumMod val="65000"/>
                    <a:lumOff val="35000"/>
                  </a:prstClr>
                </a:solidFill>
              </a:rPr>
              <a:t>kapsamaktadır</a:t>
            </a:r>
            <a:r>
              <a:rPr lang="en-US" sz="1000" dirty="0">
                <a:solidFill>
                  <a:prstClr val="black">
                    <a:lumMod val="65000"/>
                    <a:lumOff val="35000"/>
                  </a:prstClr>
                </a:solidFill>
              </a:rPr>
              <a:t>.</a:t>
            </a:r>
            <a:endParaRPr lang="tr-TR" sz="1000" dirty="0">
              <a:solidFill>
                <a:prstClr val="black"/>
              </a:solidFill>
            </a:endParaRPr>
          </a:p>
        </p:txBody>
      </p:sp>
      <p:sp>
        <p:nvSpPr>
          <p:cNvPr id="3" name="TextBox 2"/>
          <p:cNvSpPr txBox="1"/>
          <p:nvPr/>
        </p:nvSpPr>
        <p:spPr>
          <a:xfrm>
            <a:off x="335360" y="1844824"/>
            <a:ext cx="1728192" cy="523220"/>
          </a:xfrm>
          <a:prstGeom prst="rect">
            <a:avLst/>
          </a:prstGeom>
          <a:noFill/>
        </p:spPr>
        <p:txBody>
          <a:bodyPr wrap="square" rtlCol="0">
            <a:spAutoFit/>
          </a:bodyPr>
          <a:lstStyle/>
          <a:p>
            <a:pPr algn="ctr"/>
            <a:r>
              <a:rPr lang="en-US" sz="1400" b="1" dirty="0">
                <a:solidFill>
                  <a:prstClr val="black"/>
                </a:solidFill>
              </a:rPr>
              <a:t>İç Satış Hacmi</a:t>
            </a:r>
          </a:p>
          <a:p>
            <a:pPr algn="ctr"/>
            <a:r>
              <a:rPr lang="en-US" sz="1400" b="1" dirty="0">
                <a:solidFill>
                  <a:prstClr val="black"/>
                </a:solidFill>
              </a:rPr>
              <a:t>(Milyon Adet)</a:t>
            </a:r>
          </a:p>
        </p:txBody>
      </p:sp>
      <p:graphicFrame>
        <p:nvGraphicFramePr>
          <p:cNvPr id="13" name="Table 12"/>
          <p:cNvGraphicFramePr>
            <a:graphicFrameLocks noGrp="1"/>
          </p:cNvGraphicFramePr>
          <p:nvPr>
            <p:extLst>
              <p:ext uri="{D42A27DB-BD31-4B8C-83A1-F6EECF244321}">
                <p14:modId xmlns:p14="http://schemas.microsoft.com/office/powerpoint/2010/main" val="805028613"/>
              </p:ext>
            </p:extLst>
          </p:nvPr>
        </p:nvGraphicFramePr>
        <p:xfrm>
          <a:off x="767412" y="5543064"/>
          <a:ext cx="10945209" cy="722832"/>
        </p:xfrm>
        <a:graphic>
          <a:graphicData uri="http://schemas.openxmlformats.org/drawingml/2006/table">
            <a:tbl>
              <a:tblPr firstRow="1" bandRow="1">
                <a:tableStyleId>{2D5ABB26-0587-4C30-8999-92F81FD0307C}</a:tableStyleId>
              </a:tblPr>
              <a:tblGrid>
                <a:gridCol w="741610">
                  <a:extLst>
                    <a:ext uri="{9D8B030D-6E8A-4147-A177-3AD203B41FA5}">
                      <a16:colId xmlns="" xmlns:a16="http://schemas.microsoft.com/office/drawing/2014/main" val="20000"/>
                    </a:ext>
                  </a:extLst>
                </a:gridCol>
                <a:gridCol w="422107">
                  <a:extLst>
                    <a:ext uri="{9D8B030D-6E8A-4147-A177-3AD203B41FA5}">
                      <a16:colId xmlns="" xmlns:a16="http://schemas.microsoft.com/office/drawing/2014/main" val="20001"/>
                    </a:ext>
                  </a:extLst>
                </a:gridCol>
                <a:gridCol w="629037">
                  <a:extLst>
                    <a:ext uri="{9D8B030D-6E8A-4147-A177-3AD203B41FA5}">
                      <a16:colId xmlns="" xmlns:a16="http://schemas.microsoft.com/office/drawing/2014/main" val="20002"/>
                    </a:ext>
                  </a:extLst>
                </a:gridCol>
                <a:gridCol w="542754">
                  <a:extLst>
                    <a:ext uri="{9D8B030D-6E8A-4147-A177-3AD203B41FA5}">
                      <a16:colId xmlns="" xmlns:a16="http://schemas.microsoft.com/office/drawing/2014/main" val="20003"/>
                    </a:ext>
                  </a:extLst>
                </a:gridCol>
                <a:gridCol w="589509">
                  <a:extLst>
                    <a:ext uri="{9D8B030D-6E8A-4147-A177-3AD203B41FA5}">
                      <a16:colId xmlns="" xmlns:a16="http://schemas.microsoft.com/office/drawing/2014/main" val="20004"/>
                    </a:ext>
                  </a:extLst>
                </a:gridCol>
                <a:gridCol w="471776">
                  <a:extLst>
                    <a:ext uri="{9D8B030D-6E8A-4147-A177-3AD203B41FA5}">
                      <a16:colId xmlns="" xmlns:a16="http://schemas.microsoft.com/office/drawing/2014/main" val="20005"/>
                    </a:ext>
                  </a:extLst>
                </a:gridCol>
                <a:gridCol w="471776">
                  <a:extLst>
                    <a:ext uri="{9D8B030D-6E8A-4147-A177-3AD203B41FA5}">
                      <a16:colId xmlns="" xmlns:a16="http://schemas.microsoft.com/office/drawing/2014/main" val="20006"/>
                    </a:ext>
                  </a:extLst>
                </a:gridCol>
                <a:gridCol w="471776">
                  <a:extLst>
                    <a:ext uri="{9D8B030D-6E8A-4147-A177-3AD203B41FA5}">
                      <a16:colId xmlns="" xmlns:a16="http://schemas.microsoft.com/office/drawing/2014/main" val="20007"/>
                    </a:ext>
                  </a:extLst>
                </a:gridCol>
                <a:gridCol w="471776">
                  <a:extLst>
                    <a:ext uri="{9D8B030D-6E8A-4147-A177-3AD203B41FA5}">
                      <a16:colId xmlns="" xmlns:a16="http://schemas.microsoft.com/office/drawing/2014/main" val="20008"/>
                    </a:ext>
                  </a:extLst>
                </a:gridCol>
                <a:gridCol w="471776">
                  <a:extLst>
                    <a:ext uri="{9D8B030D-6E8A-4147-A177-3AD203B41FA5}">
                      <a16:colId xmlns="" xmlns:a16="http://schemas.microsoft.com/office/drawing/2014/main" val="20009"/>
                    </a:ext>
                  </a:extLst>
                </a:gridCol>
                <a:gridCol w="471776">
                  <a:extLst>
                    <a:ext uri="{9D8B030D-6E8A-4147-A177-3AD203B41FA5}">
                      <a16:colId xmlns="" xmlns:a16="http://schemas.microsoft.com/office/drawing/2014/main" val="20010"/>
                    </a:ext>
                  </a:extLst>
                </a:gridCol>
                <a:gridCol w="471776">
                  <a:extLst>
                    <a:ext uri="{9D8B030D-6E8A-4147-A177-3AD203B41FA5}">
                      <a16:colId xmlns="" xmlns:a16="http://schemas.microsoft.com/office/drawing/2014/main" val="20011"/>
                    </a:ext>
                  </a:extLst>
                </a:gridCol>
                <a:gridCol w="471776"/>
                <a:gridCol w="471776"/>
                <a:gridCol w="471776"/>
                <a:gridCol w="471776"/>
                <a:gridCol w="471776"/>
                <a:gridCol w="471776"/>
                <a:gridCol w="471776"/>
                <a:gridCol w="471776"/>
                <a:gridCol w="471776"/>
                <a:gridCol w="471776"/>
              </a:tblGrid>
              <a:tr h="722832">
                <a:tc>
                  <a:txBody>
                    <a:bodyPr/>
                    <a:lstStyle/>
                    <a:p>
                      <a:pPr algn="l" fontAlgn="b"/>
                      <a:r>
                        <a:rPr lang="en-US" sz="1200" b="1" i="0" u="none" strike="noStrike" dirty="0">
                          <a:solidFill>
                            <a:srgbClr val="8A0000"/>
                          </a:solidFill>
                          <a:effectLst/>
                          <a:latin typeface="Calibri" panose="020F0502020204030204" pitchFamily="34" charset="0"/>
                        </a:rPr>
                        <a:t>4 </a:t>
                      </a:r>
                      <a:r>
                        <a:rPr lang="en-US" sz="1200" b="1" i="0" u="none" strike="noStrike" dirty="0" err="1">
                          <a:solidFill>
                            <a:srgbClr val="8A0000"/>
                          </a:solidFill>
                          <a:effectLst/>
                          <a:latin typeface="Calibri" panose="020F0502020204030204" pitchFamily="34" charset="0"/>
                        </a:rPr>
                        <a:t>Beyaz</a:t>
                      </a:r>
                      <a:r>
                        <a:rPr lang="en-US" sz="1200" b="1" i="0" u="none" strike="noStrike" dirty="0">
                          <a:solidFill>
                            <a:srgbClr val="8A0000"/>
                          </a:solidFill>
                          <a:effectLst/>
                          <a:latin typeface="Calibri" panose="020F0502020204030204" pitchFamily="34" charset="0"/>
                        </a:rPr>
                        <a:t> </a:t>
                      </a:r>
                      <a:r>
                        <a:rPr lang="en-US" sz="1200" b="1" i="0" u="none" strike="noStrike" dirty="0" err="1">
                          <a:solidFill>
                            <a:srgbClr val="8A0000"/>
                          </a:solidFill>
                          <a:effectLst/>
                          <a:latin typeface="Calibri" panose="020F0502020204030204" pitchFamily="34" charset="0"/>
                        </a:rPr>
                        <a:t>Eşya</a:t>
                      </a:r>
                      <a:r>
                        <a:rPr lang="en-US" sz="1200" b="1" i="0" u="none" strike="noStrike" dirty="0">
                          <a:solidFill>
                            <a:srgbClr val="8A0000"/>
                          </a:solidFill>
                          <a:effectLst/>
                          <a:latin typeface="Calibri" panose="020F0502020204030204" pitchFamily="34" charset="0"/>
                        </a:rPr>
                        <a:t> </a:t>
                      </a:r>
                      <a:r>
                        <a:rPr lang="en-US" sz="1200" b="1" i="0" u="none" strike="noStrike" dirty="0" err="1">
                          <a:solidFill>
                            <a:srgbClr val="8A0000"/>
                          </a:solidFill>
                          <a:effectLst/>
                          <a:latin typeface="Calibri" panose="020F0502020204030204" pitchFamily="34" charset="0"/>
                        </a:rPr>
                        <a:t>Büyüme</a:t>
                      </a:r>
                      <a:endParaRPr lang="en-US" sz="1200" b="1" i="0" u="none" strike="noStrike" dirty="0">
                        <a:solidFill>
                          <a:srgbClr val="8A0000"/>
                        </a:solidFill>
                        <a:effectLst/>
                        <a:latin typeface="Calibri" panose="020F0502020204030204" pitchFamily="34" charset="0"/>
                      </a:endParaRPr>
                    </a:p>
                  </a:txBody>
                  <a:tcPr marL="7620" marR="7620" marT="7620" marB="0" anchor="ctr"/>
                </a:tc>
                <a:tc>
                  <a:txBody>
                    <a:bodyPr/>
                    <a:lstStyle/>
                    <a:p>
                      <a:pPr algn="l" fontAlgn="b"/>
                      <a:endParaRPr lang="en-US" sz="1200" b="0" i="0" u="none" strike="noStrike" dirty="0">
                        <a:solidFill>
                          <a:srgbClr val="8A0000"/>
                        </a:solidFill>
                        <a:effectLst/>
                        <a:latin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-15,4%</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18,8%</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-38,6%</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4,5%</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25,0%</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69,6%</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2,8%</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4,5%</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-2,9%</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-2,5%</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-7,3%</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8,4%</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18,8%</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-3,4%</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-8,0%</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-0,9%</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5,4%</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4,5%</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10,7%</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8A0000"/>
                          </a:solidFill>
                          <a:effectLst/>
                          <a:latin typeface="Calibri" panose="020F0502020204030204" pitchFamily="34" charset="0"/>
                        </a:rPr>
                        <a:t>-17,2%</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398949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
</file>

<file path=customXml/item10.xml>
</file>

<file path=customXml/item11.xml>
</file>

<file path=customXml/item12.xml>
</file>

<file path=customXml/item13.xml>
</file>

<file path=customXml/item14.xml>
</file>

<file path=customXml/item15.xml>
</file>

<file path=customXml/item16.xml>
</file>

<file path=customXml/item2.xml>
</file>

<file path=customXml/item3.xml>
</file>

<file path=customXml/item4.xml>
</file>

<file path=customXml/item5.xml>
</file>

<file path=customXml/item6.xml><?xml version="1.0" encoding="utf-8"?>
<Application xmlns="http://www.sap.com/cof/ao/powerpoint/application">
  <com.sap.ip.bi.pioneer>
    <Version>4</Version>
    <AAO_Revision>2.5.200.73632</AAO_Revision>
    <RefreshOnOpen>False</RefreshOnOpen>
    <PlanningModeSetToChangeMode>True</PlanningModeSetToChangeMode>
    <Cleaned>False</Cleaned>
    <ForcePromptOnInitialRefresh>False</ForcePromptOnInitialRefresh>
    <StorePromptsInDocument>True</StorePromptsInDocument>
    <MergeVariables>False</MergeVariables>
    <WorkingMode>Local</WorkingMode>
    <RefreshPlanningObjectsOnRefreshAll>True</RefreshPlanningObjectsOnRefreshAll>
    <Items/>
  </com.sap.ip.bi.pioneer>
</Application>
</file>

<file path=customXml/item7.xml><?xml version="1.0" encoding="utf-8"?>
<Application xmlns="http://www.sap.com/cof/powerpoint/application">
  <Version>2</Version>
  <Revision>2.5.200.73632</Revision>
</Application>
</file>

<file path=customXml/item8.xml>
</file>

<file path=customXml/item9.xml>
</file>

<file path=customXml/itemProps1.xml><?xml version="1.0" encoding="utf-8"?>
<ds:datastoreItem xmlns:ds="http://schemas.openxmlformats.org/officeDocument/2006/customXml" ds:itemID="{7E0193B3-AB29-45C3-94C2-7EE2506B7926}"/>
</file>

<file path=customXml/itemProps10.xml><?xml version="1.0" encoding="utf-8"?>
<ds:datastoreItem xmlns:ds="http://schemas.openxmlformats.org/officeDocument/2006/customXml" ds:itemID="{5FBC7EFD-A6AB-460D-A6EC-D7AF16A620A8}"/>
</file>

<file path=customXml/itemProps11.xml><?xml version="1.0" encoding="utf-8"?>
<ds:datastoreItem xmlns:ds="http://schemas.openxmlformats.org/officeDocument/2006/customXml" ds:itemID="{C511F39E-29E0-46E8-ABF3-1D32403D130D}"/>
</file>

<file path=customXml/itemProps12.xml><?xml version="1.0" encoding="utf-8"?>
<ds:datastoreItem xmlns:ds="http://schemas.openxmlformats.org/officeDocument/2006/customXml" ds:itemID="{37AB7C95-5422-4E52-9948-A72897B48653}"/>
</file>

<file path=customXml/itemProps13.xml><?xml version="1.0" encoding="utf-8"?>
<ds:datastoreItem xmlns:ds="http://schemas.openxmlformats.org/officeDocument/2006/customXml" ds:itemID="{F5CAC0D2-94F2-476F-8118-5D9E0ED54E62}"/>
</file>

<file path=customXml/itemProps14.xml><?xml version="1.0" encoding="utf-8"?>
<ds:datastoreItem xmlns:ds="http://schemas.openxmlformats.org/officeDocument/2006/customXml" ds:itemID="{3A568725-C113-4B45-BA9A-8152510BAB3E}"/>
</file>

<file path=customXml/itemProps15.xml><?xml version="1.0" encoding="utf-8"?>
<ds:datastoreItem xmlns:ds="http://schemas.openxmlformats.org/officeDocument/2006/customXml" ds:itemID="{63FB436D-9B4B-49E7-91F4-D3493AA33CB9}"/>
</file>

<file path=customXml/itemProps16.xml><?xml version="1.0" encoding="utf-8"?>
<ds:datastoreItem xmlns:ds="http://schemas.openxmlformats.org/officeDocument/2006/customXml" ds:itemID="{7A7421C9-0207-43B9-961E-788F3A2D49A0}"/>
</file>

<file path=customXml/itemProps2.xml><?xml version="1.0" encoding="utf-8"?>
<ds:datastoreItem xmlns:ds="http://schemas.openxmlformats.org/officeDocument/2006/customXml" ds:itemID="{69FF1B5F-41E2-4F78-BFAB-761655100512}"/>
</file>

<file path=customXml/itemProps3.xml><?xml version="1.0" encoding="utf-8"?>
<ds:datastoreItem xmlns:ds="http://schemas.openxmlformats.org/officeDocument/2006/customXml" ds:itemID="{8C6C6149-D5C1-4A55-9D21-B27480D9DCF7}"/>
</file>

<file path=customXml/itemProps4.xml><?xml version="1.0" encoding="utf-8"?>
<ds:datastoreItem xmlns:ds="http://schemas.openxmlformats.org/officeDocument/2006/customXml" ds:itemID="{84226271-6CD5-4D57-B737-9920D2CF83A2}"/>
</file>

<file path=customXml/itemProps5.xml><?xml version="1.0" encoding="utf-8"?>
<ds:datastoreItem xmlns:ds="http://schemas.openxmlformats.org/officeDocument/2006/customXml" ds:itemID="{E7A71A2D-F88F-44FC-B519-8B7295E1AA25}"/>
</file>

<file path=customXml/itemProps6.xml><?xml version="1.0" encoding="utf-8"?>
<ds:datastoreItem xmlns:ds="http://schemas.openxmlformats.org/officeDocument/2006/customXml" ds:itemID="{884A376F-BAB3-4712-A48E-9A91C7119AF4}">
  <ds:schemaRefs>
    <ds:schemaRef ds:uri="http://www.sap.com/cof/ao/powerpoint/application"/>
  </ds:schemaRefs>
</ds:datastoreItem>
</file>

<file path=customXml/itemProps7.xml><?xml version="1.0" encoding="utf-8"?>
<ds:datastoreItem xmlns:ds="http://schemas.openxmlformats.org/officeDocument/2006/customXml" ds:itemID="{D5E61065-6772-4688-A7A3-E311CCC7F1B6}">
  <ds:schemaRefs>
    <ds:schemaRef ds:uri="http://www.sap.com/cof/powerpoint/application"/>
  </ds:schemaRefs>
</ds:datastoreItem>
</file>

<file path=customXml/itemProps8.xml><?xml version="1.0" encoding="utf-8"?>
<ds:datastoreItem xmlns:ds="http://schemas.openxmlformats.org/officeDocument/2006/customXml" ds:itemID="{4244F2CA-A39F-4197-8CC5-0CFD5806A5F3}"/>
</file>

<file path=customXml/itemProps9.xml><?xml version="1.0" encoding="utf-8"?>
<ds:datastoreItem xmlns:ds="http://schemas.openxmlformats.org/officeDocument/2006/customXml" ds:itemID="{D593D9AE-5827-43F9-A4C4-A98B211BD79E}"/>
</file>

<file path=docProps/app.xml><?xml version="1.0" encoding="utf-8"?>
<Properties xmlns="http://schemas.openxmlformats.org/officeDocument/2006/extended-properties" xmlns:vt="http://schemas.openxmlformats.org/officeDocument/2006/docPropsVTypes">
  <TotalTime>16612</TotalTime>
  <Words>1050</Words>
  <Application>Microsoft Office PowerPoint</Application>
  <PresentationFormat>Özel</PresentationFormat>
  <Paragraphs>415</Paragraphs>
  <Slides>17</Slides>
  <Notes>8</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18 OCAK 2019 TÜRKBESD – BASIN TOPLANTISI</vt:lpstr>
      <vt:lpstr>ÜYELERİMİZ</vt:lpstr>
      <vt:lpstr>2018 SEKTÖREL VERİLER</vt:lpstr>
      <vt:lpstr>BESD  4 Beyaz Eşya Büyüme İvmesi  Toplam (İç Satış + İhracat)</vt:lpstr>
      <vt:lpstr>BESD  4 Beyaz Eşya Büyüme İvmesi – Kriz Analizi   Toplam (İç Satış + İhracat)</vt:lpstr>
      <vt:lpstr>PowerPoint Sunusu</vt:lpstr>
      <vt:lpstr>PowerPoint Sunusu</vt:lpstr>
      <vt:lpstr>PowerPoint Sunusu</vt:lpstr>
      <vt:lpstr>PowerPoint Sunusu</vt:lpstr>
      <vt:lpstr>PowerPoint Sunusu</vt:lpstr>
      <vt:lpstr>PowerPoint Sunusu</vt:lpstr>
      <vt:lpstr>PowerPoint Sunusu</vt:lpstr>
      <vt:lpstr>PowerPoint Sunusu</vt:lpstr>
      <vt:lpstr>YASSI ÇELİK</vt:lpstr>
      <vt:lpstr>DEMİR-ÇELİKTE KORUNMACILIK</vt:lpstr>
      <vt:lpstr>YASSI ÇELİK YERLİ ARZ YAPISININ DEĞİŞTİRİLMESİ</vt:lpstr>
      <vt:lpstr>PowerPoint Sunusu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keywords>PUBLIC</cp:keywords>
  <cp:lastModifiedBy>pc</cp:lastModifiedBy>
  <cp:revision>1018</cp:revision>
  <cp:lastPrinted>2017-04-18T13:36:42Z</cp:lastPrinted>
  <dcterms:created xsi:type="dcterms:W3CDTF">2014-05-02T11:02:58Z</dcterms:created>
  <dcterms:modified xsi:type="dcterms:W3CDTF">2019-01-18T08:23:59Z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14541d55-3ed5-4e20-a867-3bd643beab8a</vt:lpwstr>
  </property>
  <property fmtid="{D5CDD505-2E9C-101B-9397-08002B2CF9AE}" pid="3" name="CLASS">
    <vt:lpwstr>CLASS-A</vt:lpwstr>
  </property>
  <property fmtid="{D5CDD505-2E9C-101B-9397-08002B2CF9AE}" pid="4" name="INFOClassification">
    <vt:lpwstr>PUBLIC</vt:lpwstr>
  </property>
</Properties>
</file>